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349" r:id="rId2"/>
    <p:sldId id="350" r:id="rId3"/>
    <p:sldId id="364" r:id="rId4"/>
    <p:sldId id="365" r:id="rId5"/>
    <p:sldId id="351" r:id="rId6"/>
    <p:sldId id="366" r:id="rId7"/>
    <p:sldId id="367" r:id="rId8"/>
    <p:sldId id="368" r:id="rId9"/>
    <p:sldId id="369" r:id="rId10"/>
    <p:sldId id="370" r:id="rId11"/>
    <p:sldId id="371" r:id="rId12"/>
    <p:sldId id="372" r:id="rId13"/>
    <p:sldId id="373" r:id="rId14"/>
    <p:sldId id="374" r:id="rId15"/>
    <p:sldId id="376" r:id="rId16"/>
    <p:sldId id="377" r:id="rId17"/>
    <p:sldId id="378" r:id="rId18"/>
    <p:sldId id="379" r:id="rId19"/>
    <p:sldId id="380" r:id="rId20"/>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5677" autoAdjust="0"/>
  </p:normalViewPr>
  <p:slideViewPr>
    <p:cSldViewPr snapToGrid="0" snapToObjects="1">
      <p:cViewPr varScale="1">
        <p:scale>
          <a:sx n="78" d="100"/>
          <a:sy n="78" d="100"/>
        </p:scale>
        <p:origin x="94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22885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913063" y="0"/>
            <a:ext cx="2228850" cy="457200"/>
          </a:xfrm>
          <a:prstGeom prst="rect">
            <a:avLst/>
          </a:prstGeom>
        </p:spPr>
        <p:txBody>
          <a:bodyPr vert="horz" lIns="91440" tIns="45720" rIns="91440" bIns="45720" rtlCol="0"/>
          <a:lstStyle>
            <a:lvl1pPr algn="r">
              <a:defRPr sz="1200"/>
            </a:lvl1pPr>
          </a:lstStyle>
          <a:p>
            <a:fld id="{BDA237FB-BFC8-42DD-9BA8-327388A32EED}" type="datetimeFigureOut">
              <a:rPr lang="en-US" smtClean="0"/>
              <a:t>11/22/2023</a:t>
            </a:fld>
            <a:endParaRPr lang="en-US"/>
          </a:p>
        </p:txBody>
      </p:sp>
      <p:sp>
        <p:nvSpPr>
          <p:cNvPr id="4" name="Slide Image Placeholder 3"/>
          <p:cNvSpPr>
            <a:spLocks noGrp="1" noRot="1" noChangeAspect="1"/>
          </p:cNvSpPr>
          <p:nvPr>
            <p:ph type="sldImg" idx="2"/>
          </p:nvPr>
        </p:nvSpPr>
        <p:spPr>
          <a:xfrm>
            <a:off x="-47625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14350" y="4343400"/>
            <a:ext cx="41148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22885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913063" y="8685213"/>
            <a:ext cx="2228850" cy="457200"/>
          </a:xfrm>
          <a:prstGeom prst="rect">
            <a:avLst/>
          </a:prstGeom>
        </p:spPr>
        <p:txBody>
          <a:bodyPr vert="horz" lIns="91440" tIns="45720" rIns="91440" bIns="45720" rtlCol="0" anchor="b"/>
          <a:lstStyle>
            <a:lvl1pPr algn="r">
              <a:defRPr sz="1200"/>
            </a:lvl1pPr>
          </a:lstStyle>
          <a:p>
            <a:fld id="{C139DE1E-6D22-4647-97C9-2F9AC06BA647}" type="slidenum">
              <a:rPr lang="en-US" smtClean="0"/>
              <a:t>‹#›</a:t>
            </a:fld>
            <a:endParaRPr lang="en-US"/>
          </a:p>
        </p:txBody>
      </p:sp>
    </p:spTree>
    <p:extLst>
      <p:ext uri="{BB962C8B-B14F-4D97-AF65-F5344CB8AC3E}">
        <p14:creationId xmlns:p14="http://schemas.microsoft.com/office/powerpoint/2010/main" val="1522377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Cookies</a:t>
            </a:r>
          </a:p>
        </p:txBody>
      </p:sp>
      <p:sp>
        <p:nvSpPr>
          <p:cNvPr id="4" name="Slide Number Placeholder 3"/>
          <p:cNvSpPr>
            <a:spLocks noGrp="1"/>
          </p:cNvSpPr>
          <p:nvPr>
            <p:ph type="sldNum" sz="quarter" idx="5"/>
          </p:nvPr>
        </p:nvSpPr>
        <p:spPr/>
        <p:txBody>
          <a:bodyPr/>
          <a:lstStyle/>
          <a:p>
            <a:fld id="{C139DE1E-6D22-4647-97C9-2F9AC06BA647}" type="slidenum">
              <a:rPr lang="en-US" smtClean="0"/>
              <a:t>1</a:t>
            </a:fld>
            <a:endParaRPr lang="en-US"/>
          </a:p>
        </p:txBody>
      </p:sp>
    </p:spTree>
    <p:extLst>
      <p:ext uri="{BB962C8B-B14F-4D97-AF65-F5344CB8AC3E}">
        <p14:creationId xmlns:p14="http://schemas.microsoft.com/office/powerpoint/2010/main" val="3261825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6481" y="205222"/>
            <a:ext cx="8226720" cy="857610"/>
          </a:xfrm>
          <a:prstGeom prst="rect">
            <a:avLst/>
          </a:prstGeom>
        </p:spPr>
        <p:txBody>
          <a:bodyPr lIns="74057" tIns="37029" rIns="74057" bIns="37029"/>
          <a:lstStyle/>
          <a:p>
            <a:r>
              <a:rPr lang="en-US"/>
              <a:t>Click to edit Master title style</a:t>
            </a:r>
          </a:p>
        </p:txBody>
      </p:sp>
      <p:sp>
        <p:nvSpPr>
          <p:cNvPr id="3" name="Content Placeholder 2"/>
          <p:cNvSpPr>
            <a:spLocks noGrp="1"/>
          </p:cNvSpPr>
          <p:nvPr>
            <p:ph idx="1"/>
          </p:nvPr>
        </p:nvSpPr>
        <p:spPr>
          <a:xfrm>
            <a:off x="456481" y="1203247"/>
            <a:ext cx="8226720" cy="3393716"/>
          </a:xfrm>
          <a:prstGeom prst="rect">
            <a:avLst/>
          </a:prstGeom>
        </p:spPr>
        <p:txBody>
          <a:bodyPr lIns="74057" tIns="37029" rIns="74057" bIns="3702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a:xfrm>
            <a:off x="456481" y="4685532"/>
            <a:ext cx="2128320" cy="353197"/>
          </a:xfrm>
          <a:prstGeom prst="rect">
            <a:avLst/>
          </a:prstGeom>
        </p:spPr>
        <p:txBody>
          <a:bodyPr lIns="74057" tIns="37029" rIns="74057" bIns="37029"/>
          <a:lstStyle>
            <a:lvl1pPr>
              <a:defRPr/>
            </a:lvl1pPr>
          </a:lstStyle>
          <a:p>
            <a:endParaRPr lang="en-US"/>
          </a:p>
        </p:txBody>
      </p:sp>
      <p:sp>
        <p:nvSpPr>
          <p:cNvPr id="5" name="Footer Placeholder 4"/>
          <p:cNvSpPr>
            <a:spLocks noGrp="1"/>
          </p:cNvSpPr>
          <p:nvPr>
            <p:ph type="ftr" idx="11"/>
          </p:nvPr>
        </p:nvSpPr>
        <p:spPr>
          <a:xfrm>
            <a:off x="3127680" y="4685532"/>
            <a:ext cx="2897280" cy="353197"/>
          </a:xfrm>
          <a:prstGeom prst="rect">
            <a:avLst/>
          </a:prstGeom>
        </p:spPr>
        <p:txBody>
          <a:bodyPr lIns="74057" tIns="37029" rIns="74057" bIns="37029"/>
          <a:lstStyle>
            <a:lvl1pPr>
              <a:defRPr/>
            </a:lvl1pPr>
          </a:lstStyle>
          <a:p>
            <a:endParaRPr lang="en-US"/>
          </a:p>
        </p:txBody>
      </p:sp>
      <p:sp>
        <p:nvSpPr>
          <p:cNvPr id="6" name="Slide Number Placeholder 5"/>
          <p:cNvSpPr>
            <a:spLocks noGrp="1"/>
          </p:cNvSpPr>
          <p:nvPr>
            <p:ph type="sldNum" idx="12"/>
          </p:nvPr>
        </p:nvSpPr>
        <p:spPr>
          <a:xfrm>
            <a:off x="6554880" y="4685532"/>
            <a:ext cx="2128320" cy="353197"/>
          </a:xfrm>
          <a:prstGeom prst="rect">
            <a:avLst/>
          </a:prstGeom>
        </p:spPr>
        <p:txBody>
          <a:bodyPr lIns="74057" tIns="37029" rIns="74057" bIns="37029"/>
          <a:lstStyle>
            <a:lvl1pPr>
              <a:defRPr/>
            </a:lvl1pPr>
          </a:lstStyle>
          <a:p>
            <a:fld id="{17FF7C33-9CB1-4D2B-8B4F-14C376C20F69}" type="slidenum">
              <a:rPr lang="en-US"/>
              <a:pPr/>
              <a:t>‹#›</a:t>
            </a:fld>
            <a:endParaRPr lang="en-US"/>
          </a:p>
        </p:txBody>
      </p:sp>
    </p:spTree>
    <p:extLst>
      <p:ext uri="{BB962C8B-B14F-4D97-AF65-F5344CB8AC3E}">
        <p14:creationId xmlns:p14="http://schemas.microsoft.com/office/powerpoint/2010/main" val="27941965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1853190"/>
            <a:ext cx="8226720" cy="857610"/>
          </a:xfrm>
        </p:spPr>
        <p:txBody>
          <a:bodyPr/>
          <a:lstStyle/>
          <a:p>
            <a:r>
              <a:rPr lang="en-US" dirty="0"/>
              <a:t>Cookies</a:t>
            </a:r>
          </a:p>
        </p:txBody>
      </p:sp>
    </p:spTree>
    <p:extLst>
      <p:ext uri="{BB962C8B-B14F-4D97-AF65-F5344CB8AC3E}">
        <p14:creationId xmlns:p14="http://schemas.microsoft.com/office/powerpoint/2010/main" val="356412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a Saved Cookie</a:t>
            </a:r>
          </a:p>
        </p:txBody>
      </p:sp>
      <p:sp>
        <p:nvSpPr>
          <p:cNvPr id="3" name="Content Placeholder 2"/>
          <p:cNvSpPr>
            <a:spLocks noGrp="1"/>
          </p:cNvSpPr>
          <p:nvPr>
            <p:ph idx="1"/>
          </p:nvPr>
        </p:nvSpPr>
        <p:spPr/>
        <p:txBody>
          <a:bodyPr/>
          <a:lstStyle/>
          <a:p>
            <a:r>
              <a:rPr lang="en-US" sz="1800" dirty="0"/>
              <a:t>Step 2 - Using the </a:t>
            </a:r>
            <a:r>
              <a:rPr lang="en-US" sz="1800" dirty="0" err="1"/>
              <a:t>req.cookies</a:t>
            </a:r>
            <a:r>
              <a:rPr lang="en-US" sz="1800" dirty="0"/>
              <a:t> method to check the saved cookies</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316" y="1560769"/>
            <a:ext cx="5243189" cy="3498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9276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Cookie Secure</a:t>
            </a:r>
          </a:p>
        </p:txBody>
      </p:sp>
      <p:sp>
        <p:nvSpPr>
          <p:cNvPr id="3" name="Content Placeholder 2"/>
          <p:cNvSpPr>
            <a:spLocks noGrp="1"/>
          </p:cNvSpPr>
          <p:nvPr>
            <p:ph idx="1"/>
          </p:nvPr>
        </p:nvSpPr>
        <p:spPr/>
        <p:txBody>
          <a:bodyPr/>
          <a:lstStyle/>
          <a:p>
            <a:pPr marL="0" indent="0">
              <a:buNone/>
            </a:pPr>
            <a:r>
              <a:rPr lang="en-US" sz="1400" dirty="0"/>
              <a:t>We can add several attributes to make this cookie more secure:</a:t>
            </a:r>
          </a:p>
          <a:p>
            <a:r>
              <a:rPr lang="en-US" sz="1400" b="1" dirty="0" err="1"/>
              <a:t>HTTPonly</a:t>
            </a:r>
            <a:r>
              <a:rPr lang="en-US" sz="1400" b="1" dirty="0"/>
              <a:t> </a:t>
            </a:r>
            <a:r>
              <a:rPr lang="en-US" sz="1400" dirty="0"/>
              <a:t>ensures that a cookie is not accessible using the JavaScript code. This is the most crucial form of protection against cross-scripting attacks.</a:t>
            </a:r>
          </a:p>
          <a:p>
            <a:endParaRPr lang="en-US" sz="1400" dirty="0"/>
          </a:p>
          <a:p>
            <a:r>
              <a:rPr lang="en-US" sz="1400" dirty="0"/>
              <a:t>A </a:t>
            </a:r>
            <a:r>
              <a:rPr lang="en-US" sz="1400" b="1" dirty="0"/>
              <a:t>secure</a:t>
            </a:r>
            <a:r>
              <a:rPr lang="en-US" sz="1400" dirty="0"/>
              <a:t> attribute ensures that the browser will reject cookies unless the connection happens over HTTPS.</a:t>
            </a:r>
          </a:p>
          <a:p>
            <a:endParaRPr lang="en-US" sz="1400" b="1" dirty="0"/>
          </a:p>
          <a:p>
            <a:r>
              <a:rPr lang="en-US" sz="1400" b="1" dirty="0" err="1"/>
              <a:t>sameSite</a:t>
            </a:r>
            <a:r>
              <a:rPr lang="en-US" sz="1400" dirty="0"/>
              <a:t> attribute improves cookie security and avoids privacy leaks.</a:t>
            </a:r>
          </a:p>
          <a:p>
            <a:endParaRPr lang="en-US" sz="1400" dirty="0"/>
          </a:p>
          <a:p>
            <a:r>
              <a:rPr lang="en-US" sz="1400" dirty="0"/>
              <a:t>By default, </a:t>
            </a:r>
            <a:r>
              <a:rPr lang="en-US" sz="1400" dirty="0" err="1"/>
              <a:t>sameSite</a:t>
            </a:r>
            <a:r>
              <a:rPr lang="en-US" sz="1400" dirty="0"/>
              <a:t> was initially set to none (</a:t>
            </a:r>
            <a:r>
              <a:rPr lang="en-US" sz="1400" dirty="0" err="1"/>
              <a:t>sameSite</a:t>
            </a:r>
            <a:r>
              <a:rPr lang="en-US" sz="1400" dirty="0"/>
              <a:t> = None). This allowed third parties to track users across sites. Currently, it is set to Lax (</a:t>
            </a:r>
            <a:r>
              <a:rPr lang="en-US" sz="1400" dirty="0" err="1"/>
              <a:t>sameSite</a:t>
            </a:r>
            <a:r>
              <a:rPr lang="en-US" sz="1400" dirty="0"/>
              <a:t> = Lax) meaning a cookie is only set when the domain in the URL of the browser matches the domain of the cookie, thus eliminating third party’s domains.</a:t>
            </a:r>
          </a:p>
          <a:p>
            <a:endParaRPr lang="en-US" sz="1400" dirty="0"/>
          </a:p>
          <a:p>
            <a:r>
              <a:rPr lang="en-US" sz="1400" dirty="0"/>
              <a:t>You can also add the maximum time you want a cookie to be available on the user browser. When the set time elapses, the cookie will be automatically deleted from the browser.</a:t>
            </a:r>
          </a:p>
          <a:p>
            <a:endParaRPr lang="en-US" sz="1400" dirty="0"/>
          </a:p>
          <a:p>
            <a:endParaRPr lang="en-US" sz="1400" dirty="0"/>
          </a:p>
        </p:txBody>
      </p:sp>
    </p:spTree>
    <p:extLst>
      <p:ext uri="{BB962C8B-B14F-4D97-AF65-F5344CB8AC3E}">
        <p14:creationId xmlns:p14="http://schemas.microsoft.com/office/powerpoint/2010/main" val="1450351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Cookie Secure</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2250" y="967433"/>
            <a:ext cx="584835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3496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Cookie Secure</a:t>
            </a:r>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799" y="1062832"/>
            <a:ext cx="6523574" cy="403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9661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cookie</a:t>
            </a:r>
            <a:br>
              <a:rPr lang="en-US" dirty="0"/>
            </a:br>
            <a:r>
              <a:rPr lang="en-US" dirty="0"/>
              <a:t/>
            </a:r>
            <a:br>
              <a:rPr lang="en-US" dirty="0"/>
            </a:b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0832" y="1182149"/>
            <a:ext cx="485775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855" y="3158102"/>
            <a:ext cx="64198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1903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Management</a:t>
            </a:r>
          </a:p>
        </p:txBody>
      </p:sp>
      <p:sp>
        <p:nvSpPr>
          <p:cNvPr id="3" name="Content Placeholder 2"/>
          <p:cNvSpPr>
            <a:spLocks noGrp="1"/>
          </p:cNvSpPr>
          <p:nvPr>
            <p:ph idx="1"/>
          </p:nvPr>
        </p:nvSpPr>
        <p:spPr/>
        <p:txBody>
          <a:bodyPr/>
          <a:lstStyle/>
          <a:p>
            <a:r>
              <a:rPr lang="en-US" sz="2000" dirty="0"/>
              <a:t>A website is based on the HTTP protocol. HTTP is a stateless protocol which means at the end of every request and response cycle, the client and the server forget about each other.</a:t>
            </a:r>
          </a:p>
          <a:p>
            <a:endParaRPr lang="en-US" sz="2000" dirty="0"/>
          </a:p>
          <a:p>
            <a:r>
              <a:rPr lang="en-US" sz="2000" dirty="0"/>
              <a:t>This is where the session comes in. A session will contain some unique data about that client to allow the server to keep track of the user’s state. In session-based authentication, the user’s state is stored in the server’s memory or a database.</a:t>
            </a:r>
          </a:p>
        </p:txBody>
      </p:sp>
    </p:spTree>
    <p:extLst>
      <p:ext uri="{BB962C8B-B14F-4D97-AF65-F5344CB8AC3E}">
        <p14:creationId xmlns:p14="http://schemas.microsoft.com/office/powerpoint/2010/main" val="879866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Management</a:t>
            </a:r>
          </a:p>
        </p:txBody>
      </p:sp>
      <p:sp>
        <p:nvSpPr>
          <p:cNvPr id="3" name="Content Placeholder 2"/>
          <p:cNvSpPr>
            <a:spLocks noGrp="1"/>
          </p:cNvSpPr>
          <p:nvPr>
            <p:ph idx="1"/>
          </p:nvPr>
        </p:nvSpPr>
        <p:spPr/>
        <p:txBody>
          <a:bodyPr/>
          <a:lstStyle/>
          <a:p>
            <a:r>
              <a:rPr lang="en-US" sz="2000" dirty="0"/>
              <a:t>A website is based on the HTTP protocol. HTTP is a stateless protocol which means at the end of every request and response cycle, the client and the server forget about each other.</a:t>
            </a:r>
          </a:p>
          <a:p>
            <a:endParaRPr lang="en-US" sz="2000" dirty="0"/>
          </a:p>
          <a:p>
            <a:r>
              <a:rPr lang="en-US" sz="2000" dirty="0"/>
              <a:t>This is where the session comes in. A session will contain some unique data about that client to allow the server to keep track of the user’s state. In session-based authentication, the user’s state is stored in the server’s memory or a database.</a:t>
            </a:r>
          </a:p>
        </p:txBody>
      </p:sp>
    </p:spTree>
    <p:extLst>
      <p:ext uri="{BB962C8B-B14F-4D97-AF65-F5344CB8AC3E}">
        <p14:creationId xmlns:p14="http://schemas.microsoft.com/office/powerpoint/2010/main" val="4189401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sessions works</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sz="1800" dirty="0"/>
              <a:t>When the client makes a login request to the server, the server will create a session and store it on the server-side. When the server responds to the client, it sends a cookie. This cookie will contain the session’s unique id stored on the server, which will now be stored on the client. This cookie will be sent on every request to the server.</a:t>
            </a:r>
          </a:p>
          <a:p>
            <a:endParaRPr lang="en-US" sz="1800" dirty="0"/>
          </a:p>
          <a:p>
            <a:r>
              <a:rPr lang="en-US" sz="1800" dirty="0"/>
              <a:t>We use this session ID and look up the session saved in the database or the session store to maintain a one-to-one match between a session and a cookie. This will make HTTP protocol connections </a:t>
            </a:r>
            <a:r>
              <a:rPr lang="en-US" sz="1800" dirty="0" err="1"/>
              <a:t>stateful</a:t>
            </a:r>
            <a:r>
              <a:rPr lang="en-US" sz="1800" dirty="0"/>
              <a:t>.</a:t>
            </a:r>
          </a:p>
          <a:p>
            <a:endParaRPr lang="en-US" sz="1800" dirty="0"/>
          </a:p>
          <a:p>
            <a:r>
              <a:rPr lang="en-US" sz="1800" b="1" dirty="0" err="1"/>
              <a:t>npm</a:t>
            </a:r>
            <a:r>
              <a:rPr lang="en-US" sz="1800" b="1" dirty="0"/>
              <a:t> install express-session</a:t>
            </a:r>
          </a:p>
          <a:p>
            <a:endParaRPr lang="en-US" sz="1800" dirty="0"/>
          </a:p>
          <a:p>
            <a:endParaRPr lang="en-US" sz="1800" dirty="0"/>
          </a:p>
        </p:txBody>
      </p:sp>
    </p:spTree>
    <p:extLst>
      <p:ext uri="{BB962C8B-B14F-4D97-AF65-F5344CB8AC3E}">
        <p14:creationId xmlns:p14="http://schemas.microsoft.com/office/powerpoint/2010/main" val="3867659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Management</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55" y="1062832"/>
            <a:ext cx="3250929" cy="39926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126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03836" y="1122577"/>
            <a:ext cx="5038725" cy="3276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47392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p>
        </p:txBody>
      </p:sp>
      <p:sp>
        <p:nvSpPr>
          <p:cNvPr id="3" name="Content Placeholder 2"/>
          <p:cNvSpPr>
            <a:spLocks noGrp="1"/>
          </p:cNvSpPr>
          <p:nvPr>
            <p:ph idx="1"/>
          </p:nvPr>
        </p:nvSpPr>
        <p:spPr/>
        <p:txBody>
          <a:bodyPr/>
          <a:lstStyle/>
          <a:p>
            <a:r>
              <a:rPr lang="en-US" sz="2400" dirty="0"/>
              <a:t>Let’s have a simple authentication example that uses cookies/sessions to grant access when a user first logs in to a website. </a:t>
            </a:r>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617" y="2368214"/>
            <a:ext cx="3124200" cy="1081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2190" y="2311351"/>
            <a:ext cx="2619213" cy="14488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965" y="3747522"/>
            <a:ext cx="3858997" cy="11436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4593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cookies?</a:t>
            </a:r>
          </a:p>
        </p:txBody>
      </p:sp>
      <p:sp>
        <p:nvSpPr>
          <p:cNvPr id="3" name="Content Placeholder 2"/>
          <p:cNvSpPr>
            <a:spLocks noGrp="1"/>
          </p:cNvSpPr>
          <p:nvPr>
            <p:ph idx="1"/>
          </p:nvPr>
        </p:nvSpPr>
        <p:spPr/>
        <p:txBody>
          <a:bodyPr/>
          <a:lstStyle/>
          <a:p>
            <a:r>
              <a:rPr lang="en-US" sz="1800" dirty="0"/>
              <a:t>A cookie is usually a tiny text file stored in your web browser.</a:t>
            </a:r>
          </a:p>
          <a:p>
            <a:r>
              <a:rPr lang="en-US" sz="1800" dirty="0"/>
              <a:t> A cookie was initially used to store information about the websites that you visit. </a:t>
            </a:r>
          </a:p>
          <a:p>
            <a:r>
              <a:rPr lang="en-US" sz="1800" dirty="0"/>
              <a:t>But with the advances in technology, a cookie can track your web activities and retrieve your content preferences.</a:t>
            </a:r>
          </a:p>
          <a:p>
            <a:r>
              <a:rPr lang="en-US" sz="1800" dirty="0"/>
              <a:t>I am sure, at some point, you have seen a pop-up screen similar to the one shown below.</a:t>
            </a:r>
          </a:p>
          <a:p>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885" y="3649690"/>
            <a:ext cx="640080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523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cookies?</a:t>
            </a:r>
          </a:p>
        </p:txBody>
      </p:sp>
      <p:sp>
        <p:nvSpPr>
          <p:cNvPr id="3" name="Content Placeholder 2"/>
          <p:cNvSpPr>
            <a:spLocks noGrp="1"/>
          </p:cNvSpPr>
          <p:nvPr>
            <p:ph idx="1"/>
          </p:nvPr>
        </p:nvSpPr>
        <p:spPr/>
        <p:txBody>
          <a:bodyPr/>
          <a:lstStyle/>
          <a:p>
            <a:r>
              <a:rPr lang="en-US" sz="1800" dirty="0"/>
              <a:t>Cookies save your language preferences. This way, when you visit that website in the future, the language you used will be remembered.</a:t>
            </a:r>
          </a:p>
          <a:p>
            <a:r>
              <a:rPr lang="en-US" sz="1800" dirty="0"/>
              <a:t>You have most likely visited an e-commerce website. When you include items into your shopping cart, a cookie will remember your choices. Your shopping list item will still be there whenever you revisit the site. Basically, a cookie is used to remember data from the user.</a:t>
            </a:r>
          </a:p>
          <a:p>
            <a:endParaRPr lang="en-US" sz="1800" dirty="0"/>
          </a:p>
          <a:p>
            <a:r>
              <a:rPr lang="en-US" sz="1800" dirty="0"/>
              <a:t>Therefore, cookies are small strings that contain key-value pairs of information sent from the webserver to the browser to get information about the user.</a:t>
            </a:r>
          </a:p>
        </p:txBody>
      </p:sp>
    </p:spTree>
    <p:extLst>
      <p:ext uri="{BB962C8B-B14F-4D97-AF65-F5344CB8AC3E}">
        <p14:creationId xmlns:p14="http://schemas.microsoft.com/office/powerpoint/2010/main" val="623004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cookies</a:t>
            </a:r>
          </a:p>
        </p:txBody>
      </p:sp>
      <p:sp>
        <p:nvSpPr>
          <p:cNvPr id="3" name="Content Placeholder 2"/>
          <p:cNvSpPr>
            <a:spLocks noGrp="1"/>
          </p:cNvSpPr>
          <p:nvPr>
            <p:ph idx="1"/>
          </p:nvPr>
        </p:nvSpPr>
        <p:spPr/>
        <p:txBody>
          <a:bodyPr/>
          <a:lstStyle/>
          <a:p>
            <a:r>
              <a:rPr lang="en-US" sz="1600" b="1" dirty="0"/>
              <a:t>Session cookies </a:t>
            </a:r>
            <a:r>
              <a:rPr lang="en-US" sz="1600" dirty="0"/>
              <a:t>- store user’s information for a short period. When the current session ends, that session cookie is deleted from the user’s computer.</a:t>
            </a:r>
          </a:p>
          <a:p>
            <a:endParaRPr lang="en-US" sz="1600" dirty="0"/>
          </a:p>
          <a:p>
            <a:r>
              <a:rPr lang="en-US" sz="1600" b="1" dirty="0"/>
              <a:t>Persistent cookies</a:t>
            </a:r>
            <a:r>
              <a:rPr lang="en-US" sz="1600" dirty="0"/>
              <a:t> - a persistent cookie lacks expiration date. It is saved as long as the webserver administrator sets it.</a:t>
            </a:r>
          </a:p>
          <a:p>
            <a:r>
              <a:rPr lang="en-US" sz="1600" b="1" dirty="0"/>
              <a:t>Secure cookies</a:t>
            </a:r>
            <a:r>
              <a:rPr lang="en-US" sz="1600" dirty="0"/>
              <a:t> - are used by encrypted websites to offer protection from any possible threats from a hacker.</a:t>
            </a:r>
          </a:p>
          <a:p>
            <a:r>
              <a:rPr lang="en-US" sz="1600" b="1" dirty="0"/>
              <a:t>Third-party cookies</a:t>
            </a:r>
            <a:r>
              <a:rPr lang="en-US" sz="1600" dirty="0"/>
              <a:t> - are used by websites that show ads on their pages or track website traffic. They grant access to external parties to decide the types of ads to show depending on the user’s previous preferences.</a:t>
            </a:r>
          </a:p>
          <a:p>
            <a:endParaRPr lang="en-US" sz="1600" dirty="0"/>
          </a:p>
        </p:txBody>
      </p:sp>
    </p:spTree>
    <p:extLst>
      <p:ext uri="{BB962C8B-B14F-4D97-AF65-F5344CB8AC3E}">
        <p14:creationId xmlns:p14="http://schemas.microsoft.com/office/powerpoint/2010/main" val="163344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Cookie</a:t>
            </a:r>
          </a:p>
        </p:txBody>
      </p:sp>
      <p:sp>
        <p:nvSpPr>
          <p:cNvPr id="3" name="Content Placeholder 2"/>
          <p:cNvSpPr>
            <a:spLocks noGrp="1"/>
          </p:cNvSpPr>
          <p:nvPr>
            <p:ph idx="1"/>
          </p:nvPr>
        </p:nvSpPr>
        <p:spPr/>
        <p:txBody>
          <a:bodyPr/>
          <a:lstStyle/>
          <a:p>
            <a:r>
              <a:rPr lang="en-US" b="1" dirty="0" err="1"/>
              <a:t>npm</a:t>
            </a:r>
            <a:r>
              <a:rPr lang="en-US" b="1" dirty="0"/>
              <a:t> install express cookie-parser</a:t>
            </a:r>
          </a:p>
          <a:p>
            <a:r>
              <a:rPr lang="en-US" dirty="0"/>
              <a:t>Step 1 - Import the installed packages</a:t>
            </a:r>
          </a:p>
          <a:p>
            <a:r>
              <a:rPr lang="en-US" dirty="0"/>
              <a:t/>
            </a:r>
            <a:br>
              <a:rPr lang="en-US" dirty="0"/>
            </a:br>
            <a:r>
              <a:rPr lang="en-US" dirty="0"/>
              <a:t/>
            </a:r>
            <a:br>
              <a:rPr lang="en-US" dirty="0"/>
            </a:br>
            <a:endParaRPr lang="en-US" dirty="0"/>
          </a:p>
          <a:p>
            <a:r>
              <a:rPr lang="en-US" dirty="0"/>
              <a:t/>
            </a:r>
            <a:br>
              <a:rPr lang="en-US"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423" y="2516537"/>
            <a:ext cx="54483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3272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Cookie</a:t>
            </a:r>
          </a:p>
        </p:txBody>
      </p:sp>
      <p:sp>
        <p:nvSpPr>
          <p:cNvPr id="3" name="Content Placeholder 2"/>
          <p:cNvSpPr>
            <a:spLocks noGrp="1"/>
          </p:cNvSpPr>
          <p:nvPr>
            <p:ph idx="1"/>
          </p:nvPr>
        </p:nvSpPr>
        <p:spPr/>
        <p:txBody>
          <a:bodyPr/>
          <a:lstStyle/>
          <a:p>
            <a:r>
              <a:rPr lang="en-US" dirty="0"/>
              <a:t>Step - 2 Get your application to use the packages</a:t>
            </a:r>
          </a:p>
          <a:p>
            <a:endParaRPr lang="en-US" dirty="0"/>
          </a:p>
          <a:p>
            <a:r>
              <a:rPr lang="en-US" dirty="0"/>
              <a:t/>
            </a:r>
            <a:br>
              <a:rPr lang="en-US" dirty="0"/>
            </a:b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229" y="2567230"/>
            <a:ext cx="481012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435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Cookie</a:t>
            </a:r>
          </a:p>
        </p:txBody>
      </p:sp>
      <p:sp>
        <p:nvSpPr>
          <p:cNvPr id="3" name="Content Placeholder 2"/>
          <p:cNvSpPr>
            <a:spLocks noGrp="1"/>
          </p:cNvSpPr>
          <p:nvPr>
            <p:ph idx="1"/>
          </p:nvPr>
        </p:nvSpPr>
        <p:spPr/>
        <p:txBody>
          <a:bodyPr/>
          <a:lstStyle/>
          <a:p>
            <a:r>
              <a:rPr lang="en-US" dirty="0"/>
              <a:t>Step - 3 Set a simple route to start the server</a:t>
            </a:r>
          </a:p>
          <a:p>
            <a:endParaRPr lang="en-US" dirty="0"/>
          </a:p>
          <a:p>
            <a:pPr marL="0" indent="0">
              <a:buNone/>
            </a:pPr>
            <a:r>
              <a:rPr lang="en-US" dirty="0"/>
              <a:t/>
            </a:r>
            <a:br>
              <a:rPr lang="en-US" dirty="0"/>
            </a:b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622" y="2195836"/>
            <a:ext cx="50863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265" y="3546772"/>
            <a:ext cx="62674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4147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 Cookie</a:t>
            </a:r>
          </a:p>
        </p:txBody>
      </p:sp>
      <p:sp>
        <p:nvSpPr>
          <p:cNvPr id="3" name="Content Placeholder 2"/>
          <p:cNvSpPr>
            <a:spLocks noGrp="1"/>
          </p:cNvSpPr>
          <p:nvPr>
            <p:ph idx="1"/>
          </p:nvPr>
        </p:nvSpPr>
        <p:spPr/>
        <p:txBody>
          <a:bodyPr/>
          <a:lstStyle/>
          <a:p>
            <a:r>
              <a:rPr lang="en-US" dirty="0"/>
              <a:t>We will set a route that will save a cookie in the browser. In this case, the cookies will be coming from the server to the client browser.</a:t>
            </a:r>
          </a:p>
          <a:p>
            <a:endParaRPr lang="en-US" dirty="0"/>
          </a:p>
          <a:p>
            <a:pPr marL="0" indent="0">
              <a:buNone/>
            </a:pPr>
            <a:r>
              <a:rPr lang="en-US" dirty="0"/>
              <a:t/>
            </a:r>
            <a:br>
              <a:rPr lang="en-US" dirty="0"/>
            </a:br>
            <a:endParaRPr lang="en-US"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106" y="3249902"/>
            <a:ext cx="59817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7107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Confirm a Cookie</a:t>
            </a:r>
          </a:p>
        </p:txBody>
      </p:sp>
      <p:sp>
        <p:nvSpPr>
          <p:cNvPr id="3" name="Content Placeholder 2"/>
          <p:cNvSpPr>
            <a:spLocks noGrp="1"/>
          </p:cNvSpPr>
          <p:nvPr>
            <p:ph idx="1"/>
          </p:nvPr>
        </p:nvSpPr>
        <p:spPr/>
        <p:txBody>
          <a:bodyPr/>
          <a:lstStyle/>
          <a:p>
            <a:endParaRPr lang="en-US" dirty="0"/>
          </a:p>
          <a:p>
            <a:pPr marL="0" indent="0">
              <a:buNone/>
            </a:pPr>
            <a:r>
              <a:rPr lang="en-US" dirty="0"/>
              <a:t/>
            </a:r>
            <a:br>
              <a:rPr lang="en-US" dirty="0"/>
            </a:b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645" y="1203247"/>
            <a:ext cx="674370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056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726</Words>
  <Application>Microsoft Office PowerPoint</Application>
  <PresentationFormat>On-screen Show (16:9)</PresentationFormat>
  <Paragraphs>72</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Cookies</vt:lpstr>
      <vt:lpstr>What are cookies?</vt:lpstr>
      <vt:lpstr>What are cookies?</vt:lpstr>
      <vt:lpstr>Different types of cookies</vt:lpstr>
      <vt:lpstr>Setting Up Cookie</vt:lpstr>
      <vt:lpstr>Setting Up Cookie</vt:lpstr>
      <vt:lpstr>Setting Up Cookie</vt:lpstr>
      <vt:lpstr>Set a Cookie</vt:lpstr>
      <vt:lpstr>Confirm a Cookie</vt:lpstr>
      <vt:lpstr>Check a Saved Cookie</vt:lpstr>
      <vt:lpstr>Make Cookie Secure</vt:lpstr>
      <vt:lpstr>Make Cookie Secure</vt:lpstr>
      <vt:lpstr>Make Cookie Secure</vt:lpstr>
      <vt:lpstr>Deleting a cookie  </vt:lpstr>
      <vt:lpstr>Session Management</vt:lpstr>
      <vt:lpstr>Session Management</vt:lpstr>
      <vt:lpstr>How sessions works  </vt:lpstr>
      <vt:lpstr>Session Management</vt:lpstr>
      <vt:lpstr>TASK</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usama_nadeem23@hotmail.com</cp:lastModifiedBy>
  <cp:revision>168</cp:revision>
  <dcterms:created xsi:type="dcterms:W3CDTF">2022-10-31T08:14:52Z</dcterms:created>
  <dcterms:modified xsi:type="dcterms:W3CDTF">2023-11-22T09:37:15Z</dcterms:modified>
</cp:coreProperties>
</file>