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49" r:id="rId2"/>
    <p:sldId id="350" r:id="rId3"/>
    <p:sldId id="381" r:id="rId4"/>
    <p:sldId id="382" r:id="rId5"/>
    <p:sldId id="364" r:id="rId6"/>
    <p:sldId id="384" r:id="rId7"/>
    <p:sldId id="383" r:id="rId8"/>
    <p:sldId id="385" r:id="rId9"/>
    <p:sldId id="387" r:id="rId10"/>
    <p:sldId id="386" r:id="rId11"/>
    <p:sldId id="388" r:id="rId12"/>
    <p:sldId id="389" r:id="rId13"/>
    <p:sldId id="390" r:id="rId14"/>
    <p:sldId id="391" r:id="rId15"/>
    <p:sldId id="392" r:id="rId16"/>
    <p:sldId id="393" r:id="rId17"/>
    <p:sldId id="380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37FB-BFC8-42DD-9BA8-327388A32EE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9DE1E-6D22-4647-97C9-2F9AC06B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9DE1E-6D22-4647-97C9-2F9AC06BA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05222"/>
            <a:ext cx="8226720" cy="857610"/>
          </a:xfrm>
          <a:prstGeom prst="rect">
            <a:avLst/>
          </a:prstGeom>
        </p:spPr>
        <p:txBody>
          <a:bodyPr lIns="74057" tIns="37029" rIns="74057" bIns="3702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203247"/>
            <a:ext cx="8226720" cy="3393716"/>
          </a:xfrm>
          <a:prstGeom prst="rect">
            <a:avLst/>
          </a:prstGeom>
        </p:spPr>
        <p:txBody>
          <a:bodyPr lIns="74057" tIns="37029" rIns="74057" bIns="3702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6481" y="4685532"/>
            <a:ext cx="2128320" cy="353197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7680" y="4685532"/>
            <a:ext cx="2897280" cy="353197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4880" y="4685532"/>
            <a:ext cx="2128320" cy="353197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/>
            </a:lvl1pPr>
          </a:lstStyle>
          <a:p>
            <a:fld id="{17FF7C33-9CB1-4D2B-8B4F-14C376C20F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1853190"/>
            <a:ext cx="8226720" cy="857610"/>
          </a:xfrm>
        </p:spPr>
        <p:txBody>
          <a:bodyPr/>
          <a:lstStyle/>
          <a:p>
            <a:r>
              <a:rPr lang="en-US" b="1" dirty="0" smtClean="0"/>
              <a:t>Template </a:t>
            </a:r>
            <a:r>
              <a:rPr lang="en-US" b="1" dirty="0"/>
              <a:t>E</a:t>
            </a:r>
            <a:r>
              <a:rPr lang="en-US" b="1" dirty="0" smtClean="0"/>
              <a:t>ngines </a:t>
            </a:r>
            <a:r>
              <a:rPr lang="en-US" b="1" dirty="0"/>
              <a:t>with Express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 smtClean="0"/>
              <a:t>Using CSS (Styles)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10" y="782105"/>
            <a:ext cx="4500560" cy="2274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09" y="3117904"/>
            <a:ext cx="5463152" cy="1836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4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 smtClean="0"/>
              <a:t>For Each Loop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4" y="1247613"/>
            <a:ext cx="3818073" cy="2518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41" y="1017444"/>
            <a:ext cx="2476257" cy="3387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2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 smtClean="0"/>
              <a:t>For Each Loop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3" y="1282727"/>
            <a:ext cx="4319264" cy="169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9" y="1119994"/>
            <a:ext cx="3416489" cy="2948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0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 smtClean="0"/>
              <a:t>Conditionals IF/ELSE Statement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4" y="1038386"/>
            <a:ext cx="4865297" cy="3570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51" y="1757363"/>
            <a:ext cx="325755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0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9" y="1371600"/>
            <a:ext cx="4227694" cy="2727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53" y="1588576"/>
            <a:ext cx="4187965" cy="200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82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 smtClean="0"/>
              <a:t>Include Statement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45" y="1728788"/>
            <a:ext cx="3838575" cy="168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2393" y="1208868"/>
            <a:ext cx="2612183" cy="492202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includes/</a:t>
            </a:r>
            <a:r>
              <a:rPr lang="en-US" sz="1400" dirty="0" err="1" smtClean="0"/>
              <a:t>nav.pug</a:t>
            </a:r>
            <a:endParaRPr lang="en-US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908" y="1643548"/>
            <a:ext cx="3219450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29593" y="1115167"/>
            <a:ext cx="2612183" cy="492202"/>
          </a:xfrm>
          <a:prstGeom prst="rect">
            <a:avLst/>
          </a:prstGeom>
        </p:spPr>
        <p:txBody>
          <a:bodyPr lIns="74057" tIns="37029" rIns="74057" bIns="37029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 smtClean="0"/>
              <a:t>index.pug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629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sz="4000" dirty="0" err="1" smtClean="0"/>
              <a:t>Mixins</a:t>
            </a:r>
            <a:r>
              <a:rPr lang="en-US" sz="4000" dirty="0" smtClean="0"/>
              <a:t> (Reusable blocks of code)</a:t>
            </a:r>
            <a:endParaRPr lang="en-US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5" y="1048733"/>
            <a:ext cx="456247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5" y="3295234"/>
            <a:ext cx="7372996" cy="140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21" y="954344"/>
            <a:ext cx="3152532" cy="216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28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 a Web Page template which includes Header , Footer and main contents. (</a:t>
            </a:r>
            <a:r>
              <a:rPr lang="en-US" sz="2400" b="1" dirty="0" smtClean="0"/>
              <a:t>Include statement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 main Contents generate dynamic list of Products (Product ID,</a:t>
            </a:r>
            <a:r>
              <a:rPr lang="en-US" sz="2400" dirty="0"/>
              <a:t> </a:t>
            </a:r>
            <a:r>
              <a:rPr lang="en-US" sz="2400" dirty="0" smtClean="0"/>
              <a:t>Product </a:t>
            </a:r>
            <a:r>
              <a:rPr lang="en-US" sz="2400" dirty="0"/>
              <a:t>name,</a:t>
            </a:r>
            <a:r>
              <a:rPr lang="en-US" sz="2400" dirty="0" smtClean="0"/>
              <a:t> Product Photo)– (</a:t>
            </a:r>
            <a:r>
              <a:rPr lang="en-US" sz="2400" b="1" dirty="0" err="1" smtClean="0"/>
              <a:t>ForEach</a:t>
            </a:r>
            <a:r>
              <a:rPr lang="en-US" sz="2400" b="1" dirty="0" smtClean="0"/>
              <a:t> Loop)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template engine enables you to use static template files in your application. </a:t>
            </a:r>
            <a:endParaRPr lang="en-US" sz="1800" dirty="0" smtClean="0"/>
          </a:p>
          <a:p>
            <a:r>
              <a:rPr lang="en-US" sz="1800" dirty="0" smtClean="0"/>
              <a:t>At </a:t>
            </a:r>
            <a:r>
              <a:rPr lang="en-US" sz="1800" dirty="0"/>
              <a:t>runtime, the template engine replaces variables in a template file with actual values, and </a:t>
            </a:r>
            <a:r>
              <a:rPr lang="en-US" sz="1800" dirty="0" smtClean="0"/>
              <a:t>transforms </a:t>
            </a:r>
            <a:r>
              <a:rPr lang="en-US" sz="1800" dirty="0"/>
              <a:t>the template into an HTML file sent to the client. 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approach makes it easier to design an HTML page.</a:t>
            </a:r>
          </a:p>
          <a:p>
            <a:endParaRPr lang="en-US" sz="1800" dirty="0"/>
          </a:p>
          <a:p>
            <a:r>
              <a:rPr lang="en-US" sz="1800" dirty="0"/>
              <a:t>Some popular template engines that work with Express are Pug, Mustache, and </a:t>
            </a:r>
            <a:r>
              <a:rPr lang="en-US" sz="1800" dirty="0" smtClean="0"/>
              <a:t>EJS but </a:t>
            </a:r>
            <a:r>
              <a:rPr lang="en-US" sz="1800" dirty="0"/>
              <a:t>it also supports several others</a:t>
            </a:r>
          </a:p>
        </p:txBody>
      </p:sp>
    </p:spTree>
    <p:extLst>
      <p:ext uri="{BB962C8B-B14F-4D97-AF65-F5344CB8AC3E}">
        <p14:creationId xmlns:p14="http://schemas.microsoft.com/office/powerpoint/2010/main" val="26752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render template files, set the following application setting </a:t>
            </a:r>
            <a:r>
              <a:rPr lang="en-US" sz="1800" dirty="0" smtClean="0"/>
              <a:t>properties:</a:t>
            </a:r>
          </a:p>
          <a:p>
            <a:endParaRPr lang="en-US" sz="1800" dirty="0" smtClean="0"/>
          </a:p>
          <a:p>
            <a:r>
              <a:rPr lang="en-US" sz="1800" b="1" dirty="0"/>
              <a:t>views</a:t>
            </a:r>
            <a:r>
              <a:rPr lang="en-US" sz="1800" dirty="0"/>
              <a:t>, the directory where the template files are located. 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b="1" dirty="0" err="1"/>
              <a:t>app.set</a:t>
            </a:r>
            <a:r>
              <a:rPr lang="en-US" sz="1800" b="1" dirty="0"/>
              <a:t>('views', './views')</a:t>
            </a:r>
            <a:r>
              <a:rPr lang="en-US" sz="1800" dirty="0"/>
              <a:t>. This defaults to the views directory in the application root directory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view engine</a:t>
            </a:r>
            <a:r>
              <a:rPr lang="en-US" sz="1800" dirty="0"/>
              <a:t>, the template engine to use. For example, to use the Pug template engine: </a:t>
            </a:r>
            <a:r>
              <a:rPr lang="en-US" sz="1800" b="1" dirty="0" err="1"/>
              <a:t>app.set</a:t>
            </a:r>
            <a:r>
              <a:rPr lang="en-US" sz="1800" b="1" dirty="0"/>
              <a:t>('view engine', 'pug').</a:t>
            </a:r>
          </a:p>
          <a:p>
            <a:endParaRPr lang="en-US" sz="1800" dirty="0" smtClean="0"/>
          </a:p>
          <a:p>
            <a:r>
              <a:rPr lang="en-US" sz="1800" dirty="0" smtClean="0"/>
              <a:t>Then </a:t>
            </a:r>
            <a:r>
              <a:rPr lang="en-US" sz="1800" dirty="0"/>
              <a:t>install the corresponding template engine </a:t>
            </a:r>
            <a:r>
              <a:rPr lang="en-US" sz="1800" dirty="0" err="1"/>
              <a:t>npm</a:t>
            </a:r>
            <a:r>
              <a:rPr lang="en-US" sz="1800" dirty="0"/>
              <a:t> package; for example to install Pug</a:t>
            </a:r>
            <a:r>
              <a:rPr lang="en-US" sz="1800" dirty="0" smtClean="0"/>
              <a:t>: </a:t>
            </a:r>
            <a:r>
              <a:rPr lang="en-US" sz="1800" b="1" dirty="0" err="1"/>
              <a:t>npm</a:t>
            </a:r>
            <a:r>
              <a:rPr lang="en-US" sz="1800" b="1" dirty="0"/>
              <a:t> install pug --save</a:t>
            </a:r>
          </a:p>
        </p:txBody>
      </p:sp>
    </p:spTree>
    <p:extLst>
      <p:ext uri="{BB962C8B-B14F-4D97-AF65-F5344CB8AC3E}">
        <p14:creationId xmlns:p14="http://schemas.microsoft.com/office/powerpoint/2010/main" val="8756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70772"/>
            <a:ext cx="8226720" cy="3393716"/>
          </a:xfrm>
        </p:spPr>
        <p:txBody>
          <a:bodyPr/>
          <a:lstStyle/>
          <a:p>
            <a:r>
              <a:rPr lang="en-US" sz="1400" b="1" u="sng" dirty="0" smtClean="0"/>
              <a:t>App.js</a:t>
            </a:r>
          </a:p>
          <a:p>
            <a:pPr marL="0" indent="0"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/>
              <a:t>express = require("express");</a:t>
            </a:r>
          </a:p>
          <a:p>
            <a:pPr marL="0" indent="0">
              <a:buNone/>
            </a:pPr>
            <a:r>
              <a:rPr lang="en-US" sz="1400" dirty="0" err="1"/>
              <a:t>const</a:t>
            </a:r>
            <a:r>
              <a:rPr lang="en-US" sz="1400" dirty="0"/>
              <a:t> path = require("path");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const</a:t>
            </a:r>
            <a:r>
              <a:rPr lang="en-US" sz="1400" dirty="0"/>
              <a:t> app = express();</a:t>
            </a:r>
          </a:p>
          <a:p>
            <a:pPr marL="0" indent="0">
              <a:buNone/>
            </a:pPr>
            <a:r>
              <a:rPr lang="en-US" sz="1400" dirty="0" err="1"/>
              <a:t>const</a:t>
            </a:r>
            <a:r>
              <a:rPr lang="en-US" sz="1400" dirty="0"/>
              <a:t> port = "8000";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app.set</a:t>
            </a:r>
            <a:r>
              <a:rPr lang="en-US" sz="1400" dirty="0"/>
              <a:t>("views", </a:t>
            </a:r>
            <a:r>
              <a:rPr lang="en-US" sz="1400" dirty="0" err="1"/>
              <a:t>path.join</a:t>
            </a:r>
            <a:r>
              <a:rPr lang="en-US" sz="1400" dirty="0"/>
              <a:t>(__</a:t>
            </a:r>
            <a:r>
              <a:rPr lang="en-US" sz="1400" dirty="0" err="1"/>
              <a:t>dirname</a:t>
            </a:r>
            <a:r>
              <a:rPr lang="en-US" sz="1400" dirty="0"/>
              <a:t>, "views"));</a:t>
            </a:r>
          </a:p>
          <a:p>
            <a:pPr marL="0" indent="0">
              <a:buNone/>
            </a:pPr>
            <a:r>
              <a:rPr lang="en-US" sz="1400" dirty="0" err="1"/>
              <a:t>app.set</a:t>
            </a:r>
            <a:r>
              <a:rPr lang="en-US" sz="1400" dirty="0"/>
              <a:t>("view engine", "pug");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app.get</a:t>
            </a:r>
            <a:r>
              <a:rPr lang="en-US" sz="1400" dirty="0"/>
              <a:t>('/', (</a:t>
            </a:r>
            <a:r>
              <a:rPr lang="en-US" sz="1400" dirty="0" err="1"/>
              <a:t>req</a:t>
            </a:r>
            <a:r>
              <a:rPr lang="en-US" sz="1400" dirty="0"/>
              <a:t>, res) =&gt; {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res.render</a:t>
            </a:r>
            <a:r>
              <a:rPr lang="en-US" sz="1400" dirty="0"/>
              <a:t>('index', { title: 'Hey', message: 'Hello there!' })</a:t>
            </a:r>
          </a:p>
          <a:p>
            <a:pPr marL="0" indent="0">
              <a:buNone/>
            </a:pPr>
            <a:r>
              <a:rPr lang="en-US" sz="1400" dirty="0" smtClean="0"/>
              <a:t>})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app.listen</a:t>
            </a:r>
            <a:r>
              <a:rPr lang="en-US" sz="1400" dirty="0"/>
              <a:t>(port, () =&gt; {</a:t>
            </a:r>
          </a:p>
          <a:p>
            <a:pPr marL="0" indent="0">
              <a:buNone/>
            </a:pPr>
            <a:r>
              <a:rPr lang="en-US" sz="1400" dirty="0"/>
              <a:t>  console.log(`Listening to requests on http://localhost:${port}`);</a:t>
            </a:r>
          </a:p>
          <a:p>
            <a:pPr marL="0" indent="0">
              <a:buNone/>
            </a:pPr>
            <a:r>
              <a:rPr lang="en-US" sz="1400" dirty="0"/>
              <a:t>});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174358"/>
            <a:ext cx="4761859" cy="131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Basics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6" y="1701908"/>
            <a:ext cx="3019425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41" y="1485982"/>
            <a:ext cx="3295650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Basics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0" y="1107547"/>
            <a:ext cx="3720313" cy="3904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36" y="1064289"/>
            <a:ext cx="3063983" cy="3991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6" y="2060186"/>
            <a:ext cx="3973351" cy="1402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11" y="1657027"/>
            <a:ext cx="4474409" cy="2208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6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3" y="1203247"/>
            <a:ext cx="4192205" cy="3244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93" y="1113775"/>
            <a:ext cx="3956911" cy="342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9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96734"/>
            <a:ext cx="8226720" cy="857610"/>
          </a:xfrm>
        </p:spPr>
        <p:txBody>
          <a:bodyPr/>
          <a:lstStyle/>
          <a:p>
            <a:r>
              <a:rPr lang="en-US" dirty="0"/>
              <a:t>Using CSS (Styles)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12" y="884558"/>
            <a:ext cx="4491844" cy="2080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12" y="3045525"/>
            <a:ext cx="4491844" cy="1962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5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268</Words>
  <Application>Microsoft Office PowerPoint</Application>
  <PresentationFormat>On-screen Show (16:9)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Template Engines with Express  </vt:lpstr>
      <vt:lpstr>Template Engine</vt:lpstr>
      <vt:lpstr>Template Settings</vt:lpstr>
      <vt:lpstr>Template Rendering</vt:lpstr>
      <vt:lpstr>Pug Basics</vt:lpstr>
      <vt:lpstr>Pug Basics</vt:lpstr>
      <vt:lpstr>IDs and Classes</vt:lpstr>
      <vt:lpstr>IDs and Classes</vt:lpstr>
      <vt:lpstr>Using CSS (Styles)</vt:lpstr>
      <vt:lpstr>Using CSS (Styles)</vt:lpstr>
      <vt:lpstr>For Each Loop</vt:lpstr>
      <vt:lpstr>For Each Loop</vt:lpstr>
      <vt:lpstr>Conditionals IF/ELSE Statement</vt:lpstr>
      <vt:lpstr>Switch Case</vt:lpstr>
      <vt:lpstr>Include Statement</vt:lpstr>
      <vt:lpstr>Mixins (Reusable blocks of code)</vt:lpstr>
      <vt:lpstr>TASK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usama_nadeem23@hotmail.com</cp:lastModifiedBy>
  <cp:revision>216</cp:revision>
  <dcterms:created xsi:type="dcterms:W3CDTF">2022-10-31T08:14:52Z</dcterms:created>
  <dcterms:modified xsi:type="dcterms:W3CDTF">2023-11-22T09:37:05Z</dcterms:modified>
</cp:coreProperties>
</file>