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  <p:sldMasterId id="2147483660" r:id="rId5"/>
    <p:sldMasterId id="2147483661" r:id="rId6"/>
    <p:sldMasterId id="2147483662" r:id="rId7"/>
    <p:sldMasterId id="2147483663" r:id="rId8"/>
    <p:sldMasterId id="2147483664" r:id="rId9"/>
    <p:sldMasterId id="2147483665" r:id="rId10"/>
    <p:sldMasterId id="2147483666" r:id="rId11"/>
    <p:sldMasterId id="2147483667" r:id="rId12"/>
    <p:sldMasterId id="2147483668" r:id="rId13"/>
    <p:sldMasterId id="2147483669" r:id="rId14"/>
    <p:sldMasterId id="2147483670" r:id="rId15"/>
  </p:sldMasterIdLst>
  <p:notesMasterIdLst>
    <p:notesMasterId r:id="rId16"/>
  </p:notes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  <p:sldId id="284" r:id="rId45"/>
    <p:sldId id="285" r:id="rId46"/>
    <p:sldId id="286" r:id="rId4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4.xml"/><Relationship Id="rId20" Type="http://schemas.openxmlformats.org/officeDocument/2006/relationships/slide" Target="slides/slide4.xml"/><Relationship Id="rId42" Type="http://schemas.openxmlformats.org/officeDocument/2006/relationships/slide" Target="slides/slide26.xml"/><Relationship Id="rId41" Type="http://schemas.openxmlformats.org/officeDocument/2006/relationships/slide" Target="slides/slide25.xml"/><Relationship Id="rId22" Type="http://schemas.openxmlformats.org/officeDocument/2006/relationships/slide" Target="slides/slide6.xml"/><Relationship Id="rId44" Type="http://schemas.openxmlformats.org/officeDocument/2006/relationships/slide" Target="slides/slide28.xml"/><Relationship Id="rId21" Type="http://schemas.openxmlformats.org/officeDocument/2006/relationships/slide" Target="slides/slide5.xml"/><Relationship Id="rId43" Type="http://schemas.openxmlformats.org/officeDocument/2006/relationships/slide" Target="slides/slide27.xml"/><Relationship Id="rId24" Type="http://schemas.openxmlformats.org/officeDocument/2006/relationships/slide" Target="slides/slide8.xml"/><Relationship Id="rId46" Type="http://schemas.openxmlformats.org/officeDocument/2006/relationships/slide" Target="slides/slide30.xml"/><Relationship Id="rId23" Type="http://schemas.openxmlformats.org/officeDocument/2006/relationships/slide" Target="slides/slide7.xml"/><Relationship Id="rId45" Type="http://schemas.openxmlformats.org/officeDocument/2006/relationships/slide" Target="slides/slide29.xml"/><Relationship Id="rId1" Type="http://schemas.openxmlformats.org/officeDocument/2006/relationships/theme" Target="theme/theme7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10.xml"/><Relationship Id="rId25" Type="http://schemas.openxmlformats.org/officeDocument/2006/relationships/slide" Target="slides/slide9.xml"/><Relationship Id="rId47" Type="http://schemas.openxmlformats.org/officeDocument/2006/relationships/slide" Target="slides/slide31.xml"/><Relationship Id="rId28" Type="http://schemas.openxmlformats.org/officeDocument/2006/relationships/slide" Target="slides/slide12.xml"/><Relationship Id="rId27" Type="http://schemas.openxmlformats.org/officeDocument/2006/relationships/slide" Target="slides/slide1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15.xml"/><Relationship Id="rId30" Type="http://schemas.openxmlformats.org/officeDocument/2006/relationships/slide" Target="slides/slide14.xml"/><Relationship Id="rId11" Type="http://schemas.openxmlformats.org/officeDocument/2006/relationships/slideMaster" Target="slideMasters/slideMaster8.xml"/><Relationship Id="rId33" Type="http://schemas.openxmlformats.org/officeDocument/2006/relationships/slide" Target="slides/slide17.xml"/><Relationship Id="rId10" Type="http://schemas.openxmlformats.org/officeDocument/2006/relationships/slideMaster" Target="slideMasters/slideMaster7.xml"/><Relationship Id="rId32" Type="http://schemas.openxmlformats.org/officeDocument/2006/relationships/slide" Target="slides/slide16.xml"/><Relationship Id="rId13" Type="http://schemas.openxmlformats.org/officeDocument/2006/relationships/slideMaster" Target="slideMasters/slideMaster10.xml"/><Relationship Id="rId35" Type="http://schemas.openxmlformats.org/officeDocument/2006/relationships/slide" Target="slides/slide19.xml"/><Relationship Id="rId12" Type="http://schemas.openxmlformats.org/officeDocument/2006/relationships/slideMaster" Target="slideMasters/slideMaster9.xml"/><Relationship Id="rId34" Type="http://schemas.openxmlformats.org/officeDocument/2006/relationships/slide" Target="slides/slide18.xml"/><Relationship Id="rId15" Type="http://schemas.openxmlformats.org/officeDocument/2006/relationships/slideMaster" Target="slideMasters/slideMaster12.xml"/><Relationship Id="rId37" Type="http://schemas.openxmlformats.org/officeDocument/2006/relationships/slide" Target="slides/slide21.xml"/><Relationship Id="rId14" Type="http://schemas.openxmlformats.org/officeDocument/2006/relationships/slideMaster" Target="slideMasters/slideMaster11.xml"/><Relationship Id="rId36" Type="http://schemas.openxmlformats.org/officeDocument/2006/relationships/slide" Target="slides/slide20.xml"/><Relationship Id="rId17" Type="http://schemas.openxmlformats.org/officeDocument/2006/relationships/slide" Target="slides/slide1.xml"/><Relationship Id="rId39" Type="http://schemas.openxmlformats.org/officeDocument/2006/relationships/slide" Target="slides/slide23.xml"/><Relationship Id="rId16" Type="http://schemas.openxmlformats.org/officeDocument/2006/relationships/notesMaster" Target="notesMasters/notesMaster1.xml"/><Relationship Id="rId38" Type="http://schemas.openxmlformats.org/officeDocument/2006/relationships/slide" Target="slides/slide22.xml"/><Relationship Id="rId19" Type="http://schemas.openxmlformats.org/officeDocument/2006/relationships/slide" Target="slides/slide3.xml"/><Relationship Id="rId1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9" name="Google Shape;21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" name="Google Shape;22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4" name="Google Shape;28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2" name="Google Shape;29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Google Shape;30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8" name="Google Shape;30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6" name="Google Shape;31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Google Shape;32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1" name="Google Shape;331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8" name="Google Shape;33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6" name="Google Shape;34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4" name="Google Shape;35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2" name="Google Shape;36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9" name="Google Shape;17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" name="Google Shape;19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 rot="5400000">
            <a:off x="2286000" y="-76200"/>
            <a:ext cx="4572000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1" type="ftr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 rot="5400000">
            <a:off x="4667250" y="2305050"/>
            <a:ext cx="5867400" cy="20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 rot="5400000">
            <a:off x="552450" y="361950"/>
            <a:ext cx="5867400" cy="59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1" type="ftr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ctrTitle"/>
          </p:nvPr>
        </p:nvSpPr>
        <p:spPr>
          <a:xfrm>
            <a:off x="685800" y="31242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1371600" y="4191000"/>
            <a:ext cx="6248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22222"/>
              </a:buClr>
              <a:buSzPts val="4300"/>
              <a:buFont typeface="Arial"/>
              <a:buNone/>
              <a:defRPr b="1" sz="43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44" name="Google Shape;44;p7"/>
          <p:cNvSpPr txBox="1"/>
          <p:nvPr>
            <p:ph idx="11" type="ftr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" type="body"/>
          </p:nvPr>
        </p:nvSpPr>
        <p:spPr>
          <a:xfrm>
            <a:off x="533400" y="1676400"/>
            <a:ext cx="396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54" name="Google Shape;54;p9"/>
          <p:cNvSpPr txBox="1"/>
          <p:nvPr>
            <p:ph idx="2" type="body"/>
          </p:nvPr>
        </p:nvSpPr>
        <p:spPr>
          <a:xfrm>
            <a:off x="4648200" y="1676400"/>
            <a:ext cx="396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55" name="Google Shape;55;p9"/>
          <p:cNvSpPr txBox="1"/>
          <p:nvPr>
            <p:ph idx="11" type="ftr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65" name="Google Shape;65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66" name="Google Shape;66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67" name="Google Shape;67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68" name="Google Shape;68;p11"/>
          <p:cNvSpPr txBox="1"/>
          <p:nvPr>
            <p:ph idx="11" type="ftr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1" type="ftr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2" type="sldNum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idx="11" type="ftr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222222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95" name="Google Shape;95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96" name="Google Shape;96;p17"/>
          <p:cNvSpPr txBox="1"/>
          <p:nvPr>
            <p:ph idx="11" type="ftr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107" name="Google Shape;107;p19"/>
          <p:cNvSpPr txBox="1"/>
          <p:nvPr>
            <p:ph idx="11" type="ftr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7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13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3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8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5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9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11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12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2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1" name="Google Shape;101;p18"/>
          <p:cNvSpPr txBox="1"/>
          <p:nvPr>
            <p:ph idx="11" type="ftr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2" name="Google Shape;112;p20"/>
          <p:cNvSpPr txBox="1"/>
          <p:nvPr>
            <p:ph idx="11" type="ftr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2" name="Google Shape;122;p22"/>
          <p:cNvSpPr txBox="1"/>
          <p:nvPr>
            <p:ph idx="11" type="ftr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11" type="ftr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11" type="ftr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2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12"/>
          <p:cNvSpPr txBox="1"/>
          <p:nvPr>
            <p:ph idx="11" type="ftr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2" name="Google Shape;82;p14"/>
          <p:cNvSpPr txBox="1"/>
          <p:nvPr>
            <p:ph idx="11" type="ftr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11" type="ftr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533400" y="21336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533400" y="40386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200"/>
              <a:buFont typeface="Arial"/>
              <a:buNone/>
            </a:pPr>
            <a:r>
              <a:rPr b="0" i="1" lang="en-US" sz="3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Computer and Internet Crime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22222"/>
              </a:buClr>
              <a:buSzPts val="3200"/>
              <a:buFont typeface="Arial"/>
              <a:buNone/>
            </a:pPr>
            <a:r>
              <a:rPr b="0" i="1" lang="en-US" sz="3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Chapter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Viruses</a:t>
            </a:r>
            <a:endParaRPr/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Pieces of programming code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Usually disguised as something else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Cause unexpected and undesirable behavior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Often attached to files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Deliver a “payload”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Spread by actions of the “infected” computer user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Infected e-mail document attachments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Downloads of infected programs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Visits to infected Web sites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3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Worms</a:t>
            </a:r>
            <a:endParaRPr/>
          </a:p>
        </p:txBody>
      </p:sp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Harmful programs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Reside in active memory of a computer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Duplicate themselves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Can propagate without human intervention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Negative impact of worm attack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Lost data and programs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Lost productivity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Additional effort for IT workers</a:t>
            </a:r>
            <a:endParaRPr/>
          </a:p>
        </p:txBody>
      </p:sp>
      <p:sp>
        <p:nvSpPr>
          <p:cNvPr id="215" name="Google Shape;215;p34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5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Trojan Horses</a:t>
            </a:r>
            <a:endParaRPr/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Malicious code hidden inside seemingly harmless programs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Users are tricked into installing them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Delivered via email attachment, downloaded from a Web site, or contracted via a removable media device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Some pirated copies of this software contain a Trojan horse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Logic bomb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Executes when triggered by certain event</a:t>
            </a:r>
            <a:b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Distributed Denial-of-Service (DDoS) Attacks</a:t>
            </a:r>
            <a:endParaRPr/>
          </a:p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Malicious hacker takes over computers on the Internet and causes them to flood a target site with demands for data and other small tasks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The computers that are taken over are called zombies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Botnet is a very large group of such computers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Does not involve a break-in at the target computer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Target machine is busy responding to a stream of automated requests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Legitimate users cannot access target machine</a:t>
            </a:r>
            <a:endParaRPr/>
          </a:p>
        </p:txBody>
      </p:sp>
      <p:sp>
        <p:nvSpPr>
          <p:cNvPr id="231" name="Google Shape;231;p36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Rootkits</a:t>
            </a:r>
            <a:endParaRPr/>
          </a:p>
        </p:txBody>
      </p:sp>
      <p:sp>
        <p:nvSpPr>
          <p:cNvPr id="237" name="Google Shape;237;p37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Set of programs that enables its user to gain administrator-level access to a computer without the end user’s consent or knowledge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Attacker can gain full control of the system and even obscure the presence of the rootkit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Fundamental problem in detecting a rootkit is that the operating system currently running cannot be trusted to provide valid test results</a:t>
            </a:r>
            <a:endParaRPr/>
          </a:p>
        </p:txBody>
      </p:sp>
      <p:sp>
        <p:nvSpPr>
          <p:cNvPr id="238" name="Google Shape;238;p37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Rootkits</a:t>
            </a:r>
            <a:endParaRPr/>
          </a:p>
        </p:txBody>
      </p:sp>
      <p:sp>
        <p:nvSpPr>
          <p:cNvPr id="244" name="Google Shape;244;p38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symptoms of rootkit infections: 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The computer locks up or fails to respond to input from the keyboard or mouse.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The screen saver changes without any action on the part of the user.</a:t>
            </a:r>
            <a:b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The taskbar disappears.</a:t>
            </a:r>
            <a:b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Network activities function extremely slowly. </a:t>
            </a:r>
            <a:b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45" name="Google Shape;245;p38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Spam</a:t>
            </a:r>
            <a:endParaRPr/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Abuse of email systems to send unsolicited email to large numbers of people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Low-cost commercial advertising for questionable products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Method of marketing also used by many legitimate organizations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Controlling the Assault of Non-Solicited Pornography and Marketing (CAN-SPAM) Act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Legal to spam if basic requirements are met</a:t>
            </a:r>
            <a:endParaRPr/>
          </a:p>
        </p:txBody>
      </p:sp>
      <p:sp>
        <p:nvSpPr>
          <p:cNvPr id="252" name="Google Shape;252;p39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Spam (cont’d.)</a:t>
            </a:r>
            <a:endParaRPr/>
          </a:p>
        </p:txBody>
      </p:sp>
      <p:sp>
        <p:nvSpPr>
          <p:cNvPr id="258" name="Google Shape;258;p40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Completely Automated Public Turing Test to Tell Computers and Humans Apart (CAPTCHA)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Software generates tests that humans can pass but computer programs cannot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40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Spam (cont’d.)</a:t>
            </a:r>
            <a:endParaRPr/>
          </a:p>
        </p:txBody>
      </p:sp>
      <p:sp>
        <p:nvSpPr>
          <p:cNvPr id="265" name="Google Shape;265;p41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For nearly five years, Edward Davidson ran a spamming, he managed a large network of computers that sent hundreds of thousands of spam e-mails,  promoted the sale of watches, perfume, and other items for nearly two dozen companies. Davidson and his subcontractors sent e-mail messages with header information that concealed the actual sender from the recipient of the e-mail—a violation of the federal CAN-SPAM Act. In April 2008, Edward Davidson was sentenced to serve 21 months in federal prison for violation of the CAN-SPAM Act. He was also ordered to pay $714,139 in restitution to the IRS for taxes on income from the operation that he failed to report.</a:t>
            </a: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66" name="Google Shape;266;p41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Phishing</a:t>
            </a:r>
            <a:endParaRPr/>
          </a:p>
        </p:txBody>
      </p:sp>
      <p:sp>
        <p:nvSpPr>
          <p:cNvPr id="272" name="Google Shape;272;p42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Act of using email fraudulently to try to get the recipient to reveal personal data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Legitimate-looking emails lead users to counterfeit Web sites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Spear-phishing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Fraudulent emails to an organization’s employees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Smishing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Phishing via text messages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Vishing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Phishing via voice mail messages</a:t>
            </a:r>
            <a:endParaRPr/>
          </a:p>
        </p:txBody>
      </p:sp>
      <p:sp>
        <p:nvSpPr>
          <p:cNvPr id="273" name="Google Shape;273;p42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6075" lvl="0" marL="3460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As you read this chapter, consider the following questions:</a:t>
            </a:r>
            <a:endParaRPr/>
          </a:p>
          <a:p>
            <a:pPr indent="-285750" lvl="1" marL="8572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What key trade-offs and ethical issues are associated with the safeguarding of data and information systems?</a:t>
            </a:r>
            <a:endParaRPr/>
          </a:p>
          <a:p>
            <a:pPr indent="-285750" lvl="1" marL="8572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Why has there been a dramatic increase in the number of computer-related security incidents in recent years?</a:t>
            </a:r>
            <a:endParaRPr/>
          </a:p>
          <a:p>
            <a:pPr indent="-285750" lvl="1" marL="8572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What are the most common types of computer security attacks?</a:t>
            </a:r>
            <a:endParaRPr/>
          </a:p>
        </p:txBody>
      </p:sp>
      <p:sp>
        <p:nvSpPr>
          <p:cNvPr id="143" name="Google Shape;143;p25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3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43"/>
          <p:cNvSpPr txBox="1"/>
          <p:nvPr/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0" name="Google Shape;28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4950" y="204787"/>
            <a:ext cx="5734050" cy="6027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Types of Perpetrators</a:t>
            </a:r>
            <a:endParaRPr/>
          </a:p>
        </p:txBody>
      </p:sp>
      <p:sp>
        <p:nvSpPr>
          <p:cNvPr id="287" name="Google Shape;287;p44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Perpetrators include: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Thrill seekers wanting a challenge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Common criminals looking for financial gain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Industrial spies trying to gain an advantage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Terrorists seeking to cause destruction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Different objectives and access to varying resources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Willing to take different levels of risk to accomplish an objective</a:t>
            </a:r>
            <a:endParaRPr/>
          </a:p>
          <a:p>
            <a:pPr indent="-1778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44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5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Types of Perpetrators (cont’d.)</a:t>
            </a:r>
            <a:endParaRPr/>
          </a:p>
        </p:txBody>
      </p:sp>
      <p:sp>
        <p:nvSpPr>
          <p:cNvPr id="295" name="Google Shape;295;p45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275" y="1423987"/>
            <a:ext cx="8553450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6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6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Hackers and Crackers</a:t>
            </a:r>
            <a:endParaRPr/>
          </a:p>
        </p:txBody>
      </p:sp>
      <p:sp>
        <p:nvSpPr>
          <p:cNvPr id="304" name="Google Shape;304;p46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Hackers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Test limitations of systems out of intellectual curiosity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Some smart and talented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Others inept; termed “lamers” or “script kiddies”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Crackers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Cracking is a form of hacking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Clearly criminal activity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7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Malicious Insiders</a:t>
            </a:r>
            <a:endParaRPr/>
          </a:p>
        </p:txBody>
      </p:sp>
      <p:sp>
        <p:nvSpPr>
          <p:cNvPr id="311" name="Google Shape;311;p47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Major security concern for companies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Fraud within an organization is usually due to weaknesses in internal control procedures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Collusion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Cooperation between an employee and an outsider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Insiders are not necessarily employees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Can also be consultants and contractors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Extremely difficult to detect or stop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Authorized to access the very systems they abuse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Negligent insiders have potential to cause damage</a:t>
            </a:r>
            <a:endParaRPr/>
          </a:p>
        </p:txBody>
      </p:sp>
      <p:sp>
        <p:nvSpPr>
          <p:cNvPr id="312" name="Google Shape;312;p47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8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Industrial Spies</a:t>
            </a:r>
            <a:endParaRPr/>
          </a:p>
        </p:txBody>
      </p:sp>
      <p:sp>
        <p:nvSpPr>
          <p:cNvPr id="319" name="Google Shape;319;p48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Use illegal means to obtain trade secrets from competitors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Trade secrets are protected by the Economic Espionage Act of 1996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Competitive intelligence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Uses legal techniques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Gathers information available to the public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Industrial espionage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Uses illegal means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Obtains information not available to the public</a:t>
            </a:r>
            <a:endParaRPr/>
          </a:p>
        </p:txBody>
      </p:sp>
      <p:sp>
        <p:nvSpPr>
          <p:cNvPr id="320" name="Google Shape;320;p48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Cybercriminals</a:t>
            </a:r>
            <a:endParaRPr/>
          </a:p>
        </p:txBody>
      </p:sp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Hack into corporate computers to steal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Engage in all forms of computer fraud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Chargebacks are disputed transactions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Loss of customer trust has more impact than fraud</a:t>
            </a:r>
            <a:endParaRPr/>
          </a:p>
        </p:txBody>
      </p:sp>
      <p:sp>
        <p:nvSpPr>
          <p:cNvPr id="328" name="Google Shape;328;p49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0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Hacktivists and Cyberterrorists</a:t>
            </a:r>
            <a:endParaRPr/>
          </a:p>
        </p:txBody>
      </p:sp>
      <p:sp>
        <p:nvSpPr>
          <p:cNvPr id="334" name="Google Shape;334;p50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Hacktivism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Hacking to achieve a political or social goal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Cyberterrorist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Attacks computers or networks in an attempt to intimidate or coerce a government in order to advance certain political or social objectives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Seeks to cause harm rather than gather information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Uses techniques that destroy or disrupt services</a:t>
            </a:r>
            <a:endParaRPr/>
          </a:p>
        </p:txBody>
      </p:sp>
      <p:sp>
        <p:nvSpPr>
          <p:cNvPr id="335" name="Google Shape;335;p50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1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Federal Laws for Prosecuting Computer Attacks</a:t>
            </a:r>
            <a:endParaRPr/>
          </a:p>
        </p:txBody>
      </p:sp>
      <p:sp>
        <p:nvSpPr>
          <p:cNvPr id="341" name="Google Shape;341;p51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Google Shape;342;p51"/>
          <p:cNvPicPr preferRelativeResize="0"/>
          <p:nvPr/>
        </p:nvPicPr>
        <p:blipFill rotWithShape="1">
          <a:blip r:embed="rId3">
            <a:alphaModFix/>
          </a:blip>
          <a:srcRect b="21963" l="0" r="0" t="-21963"/>
          <a:stretch/>
        </p:blipFill>
        <p:spPr>
          <a:xfrm>
            <a:off x="1143000" y="639762"/>
            <a:ext cx="7119937" cy="471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2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349" name="Google Shape;349;p52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Ethical decisions in determining which information systems and data most need protection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Most common computer exploits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Viruses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Worms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Trojan horses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Distributed denial-of-service attacks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Rootkits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Spam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Phishing, spear-fishing, smishing, vishing</a:t>
            </a:r>
            <a:endParaRPr/>
          </a:p>
        </p:txBody>
      </p:sp>
      <p:sp>
        <p:nvSpPr>
          <p:cNvPr id="350" name="Google Shape;350;p52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Objectives (cont’d.)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Who are the primary perpetrators of computer crime, and what are their objectives?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What are the key elements of a multilayer process for managing security vulnerabilities based on the concept of reasonable assurance?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What actions must be taken in response to a security incident?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What is computer forensics, and what role does it play in responding to a computer incident?</a:t>
            </a:r>
            <a:endParaRPr/>
          </a:p>
        </p:txBody>
      </p:sp>
      <p:sp>
        <p:nvSpPr>
          <p:cNvPr id="151" name="Google Shape;151;p26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3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53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Summary (cont’d.)</a:t>
            </a:r>
            <a:endParaRPr/>
          </a:p>
        </p:txBody>
      </p:sp>
      <p:sp>
        <p:nvSpPr>
          <p:cNvPr id="358" name="Google Shape;358;p53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Perpetrators include: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Hackers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Crackers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Malicious insider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Industrial spies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Cybercriminals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Hacktivist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Cyberterrorists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Summary (cont’d.)</a:t>
            </a:r>
            <a:endParaRPr/>
          </a:p>
        </p:txBody>
      </p:sp>
      <p:sp>
        <p:nvSpPr>
          <p:cNvPr id="365" name="Google Shape;365;p54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Must implement multilayer process for managing security vulnerabilities, including: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Assessment of threats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Identifying actions to address vulnerabilities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User education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IT must lead the effort to implement: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Security policies and procedures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Hardware and software to prevent security breaches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Computer forensics is key to fighting computer crime in a court of law</a:t>
            </a:r>
            <a:endParaRPr/>
          </a:p>
        </p:txBody>
      </p:sp>
      <p:sp>
        <p:nvSpPr>
          <p:cNvPr id="366" name="Google Shape;366;p54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IT Security Incidents: A Major Concern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Security of information technology is of utmost importance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Safeguard: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Confidential business data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Private customer and employee data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Protect against malicious acts of theft or disruption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Balance against other business needs and issues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Number of IT-related security incidents is increasing around the world</a:t>
            </a:r>
            <a:endParaRPr/>
          </a:p>
        </p:txBody>
      </p:sp>
      <p:sp>
        <p:nvSpPr>
          <p:cNvPr id="159" name="Google Shape;159;p27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Why Computer Incidents Are So Prevalent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Increasing complexity increases vulnerability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Computing environment is enormously complex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Continues to increase in complexity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Number of entry points expands continuously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Cloud computing and virtualization software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Higher computer user expectations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Computer help desks under intense pressure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Forget to verify users’ IDs or check authorizations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Computer users share login IDs and passwords</a:t>
            </a:r>
            <a:endParaRPr/>
          </a:p>
          <a:p>
            <a:pPr indent="-1778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8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Why Computer Incidents Are So Prevalent (cont’d.)</a:t>
            </a:r>
            <a:endParaRPr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Expanding/changing systems equal new risks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Network era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Personal computers connect to networks with millions of other computers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All capable of sharing information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Information technology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Is everywhere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Necessary tool for organizations to achieve goals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Increasingly difficult to match pace of technological change for risk assessment</a:t>
            </a:r>
            <a:endParaRPr/>
          </a:p>
        </p:txBody>
      </p:sp>
      <p:sp>
        <p:nvSpPr>
          <p:cNvPr id="175" name="Google Shape;175;p29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Why Computer Incidents Are So Prevalent (cont’d.)</a:t>
            </a:r>
            <a:endParaRPr/>
          </a:p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Increased reliance on commercial software with known vulnerabilities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Exploit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Attack on information system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Takes advantage of system vulnerability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Due to poor system design or implementation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Patch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“Fix” to eliminate the problem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Users are responsible for obtaining and installing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Delays expose users to security breaches</a:t>
            </a:r>
            <a:endParaRPr/>
          </a:p>
        </p:txBody>
      </p:sp>
      <p:sp>
        <p:nvSpPr>
          <p:cNvPr id="183" name="Google Shape;183;p30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Why Computer Incidents Are So Prevalent (cont’d.)</a:t>
            </a:r>
            <a:endParaRPr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Zero-day attack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Before a vulnerability is discovered or fixed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U.S. companies rely on commercial software with known vulnerabilities</a:t>
            </a:r>
            <a:endParaRPr/>
          </a:p>
          <a:p>
            <a:pPr indent="-1778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1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Types of Exploits</a:t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Computers as well as smartphones can be target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Types of attacks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Virus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Worm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Trojan horse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Distributed denial of service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Rootkit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Spam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Phishing (spear-phishing, smishing, and vishing)</a:t>
            </a:r>
            <a:endParaRPr/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2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8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5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6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9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7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0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1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3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2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1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4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