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82" r:id="rId11"/>
    <p:sldId id="265" r:id="rId12"/>
    <p:sldId id="266" r:id="rId13"/>
    <p:sldId id="267" r:id="rId14"/>
    <p:sldId id="268" r:id="rId15"/>
    <p:sldId id="269" r:id="rId16"/>
    <p:sldId id="270" r:id="rId17"/>
    <p:sldId id="274" r:id="rId18"/>
    <p:sldId id="276" r:id="rId19"/>
    <p:sldId id="277" r:id="rId20"/>
    <p:sldId id="278" r:id="rId21"/>
    <p:sldId id="280" r:id="rId22"/>
    <p:sldId id="281" r:id="rId23"/>
    <p:sldId id="271"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99275" y="5944933"/>
            <a:ext cx="4897755" cy="913130"/>
          </a:xfrm>
          <a:custGeom>
            <a:avLst/>
            <a:gdLst/>
            <a:ahLst/>
            <a:cxnLst/>
            <a:rect l="l" t="t" r="r" b="b"/>
            <a:pathLst>
              <a:path w="4897755" h="913129">
                <a:moveTo>
                  <a:pt x="85714" y="21358"/>
                </a:moveTo>
                <a:lnTo>
                  <a:pt x="3636693" y="913063"/>
                </a:lnTo>
                <a:lnTo>
                  <a:pt x="4897393" y="913063"/>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17" name="bk object 17"/>
          <p:cNvSpPr/>
          <p:nvPr/>
        </p:nvSpPr>
        <p:spPr>
          <a:xfrm>
            <a:off x="485711" y="5939015"/>
            <a:ext cx="3651885" cy="919480"/>
          </a:xfrm>
          <a:custGeom>
            <a:avLst/>
            <a:gdLst/>
            <a:ahLst/>
            <a:cxnLst/>
            <a:rect l="l" t="t" r="r" b="b"/>
            <a:pathLst>
              <a:path w="3651885" h="919479">
                <a:moveTo>
                  <a:pt x="0" y="0"/>
                </a:moveTo>
                <a:lnTo>
                  <a:pt x="7924" y="6349"/>
                </a:lnTo>
                <a:lnTo>
                  <a:pt x="2868865" y="918981"/>
                </a:lnTo>
                <a:lnTo>
                  <a:pt x="3651879" y="918981"/>
                </a:lnTo>
                <a:lnTo>
                  <a:pt x="0" y="0"/>
                </a:lnTo>
                <a:close/>
              </a:path>
            </a:pathLst>
          </a:custGeom>
          <a:solidFill>
            <a:srgbClr val="000000"/>
          </a:solidFill>
        </p:spPr>
        <p:txBody>
          <a:bodyPr wrap="square" lIns="0" tIns="0" rIns="0" bIns="0" rtlCol="0"/>
          <a:lstStyle/>
          <a:p>
            <a:endParaRPr/>
          </a:p>
        </p:txBody>
      </p:sp>
      <p:sp>
        <p:nvSpPr>
          <p:cNvPr id="18" name="bk object 18"/>
          <p:cNvSpPr/>
          <p:nvPr/>
        </p:nvSpPr>
        <p:spPr>
          <a:xfrm>
            <a:off x="0" y="5789674"/>
            <a:ext cx="3398520" cy="1068324"/>
          </a:xfrm>
          <a:prstGeom prst="rect">
            <a:avLst/>
          </a:prstGeom>
          <a:blipFill>
            <a:blip r:embed="rId7" cstate="print"/>
            <a:stretch>
              <a:fillRect/>
            </a:stretch>
          </a:blipFill>
        </p:spPr>
        <p:txBody>
          <a:bodyPr wrap="square" lIns="0" tIns="0" rIns="0" bIns="0" rtlCol="0"/>
          <a:lstStyle/>
          <a:p>
            <a:endParaRPr/>
          </a:p>
        </p:txBody>
      </p:sp>
      <p:sp>
        <p:nvSpPr>
          <p:cNvPr id="19" name="bk object 19"/>
          <p:cNvSpPr/>
          <p:nvPr/>
        </p:nvSpPr>
        <p:spPr>
          <a:xfrm>
            <a:off x="0" y="5784350"/>
            <a:ext cx="3371840" cy="1073646"/>
          </a:xfrm>
          <a:prstGeom prst="rect">
            <a:avLst/>
          </a:prstGeom>
          <a:blipFill>
            <a:blip r:embed="rId8" cstate="print"/>
            <a:stretch>
              <a:fillRect/>
            </a:stretch>
          </a:blipFill>
        </p:spPr>
        <p:txBody>
          <a:bodyPr wrap="square" lIns="0" tIns="0" rIns="0" bIns="0" rtlCol="0"/>
          <a:lstStyle/>
          <a:p>
            <a:endParaRPr/>
          </a:p>
        </p:txBody>
      </p:sp>
      <p:sp>
        <p:nvSpPr>
          <p:cNvPr id="20" name="bk object 20"/>
          <p:cNvSpPr/>
          <p:nvPr/>
        </p:nvSpPr>
        <p:spPr>
          <a:xfrm>
            <a:off x="0" y="1353819"/>
            <a:ext cx="9144000" cy="0"/>
          </a:xfrm>
          <a:custGeom>
            <a:avLst/>
            <a:gdLst/>
            <a:ahLst/>
            <a:cxnLst/>
            <a:rect l="l" t="t" r="r" b="b"/>
            <a:pathLst>
              <a:path w="9144000">
                <a:moveTo>
                  <a:pt x="0" y="0"/>
                </a:moveTo>
                <a:lnTo>
                  <a:pt x="9144000" y="0"/>
                </a:lnTo>
              </a:path>
            </a:pathLst>
          </a:custGeom>
          <a:ln w="53339">
            <a:solidFill>
              <a:srgbClr val="BEBEBE"/>
            </a:solidFill>
          </a:ln>
        </p:spPr>
        <p:txBody>
          <a:bodyPr wrap="square" lIns="0" tIns="0" rIns="0" bIns="0" rtlCol="0"/>
          <a:lstStyle/>
          <a:p>
            <a:endParaRPr/>
          </a:p>
        </p:txBody>
      </p:sp>
      <p:sp>
        <p:nvSpPr>
          <p:cNvPr id="21" name="bk object 21"/>
          <p:cNvSpPr/>
          <p:nvPr/>
        </p:nvSpPr>
        <p:spPr>
          <a:xfrm>
            <a:off x="0" y="1407160"/>
            <a:ext cx="9144000" cy="0"/>
          </a:xfrm>
          <a:custGeom>
            <a:avLst/>
            <a:gdLst/>
            <a:ahLst/>
            <a:cxnLst/>
            <a:rect l="l" t="t" r="r" b="b"/>
            <a:pathLst>
              <a:path w="9144000">
                <a:moveTo>
                  <a:pt x="0" y="0"/>
                </a:moveTo>
                <a:lnTo>
                  <a:pt x="9144000" y="0"/>
                </a:lnTo>
              </a:path>
            </a:pathLst>
          </a:custGeom>
          <a:ln w="17779">
            <a:solidFill>
              <a:srgbClr val="BEBEBE"/>
            </a:solidFill>
          </a:ln>
        </p:spPr>
        <p:txBody>
          <a:bodyPr wrap="square" lIns="0" tIns="0" rIns="0" bIns="0" rtlCol="0"/>
          <a:lstStyle/>
          <a:p>
            <a:endParaRPr/>
          </a:p>
        </p:txBody>
      </p:sp>
      <p:sp>
        <p:nvSpPr>
          <p:cNvPr id="22" name="bk object 22"/>
          <p:cNvSpPr/>
          <p:nvPr/>
        </p:nvSpPr>
        <p:spPr>
          <a:xfrm>
            <a:off x="8334629" y="6046265"/>
            <a:ext cx="733183" cy="735533"/>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457200" y="274320"/>
            <a:ext cx="82296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004809" y="6338857"/>
            <a:ext cx="219709"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rlogicalfallacyis.com/" TargetMode="External"/><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callingbullshit.org/syllabus.html#Fake"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888"/>
            <a:ext cx="9143999" cy="8020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84276" y="739140"/>
            <a:ext cx="8267700" cy="206197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76600" y="2590800"/>
            <a:ext cx="2438400" cy="24384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TextBox 4"/>
          <p:cNvSpPr txBox="1"/>
          <p:nvPr/>
        </p:nvSpPr>
        <p:spPr>
          <a:xfrm>
            <a:off x="914400" y="304800"/>
            <a:ext cx="1860894" cy="830997"/>
          </a:xfrm>
          <a:prstGeom prst="rect">
            <a:avLst/>
          </a:prstGeom>
          <a:noFill/>
        </p:spPr>
        <p:txBody>
          <a:bodyPr wrap="none" rtlCol="0">
            <a:spAutoFit/>
          </a:bodyPr>
          <a:lstStyle/>
          <a:p>
            <a:r>
              <a:rPr lang="en-US" sz="4800" dirty="0" smtClean="0"/>
              <a:t>Fallacy</a:t>
            </a:r>
            <a:endParaRPr lang="en-US" sz="4800" dirty="0"/>
          </a:p>
        </p:txBody>
      </p:sp>
      <p:sp>
        <p:nvSpPr>
          <p:cNvPr id="6" name="TextBox 5"/>
          <p:cNvSpPr txBox="1"/>
          <p:nvPr/>
        </p:nvSpPr>
        <p:spPr>
          <a:xfrm>
            <a:off x="914400" y="1905000"/>
            <a:ext cx="7391400" cy="3046988"/>
          </a:xfrm>
          <a:prstGeom prst="rect">
            <a:avLst/>
          </a:prstGeom>
          <a:noFill/>
        </p:spPr>
        <p:txBody>
          <a:bodyPr wrap="square" rtlCol="0">
            <a:spAutoFit/>
          </a:bodyPr>
          <a:lstStyle/>
          <a:p>
            <a:pPr marL="457200" indent="-457200">
              <a:buFont typeface="Arial" pitchFamily="34" charset="0"/>
              <a:buChar char="•"/>
            </a:pPr>
            <a:r>
              <a:rPr lang="en-US" sz="3200" dirty="0"/>
              <a:t>A fallacy is the use of invalid or </a:t>
            </a:r>
            <a:r>
              <a:rPr lang="en-US" sz="3200" dirty="0" smtClean="0"/>
              <a:t>otherwise </a:t>
            </a:r>
            <a:r>
              <a:rPr lang="en-US" sz="3200" dirty="0"/>
              <a:t>faulty reasoning, or "wrong moves" in the construction of an </a:t>
            </a:r>
            <a:r>
              <a:rPr lang="en-US" sz="3200" dirty="0" smtClean="0"/>
              <a:t>argument</a:t>
            </a:r>
          </a:p>
          <a:p>
            <a:pPr marL="457200" indent="-457200">
              <a:buFont typeface="Arial" pitchFamily="34" charset="0"/>
              <a:buChar char="•"/>
            </a:pPr>
            <a:r>
              <a:rPr lang="en-US" sz="3200" dirty="0"/>
              <a:t>A fallacious argument may be deceptive by appearing to be better than it really is</a:t>
            </a:r>
          </a:p>
        </p:txBody>
      </p:sp>
    </p:spTree>
    <p:extLst>
      <p:ext uri="{BB962C8B-B14F-4D97-AF65-F5344CB8AC3E}">
        <p14:creationId xmlns:p14="http://schemas.microsoft.com/office/powerpoint/2010/main" val="126566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0203" y="105155"/>
            <a:ext cx="7528559"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911223"/>
            <a:ext cx="8077834" cy="3286125"/>
          </a:xfrm>
          <a:prstGeom prst="rect">
            <a:avLst/>
          </a:prstGeom>
        </p:spPr>
        <p:txBody>
          <a:bodyPr vert="horz" wrap="square" lIns="0" tIns="12700" rIns="0" bIns="0" rtlCol="0">
            <a:spAutoFit/>
          </a:bodyPr>
          <a:lstStyle/>
          <a:p>
            <a:pPr marL="354965" marR="245745" indent="-354965">
              <a:lnSpc>
                <a:spcPct val="114199"/>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“If you </a:t>
            </a:r>
            <a:r>
              <a:rPr sz="2400" spc="-5" dirty="0">
                <a:solidFill>
                  <a:srgbClr val="464646"/>
                </a:solidFill>
                <a:latin typeface="Times New Roman"/>
                <a:cs typeface="Times New Roman"/>
              </a:rPr>
              <a:t>were </a:t>
            </a:r>
            <a:r>
              <a:rPr sz="2400" dirty="0">
                <a:solidFill>
                  <a:srgbClr val="464646"/>
                </a:solidFill>
                <a:latin typeface="Times New Roman"/>
                <a:cs typeface="Times New Roman"/>
              </a:rPr>
              <a:t>a true </a:t>
            </a:r>
            <a:r>
              <a:rPr sz="2400" spc="-5" dirty="0">
                <a:solidFill>
                  <a:srgbClr val="464646"/>
                </a:solidFill>
                <a:latin typeface="Times New Roman"/>
                <a:cs typeface="Times New Roman"/>
              </a:rPr>
              <a:t>American </a:t>
            </a:r>
            <a:r>
              <a:rPr sz="2400" dirty="0">
                <a:solidFill>
                  <a:srgbClr val="464646"/>
                </a:solidFill>
                <a:latin typeface="Times New Roman"/>
                <a:cs typeface="Times New Roman"/>
              </a:rPr>
              <a:t>you would support the rights</a:t>
            </a:r>
            <a:r>
              <a:rPr sz="2400" spc="-245" dirty="0">
                <a:solidFill>
                  <a:srgbClr val="464646"/>
                </a:solidFill>
                <a:latin typeface="Times New Roman"/>
                <a:cs typeface="Times New Roman"/>
              </a:rPr>
              <a:t> </a:t>
            </a:r>
            <a:r>
              <a:rPr sz="2400" dirty="0">
                <a:solidFill>
                  <a:srgbClr val="464646"/>
                </a:solidFill>
                <a:latin typeface="Times New Roman"/>
                <a:cs typeface="Times New Roman"/>
              </a:rPr>
              <a:t>of  people to choose whatever vehicle they</a:t>
            </a:r>
            <a:r>
              <a:rPr sz="2400" spc="-85" dirty="0">
                <a:solidFill>
                  <a:srgbClr val="464646"/>
                </a:solidFill>
                <a:latin typeface="Times New Roman"/>
                <a:cs typeface="Times New Roman"/>
              </a:rPr>
              <a:t> </a:t>
            </a:r>
            <a:r>
              <a:rPr sz="2400" spc="-5" dirty="0">
                <a:solidFill>
                  <a:srgbClr val="464646"/>
                </a:solidFill>
                <a:latin typeface="Times New Roman"/>
                <a:cs typeface="Times New Roman"/>
              </a:rPr>
              <a:t>want”</a:t>
            </a:r>
            <a:endParaRPr sz="2400">
              <a:latin typeface="Times New Roman"/>
              <a:cs typeface="Times New Roman"/>
            </a:endParaRPr>
          </a:p>
          <a:p>
            <a:pPr>
              <a:lnSpc>
                <a:spcPct val="100000"/>
              </a:lnSpc>
              <a:spcBef>
                <a:spcPts val="50"/>
              </a:spcBef>
              <a:buClr>
                <a:srgbClr val="2CA1BE"/>
              </a:buClr>
              <a:buFont typeface="Arial"/>
              <a:buChar char="•"/>
            </a:pPr>
            <a:endParaRPr sz="3150">
              <a:latin typeface="Times New Roman"/>
              <a:cs typeface="Times New Roman"/>
            </a:endParaRPr>
          </a:p>
          <a:p>
            <a:pPr marL="354965" indent="-354965">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am the </a:t>
            </a:r>
            <a:r>
              <a:rPr sz="2400" spc="-20" dirty="0">
                <a:solidFill>
                  <a:srgbClr val="464646"/>
                </a:solidFill>
                <a:latin typeface="Times New Roman"/>
                <a:cs typeface="Times New Roman"/>
              </a:rPr>
              <a:t>teacher. </a:t>
            </a:r>
            <a:r>
              <a:rPr sz="2400" spc="-85" dirty="0">
                <a:solidFill>
                  <a:srgbClr val="464646"/>
                </a:solidFill>
                <a:latin typeface="Times New Roman"/>
                <a:cs typeface="Times New Roman"/>
              </a:rPr>
              <a:t>You </a:t>
            </a:r>
            <a:r>
              <a:rPr sz="2400" dirty="0">
                <a:solidFill>
                  <a:srgbClr val="464646"/>
                </a:solidFill>
                <a:latin typeface="Times New Roman"/>
                <a:cs typeface="Times New Roman"/>
              </a:rPr>
              <a:t>are not qualified to talk about this</a:t>
            </a:r>
            <a:r>
              <a:rPr sz="2400" spc="-190" dirty="0">
                <a:solidFill>
                  <a:srgbClr val="464646"/>
                </a:solidFill>
                <a:latin typeface="Times New Roman"/>
                <a:cs typeface="Times New Roman"/>
              </a:rPr>
              <a:t> </a:t>
            </a:r>
            <a:r>
              <a:rPr sz="2400" dirty="0">
                <a:solidFill>
                  <a:srgbClr val="464646"/>
                </a:solidFill>
                <a:latin typeface="Times New Roman"/>
                <a:cs typeface="Times New Roman"/>
              </a:rPr>
              <a:t>topic”</a:t>
            </a:r>
            <a:endParaRPr sz="2400">
              <a:latin typeface="Times New Roman"/>
              <a:cs typeface="Times New Roman"/>
            </a:endParaRPr>
          </a:p>
          <a:p>
            <a:pPr>
              <a:lnSpc>
                <a:spcPct val="100000"/>
              </a:lnSpc>
              <a:buClr>
                <a:srgbClr val="2CA1BE"/>
              </a:buClr>
              <a:buFont typeface="Arial"/>
              <a:buChar char="•"/>
            </a:pPr>
            <a:endParaRPr sz="2600">
              <a:latin typeface="Times New Roman"/>
              <a:cs typeface="Times New Roman"/>
            </a:endParaRPr>
          </a:p>
          <a:p>
            <a:pPr>
              <a:lnSpc>
                <a:spcPct val="100000"/>
              </a:lnSpc>
              <a:spcBef>
                <a:spcPts val="10"/>
              </a:spcBef>
              <a:buClr>
                <a:srgbClr val="2CA1BE"/>
              </a:buClr>
              <a:buFont typeface="Arial"/>
              <a:buChar char="•"/>
            </a:pPr>
            <a:endParaRPr sz="2600">
              <a:latin typeface="Times New Roman"/>
              <a:cs typeface="Times New Roman"/>
            </a:endParaRPr>
          </a:p>
          <a:p>
            <a:pPr marL="354965" marR="27305" indent="-354965">
              <a:lnSpc>
                <a:spcPct val="1137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“Even though </a:t>
            </a:r>
            <a:r>
              <a:rPr sz="2400" spc="-5" dirty="0">
                <a:solidFill>
                  <a:srgbClr val="464646"/>
                </a:solidFill>
                <a:latin typeface="Times New Roman"/>
                <a:cs typeface="Times New Roman"/>
              </a:rPr>
              <a:t>it's </a:t>
            </a:r>
            <a:r>
              <a:rPr sz="2400" dirty="0">
                <a:solidFill>
                  <a:srgbClr val="464646"/>
                </a:solidFill>
                <a:latin typeface="Times New Roman"/>
                <a:cs typeface="Times New Roman"/>
              </a:rPr>
              <a:t>only the </a:t>
            </a:r>
            <a:r>
              <a:rPr sz="2400" spc="-5" dirty="0">
                <a:solidFill>
                  <a:srgbClr val="464646"/>
                </a:solidFill>
                <a:latin typeface="Times New Roman"/>
                <a:cs typeface="Times New Roman"/>
              </a:rPr>
              <a:t>first </a:t>
            </a:r>
            <a:r>
              <a:rPr sz="2400" spc="-40" dirty="0">
                <a:solidFill>
                  <a:srgbClr val="464646"/>
                </a:solidFill>
                <a:latin typeface="Times New Roman"/>
                <a:cs typeface="Times New Roman"/>
              </a:rPr>
              <a:t>day, </a:t>
            </a:r>
            <a:r>
              <a:rPr sz="2400" dirty="0">
                <a:solidFill>
                  <a:srgbClr val="464646"/>
                </a:solidFill>
                <a:latin typeface="Times New Roman"/>
                <a:cs typeface="Times New Roman"/>
              </a:rPr>
              <a:t>I can tell this </a:t>
            </a:r>
            <a:r>
              <a:rPr sz="2400" spc="-5" dirty="0">
                <a:solidFill>
                  <a:srgbClr val="464646"/>
                </a:solidFill>
                <a:latin typeface="Times New Roman"/>
                <a:cs typeface="Times New Roman"/>
              </a:rPr>
              <a:t>is </a:t>
            </a:r>
            <a:r>
              <a:rPr sz="2400" dirty="0">
                <a:solidFill>
                  <a:srgbClr val="464646"/>
                </a:solidFill>
                <a:latin typeface="Times New Roman"/>
                <a:cs typeface="Times New Roman"/>
              </a:rPr>
              <a:t>going to</a:t>
            </a:r>
            <a:r>
              <a:rPr sz="2400" spc="-114" dirty="0">
                <a:solidFill>
                  <a:srgbClr val="464646"/>
                </a:solidFill>
                <a:latin typeface="Times New Roman"/>
                <a:cs typeface="Times New Roman"/>
              </a:rPr>
              <a:t> </a:t>
            </a:r>
            <a:r>
              <a:rPr sz="2400" dirty="0">
                <a:solidFill>
                  <a:srgbClr val="464646"/>
                </a:solidFill>
                <a:latin typeface="Times New Roman"/>
                <a:cs typeface="Times New Roman"/>
              </a:rPr>
              <a:t>be  a boring</a:t>
            </a:r>
            <a:r>
              <a:rPr sz="2400" spc="-25" dirty="0">
                <a:solidFill>
                  <a:srgbClr val="464646"/>
                </a:solidFill>
                <a:latin typeface="Times New Roman"/>
                <a:cs typeface="Times New Roman"/>
              </a:rPr>
              <a:t> </a:t>
            </a:r>
            <a:r>
              <a:rPr sz="2400" dirty="0">
                <a:solidFill>
                  <a:srgbClr val="464646"/>
                </a:solidFill>
                <a:latin typeface="Times New Roman"/>
                <a:cs typeface="Times New Roman"/>
              </a:rPr>
              <a:t>course”</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7972" y="348995"/>
            <a:ext cx="8197596"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85800" y="4191000"/>
            <a:ext cx="4168775" cy="391160"/>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spc="-60" dirty="0">
                <a:solidFill>
                  <a:srgbClr val="464646"/>
                </a:solidFill>
                <a:latin typeface="Times New Roman"/>
                <a:cs typeface="Times New Roman"/>
              </a:rPr>
              <a:t>‘You </a:t>
            </a:r>
            <a:r>
              <a:rPr sz="2400" spc="-5" dirty="0">
                <a:solidFill>
                  <a:srgbClr val="464646"/>
                </a:solidFill>
                <a:latin typeface="Times New Roman"/>
                <a:cs typeface="Times New Roman"/>
              </a:rPr>
              <a:t>will </a:t>
            </a:r>
            <a:r>
              <a:rPr sz="2400" dirty="0">
                <a:solidFill>
                  <a:srgbClr val="464646"/>
                </a:solidFill>
                <a:latin typeface="Times New Roman"/>
                <a:cs typeface="Times New Roman"/>
              </a:rPr>
              <a:t>tell </a:t>
            </a:r>
            <a:r>
              <a:rPr sz="2400" spc="-10" dirty="0">
                <a:solidFill>
                  <a:srgbClr val="464646"/>
                </a:solidFill>
                <a:latin typeface="Times New Roman"/>
                <a:cs typeface="Times New Roman"/>
              </a:rPr>
              <a:t>me </a:t>
            </a:r>
            <a:r>
              <a:rPr sz="2400" dirty="0">
                <a:solidFill>
                  <a:srgbClr val="464646"/>
                </a:solidFill>
                <a:latin typeface="Times New Roman"/>
                <a:cs typeface="Times New Roman"/>
              </a:rPr>
              <a:t>about</a:t>
            </a:r>
            <a:r>
              <a:rPr sz="2400" spc="-15" dirty="0">
                <a:solidFill>
                  <a:srgbClr val="464646"/>
                </a:solidFill>
                <a:latin typeface="Times New Roman"/>
                <a:cs typeface="Times New Roman"/>
              </a:rPr>
              <a:t> </a:t>
            </a:r>
            <a:r>
              <a:rPr sz="2400" spc="-5" dirty="0">
                <a:solidFill>
                  <a:srgbClr val="464646"/>
                </a:solidFill>
                <a:latin typeface="Times New Roman"/>
                <a:cs typeface="Times New Roman"/>
              </a:rPr>
              <a:t>Islam?‘</a:t>
            </a:r>
            <a:endParaRPr sz="2400" dirty="0">
              <a:latin typeface="Times New Roman"/>
              <a:cs typeface="Times New Roman"/>
            </a:endParaRPr>
          </a:p>
        </p:txBody>
      </p:sp>
      <p:sp>
        <p:nvSpPr>
          <p:cNvPr id="4" name="object 4"/>
          <p:cNvSpPr txBox="1"/>
          <p:nvPr/>
        </p:nvSpPr>
        <p:spPr>
          <a:xfrm>
            <a:off x="518624" y="4876800"/>
            <a:ext cx="7927975" cy="391160"/>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“This </a:t>
            </a:r>
            <a:r>
              <a:rPr sz="2400" spc="-10" dirty="0">
                <a:solidFill>
                  <a:srgbClr val="464646"/>
                </a:solidFill>
                <a:latin typeface="Times New Roman"/>
                <a:cs typeface="Times New Roman"/>
              </a:rPr>
              <a:t>must </a:t>
            </a:r>
            <a:r>
              <a:rPr sz="2400" dirty="0">
                <a:solidFill>
                  <a:srgbClr val="464646"/>
                </a:solidFill>
                <a:latin typeface="Times New Roman"/>
                <a:cs typeface="Times New Roman"/>
              </a:rPr>
              <a:t>be true because teacher/Stephan </a:t>
            </a:r>
            <a:r>
              <a:rPr sz="2400" spc="-5" dirty="0">
                <a:solidFill>
                  <a:srgbClr val="464646"/>
                </a:solidFill>
                <a:latin typeface="Times New Roman"/>
                <a:cs typeface="Times New Roman"/>
              </a:rPr>
              <a:t>Hawking </a:t>
            </a:r>
            <a:r>
              <a:rPr sz="2400" dirty="0">
                <a:solidFill>
                  <a:srgbClr val="464646"/>
                </a:solidFill>
                <a:latin typeface="Times New Roman"/>
                <a:cs typeface="Times New Roman"/>
              </a:rPr>
              <a:t>said</a:t>
            </a:r>
            <a:r>
              <a:rPr sz="2400" spc="-114" dirty="0">
                <a:solidFill>
                  <a:srgbClr val="464646"/>
                </a:solidFill>
                <a:latin typeface="Times New Roman"/>
                <a:cs typeface="Times New Roman"/>
              </a:rPr>
              <a:t> </a:t>
            </a:r>
            <a:r>
              <a:rPr sz="2400" spc="-5" dirty="0">
                <a:solidFill>
                  <a:srgbClr val="464646"/>
                </a:solidFill>
                <a:latin typeface="Times New Roman"/>
                <a:cs typeface="Times New Roman"/>
              </a:rPr>
              <a:t>so”</a:t>
            </a:r>
            <a:endParaRPr sz="2400" dirty="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7" name="Rectangle 6"/>
          <p:cNvSpPr/>
          <p:nvPr/>
        </p:nvSpPr>
        <p:spPr>
          <a:xfrm>
            <a:off x="914400" y="2008196"/>
            <a:ext cx="6019800" cy="1938992"/>
          </a:xfrm>
          <a:prstGeom prst="rect">
            <a:avLst/>
          </a:prstGeom>
        </p:spPr>
        <p:txBody>
          <a:bodyPr wrap="square">
            <a:spAutoFit/>
          </a:bodyPr>
          <a:lstStyle/>
          <a:p>
            <a:pPr algn="ctr"/>
            <a:r>
              <a:rPr lang="en-US" sz="2000" b="1" dirty="0"/>
              <a:t>You said that because an authority thinks something, it must therefore be true.</a:t>
            </a:r>
          </a:p>
          <a:p>
            <a:endParaRPr lang="en-US" sz="2000" dirty="0"/>
          </a:p>
          <a:p>
            <a:r>
              <a:rPr lang="en-US" sz="2000" dirty="0" smtClean="0"/>
              <a:t>Not </a:t>
            </a:r>
            <a:r>
              <a:rPr lang="en-US" sz="2000" dirty="0"/>
              <a:t>able to defend his position that evolution 'isn't true' Bob says that he knows a scientist who also questions </a:t>
            </a:r>
            <a:r>
              <a:rPr lang="en-US" sz="2000" dirty="0" smtClean="0"/>
              <a:t>evolution.</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59" y="105155"/>
            <a:ext cx="8383524"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3076575"/>
            <a:ext cx="7912734" cy="2790825"/>
          </a:xfrm>
          <a:prstGeom prst="rect">
            <a:avLst/>
          </a:prstGeom>
        </p:spPr>
        <p:txBody>
          <a:bodyPr vert="horz" wrap="square" lIns="0" tIns="12700" rIns="0" bIns="0" rtlCol="0">
            <a:spAutoFit/>
          </a:bodyPr>
          <a:lstStyle/>
          <a:p>
            <a:pPr marL="355600" marR="177165"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‘Green </a:t>
            </a:r>
            <a:r>
              <a:rPr sz="2400" spc="-5" dirty="0">
                <a:solidFill>
                  <a:srgbClr val="464646"/>
                </a:solidFill>
                <a:latin typeface="Times New Roman"/>
                <a:cs typeface="Times New Roman"/>
              </a:rPr>
              <a:t>Peace's </a:t>
            </a:r>
            <a:r>
              <a:rPr sz="2400" dirty="0">
                <a:solidFill>
                  <a:srgbClr val="464646"/>
                </a:solidFill>
                <a:latin typeface="Times New Roman"/>
                <a:cs typeface="Times New Roman"/>
              </a:rPr>
              <a:t>strategies </a:t>
            </a:r>
            <a:r>
              <a:rPr sz="2400" spc="-5" dirty="0">
                <a:solidFill>
                  <a:srgbClr val="464646"/>
                </a:solidFill>
                <a:latin typeface="Times New Roman"/>
                <a:cs typeface="Times New Roman"/>
              </a:rPr>
              <a:t>aren't </a:t>
            </a:r>
            <a:r>
              <a:rPr sz="2400" spc="-10" dirty="0">
                <a:solidFill>
                  <a:srgbClr val="464646"/>
                </a:solidFill>
                <a:latin typeface="Times New Roman"/>
                <a:cs typeface="Times New Roman"/>
              </a:rPr>
              <a:t>effective </a:t>
            </a:r>
            <a:r>
              <a:rPr sz="2400" dirty="0">
                <a:solidFill>
                  <a:srgbClr val="464646"/>
                </a:solidFill>
                <a:latin typeface="Times New Roman"/>
                <a:cs typeface="Times New Roman"/>
              </a:rPr>
              <a:t>because they are</a:t>
            </a:r>
            <a:r>
              <a:rPr sz="2400" spc="-85" dirty="0">
                <a:solidFill>
                  <a:srgbClr val="464646"/>
                </a:solidFill>
                <a:latin typeface="Times New Roman"/>
                <a:cs typeface="Times New Roman"/>
              </a:rPr>
              <a:t> </a:t>
            </a:r>
            <a:r>
              <a:rPr sz="2400" dirty="0">
                <a:solidFill>
                  <a:srgbClr val="464646"/>
                </a:solidFill>
                <a:latin typeface="Times New Roman"/>
                <a:cs typeface="Times New Roman"/>
              </a:rPr>
              <a:t>all  </a:t>
            </a:r>
            <a:r>
              <a:rPr sz="2400" spc="-25" dirty="0">
                <a:solidFill>
                  <a:srgbClr val="464646"/>
                </a:solidFill>
                <a:latin typeface="Times New Roman"/>
                <a:cs typeface="Times New Roman"/>
              </a:rPr>
              <a:t>dirty, </a:t>
            </a:r>
            <a:r>
              <a:rPr sz="2400" dirty="0">
                <a:solidFill>
                  <a:srgbClr val="464646"/>
                </a:solidFill>
                <a:latin typeface="Times New Roman"/>
                <a:cs typeface="Times New Roman"/>
              </a:rPr>
              <a:t>lazy</a:t>
            </a:r>
            <a:r>
              <a:rPr sz="2400" spc="-25" dirty="0">
                <a:solidFill>
                  <a:srgbClr val="464646"/>
                </a:solidFill>
                <a:latin typeface="Times New Roman"/>
                <a:cs typeface="Times New Roman"/>
              </a:rPr>
              <a:t> </a:t>
            </a:r>
            <a:r>
              <a:rPr sz="2400" dirty="0">
                <a:solidFill>
                  <a:srgbClr val="464646"/>
                </a:solidFill>
                <a:latin typeface="Times New Roman"/>
                <a:cs typeface="Times New Roman"/>
              </a:rPr>
              <a:t>hippies”</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“Indians are </a:t>
            </a:r>
            <a:r>
              <a:rPr sz="2400" spc="-5" dirty="0">
                <a:solidFill>
                  <a:srgbClr val="464646"/>
                </a:solidFill>
                <a:latin typeface="Times New Roman"/>
                <a:cs typeface="Times New Roman"/>
              </a:rPr>
              <a:t>wrong </a:t>
            </a:r>
            <a:r>
              <a:rPr sz="2400" dirty="0">
                <a:solidFill>
                  <a:srgbClr val="464646"/>
                </a:solidFill>
                <a:latin typeface="Times New Roman"/>
                <a:cs typeface="Times New Roman"/>
              </a:rPr>
              <a:t>about history because they </a:t>
            </a:r>
            <a:r>
              <a:rPr sz="2400" spc="-5" dirty="0">
                <a:solidFill>
                  <a:srgbClr val="464646"/>
                </a:solidFill>
                <a:latin typeface="Times New Roman"/>
                <a:cs typeface="Times New Roman"/>
              </a:rPr>
              <a:t>worship</a:t>
            </a:r>
            <a:r>
              <a:rPr sz="2400" spc="-155" dirty="0">
                <a:solidFill>
                  <a:srgbClr val="464646"/>
                </a:solidFill>
                <a:latin typeface="Times New Roman"/>
                <a:cs typeface="Times New Roman"/>
              </a:rPr>
              <a:t> </a:t>
            </a:r>
            <a:r>
              <a:rPr sz="2400" dirty="0">
                <a:solidFill>
                  <a:srgbClr val="464646"/>
                </a:solidFill>
                <a:latin typeface="Times New Roman"/>
                <a:cs typeface="Times New Roman"/>
              </a:rPr>
              <a:t>cows”</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marR="60833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“Political party A</a:t>
            </a:r>
            <a:r>
              <a:rPr sz="2400" spc="-455" dirty="0">
                <a:solidFill>
                  <a:srgbClr val="464646"/>
                </a:solidFill>
                <a:latin typeface="Times New Roman"/>
                <a:cs typeface="Times New Roman"/>
              </a:rPr>
              <a:t> </a:t>
            </a:r>
            <a:r>
              <a:rPr sz="2400" dirty="0">
                <a:solidFill>
                  <a:srgbClr val="464646"/>
                </a:solidFill>
                <a:latin typeface="Times New Roman"/>
                <a:cs typeface="Times New Roman"/>
              </a:rPr>
              <a:t>is better than </a:t>
            </a:r>
            <a:r>
              <a:rPr sz="2400" spc="-5" dirty="0">
                <a:solidFill>
                  <a:srgbClr val="464646"/>
                </a:solidFill>
                <a:latin typeface="Times New Roman"/>
                <a:cs typeface="Times New Roman"/>
              </a:rPr>
              <a:t>B, </a:t>
            </a:r>
            <a:r>
              <a:rPr sz="2400" dirty="0">
                <a:solidFill>
                  <a:srgbClr val="464646"/>
                </a:solidFill>
                <a:latin typeface="Times New Roman"/>
                <a:cs typeface="Times New Roman"/>
              </a:rPr>
              <a:t>because </a:t>
            </a:r>
            <a:r>
              <a:rPr sz="2400" spc="-5" dirty="0">
                <a:solidFill>
                  <a:srgbClr val="464646"/>
                </a:solidFill>
                <a:latin typeface="Times New Roman"/>
                <a:cs typeface="Times New Roman"/>
              </a:rPr>
              <a:t>Bs </a:t>
            </a:r>
            <a:r>
              <a:rPr sz="2400" dirty="0">
                <a:solidFill>
                  <a:srgbClr val="464646"/>
                </a:solidFill>
                <a:latin typeface="Times New Roman"/>
                <a:cs typeface="Times New Roman"/>
              </a:rPr>
              <a:t>leaders are  corrupt”</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Rectangle 4"/>
          <p:cNvSpPr/>
          <p:nvPr/>
        </p:nvSpPr>
        <p:spPr>
          <a:xfrm>
            <a:off x="838200" y="1719619"/>
            <a:ext cx="7568106" cy="1384995"/>
          </a:xfrm>
          <a:prstGeom prst="rect">
            <a:avLst/>
          </a:prstGeom>
        </p:spPr>
        <p:txBody>
          <a:bodyPr wrap="square">
            <a:spAutoFit/>
          </a:bodyPr>
          <a:lstStyle/>
          <a:p>
            <a:pPr algn="ctr"/>
            <a:r>
              <a:rPr lang="en-US" sz="2800" b="1" dirty="0"/>
              <a:t>You attacked your opponent's character or personal traits in an attempt to undermine their argument.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8659" y="348995"/>
            <a:ext cx="7856220"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3126740"/>
            <a:ext cx="7966709" cy="2893060"/>
          </a:xfrm>
          <a:prstGeom prst="rect">
            <a:avLst/>
          </a:prstGeom>
        </p:spPr>
        <p:txBody>
          <a:bodyPr vert="horz" wrap="square" lIns="0" tIns="12700" rIns="0" bIns="0" rtlCol="0">
            <a:spAutoFit/>
          </a:bodyPr>
          <a:lstStyle/>
          <a:p>
            <a:pPr marL="354965" marR="368935" indent="-354965">
              <a:lnSpc>
                <a:spcPct val="114199"/>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know two blondes, they are stupid </a:t>
            </a:r>
            <a:r>
              <a:rPr sz="2400" spc="-5" dirty="0">
                <a:solidFill>
                  <a:srgbClr val="464646"/>
                </a:solidFill>
                <a:latin typeface="Times New Roman"/>
                <a:cs typeface="Times New Roman"/>
              </a:rPr>
              <a:t>so </a:t>
            </a:r>
            <a:r>
              <a:rPr sz="2400" dirty="0">
                <a:solidFill>
                  <a:srgbClr val="464646"/>
                </a:solidFill>
                <a:latin typeface="Times New Roman"/>
                <a:cs typeface="Times New Roman"/>
              </a:rPr>
              <a:t>blondes are</a:t>
            </a:r>
            <a:r>
              <a:rPr sz="2400" spc="-120" dirty="0">
                <a:solidFill>
                  <a:srgbClr val="464646"/>
                </a:solidFill>
                <a:latin typeface="Times New Roman"/>
                <a:cs typeface="Times New Roman"/>
              </a:rPr>
              <a:t> </a:t>
            </a:r>
            <a:r>
              <a:rPr sz="2400" spc="-5" dirty="0">
                <a:solidFill>
                  <a:srgbClr val="464646"/>
                </a:solidFill>
                <a:latin typeface="Times New Roman"/>
                <a:cs typeface="Times New Roman"/>
              </a:rPr>
              <a:t>always  stupid”</a:t>
            </a:r>
            <a:endParaRPr sz="2400" dirty="0">
              <a:latin typeface="Times New Roman"/>
              <a:cs typeface="Times New Roman"/>
            </a:endParaRPr>
          </a:p>
          <a:p>
            <a:pPr>
              <a:lnSpc>
                <a:spcPct val="100000"/>
              </a:lnSpc>
              <a:spcBef>
                <a:spcPts val="50"/>
              </a:spcBef>
              <a:buClr>
                <a:srgbClr val="2CA1BE"/>
              </a:buClr>
              <a:buFont typeface="Arial"/>
              <a:buChar char="•"/>
            </a:pPr>
            <a:endParaRPr sz="3150" dirty="0">
              <a:latin typeface="Times New Roman"/>
              <a:cs typeface="Times New Roman"/>
            </a:endParaRPr>
          </a:p>
          <a:p>
            <a:pPr marL="355600" marR="508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“Lahore is a better city than X because I </a:t>
            </a:r>
            <a:r>
              <a:rPr sz="2400" spc="-5" dirty="0">
                <a:solidFill>
                  <a:srgbClr val="464646"/>
                </a:solidFill>
                <a:latin typeface="Times New Roman"/>
                <a:cs typeface="Times New Roman"/>
              </a:rPr>
              <a:t>went </a:t>
            </a:r>
            <a:r>
              <a:rPr sz="2400" dirty="0">
                <a:solidFill>
                  <a:srgbClr val="464646"/>
                </a:solidFill>
                <a:latin typeface="Times New Roman"/>
                <a:cs typeface="Times New Roman"/>
              </a:rPr>
              <a:t>there once and</a:t>
            </a:r>
            <a:r>
              <a:rPr sz="2400" spc="-210" dirty="0">
                <a:solidFill>
                  <a:srgbClr val="464646"/>
                </a:solidFill>
                <a:latin typeface="Times New Roman"/>
                <a:cs typeface="Times New Roman"/>
              </a:rPr>
              <a:t> </a:t>
            </a:r>
            <a:r>
              <a:rPr sz="2400" dirty="0">
                <a:solidFill>
                  <a:srgbClr val="464646"/>
                </a:solidFill>
                <a:latin typeface="Times New Roman"/>
                <a:cs typeface="Times New Roman"/>
              </a:rPr>
              <a:t>I  </a:t>
            </a:r>
            <a:r>
              <a:rPr sz="2400" spc="-5" dirty="0">
                <a:solidFill>
                  <a:srgbClr val="464646"/>
                </a:solidFill>
                <a:latin typeface="Times New Roman"/>
                <a:cs typeface="Times New Roman"/>
              </a:rPr>
              <a:t>saw many</a:t>
            </a:r>
            <a:r>
              <a:rPr sz="2400" spc="5" dirty="0">
                <a:solidFill>
                  <a:srgbClr val="464646"/>
                </a:solidFill>
                <a:latin typeface="Times New Roman"/>
                <a:cs typeface="Times New Roman"/>
              </a:rPr>
              <a:t> </a:t>
            </a:r>
            <a:r>
              <a:rPr sz="2400" dirty="0">
                <a:solidFill>
                  <a:srgbClr val="464646"/>
                </a:solidFill>
                <a:latin typeface="Times New Roman"/>
                <a:cs typeface="Times New Roman"/>
              </a:rPr>
              <a:t>roads”</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4965" indent="-354965">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a:t>
            </a:r>
            <a:r>
              <a:rPr sz="2400" spc="-5" dirty="0">
                <a:solidFill>
                  <a:srgbClr val="464646"/>
                </a:solidFill>
                <a:latin typeface="Times New Roman"/>
                <a:cs typeface="Times New Roman"/>
              </a:rPr>
              <a:t>went </a:t>
            </a:r>
            <a:r>
              <a:rPr sz="2400" spc="5" dirty="0">
                <a:solidFill>
                  <a:srgbClr val="464646"/>
                </a:solidFill>
                <a:latin typeface="Times New Roman"/>
                <a:cs typeface="Times New Roman"/>
              </a:rPr>
              <a:t>to </a:t>
            </a:r>
            <a:r>
              <a:rPr sz="2400" spc="-5" dirty="0">
                <a:solidFill>
                  <a:srgbClr val="464646"/>
                </a:solidFill>
                <a:latin typeface="Times New Roman"/>
                <a:cs typeface="Times New Roman"/>
              </a:rPr>
              <a:t>KPK, </a:t>
            </a:r>
            <a:r>
              <a:rPr sz="2400" spc="-10" dirty="0">
                <a:solidFill>
                  <a:srgbClr val="464646"/>
                </a:solidFill>
                <a:latin typeface="Times New Roman"/>
                <a:cs typeface="Times New Roman"/>
              </a:rPr>
              <a:t>met </a:t>
            </a:r>
            <a:r>
              <a:rPr sz="2400" dirty="0">
                <a:solidFill>
                  <a:srgbClr val="464646"/>
                </a:solidFill>
                <a:latin typeface="Times New Roman"/>
                <a:cs typeface="Times New Roman"/>
              </a:rPr>
              <a:t>10 people and it has</a:t>
            </a:r>
            <a:r>
              <a:rPr sz="2400" spc="-45" dirty="0">
                <a:solidFill>
                  <a:srgbClr val="464646"/>
                </a:solidFill>
                <a:latin typeface="Times New Roman"/>
                <a:cs typeface="Times New Roman"/>
              </a:rPr>
              <a:t> </a:t>
            </a:r>
            <a:r>
              <a:rPr sz="2400" dirty="0">
                <a:solidFill>
                  <a:srgbClr val="464646"/>
                </a:solidFill>
                <a:latin typeface="Times New Roman"/>
                <a:cs typeface="Times New Roman"/>
              </a:rPr>
              <a:t>changed”</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Rectangle 4"/>
          <p:cNvSpPr/>
          <p:nvPr/>
        </p:nvSpPr>
        <p:spPr>
          <a:xfrm>
            <a:off x="1219200" y="1447800"/>
            <a:ext cx="6781800" cy="1384995"/>
          </a:xfrm>
          <a:prstGeom prst="rect">
            <a:avLst/>
          </a:prstGeom>
        </p:spPr>
        <p:txBody>
          <a:bodyPr wrap="square">
            <a:spAutoFit/>
          </a:bodyPr>
          <a:lstStyle/>
          <a:p>
            <a:pPr algn="ctr"/>
            <a:r>
              <a:rPr lang="en-US" sz="2800" b="1" dirty="0"/>
              <a:t>You used a personal experience or an isolated example instead of a sound argument or compelling evidence.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7659" y="304799"/>
            <a:ext cx="8634983"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2863215"/>
            <a:ext cx="7957820" cy="3156585"/>
          </a:xfrm>
          <a:prstGeom prst="rect">
            <a:avLst/>
          </a:prstGeom>
        </p:spPr>
        <p:txBody>
          <a:bodyPr vert="horz" wrap="square" lIns="0" tIns="12700" rIns="0" bIns="0" rtlCol="0">
            <a:spAutoFit/>
          </a:bodyPr>
          <a:lstStyle/>
          <a:p>
            <a:pPr marL="355600" marR="5080"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want to </a:t>
            </a:r>
            <a:r>
              <a:rPr sz="2400" spc="-10" dirty="0">
                <a:solidFill>
                  <a:srgbClr val="464646"/>
                </a:solidFill>
                <a:latin typeface="Times New Roman"/>
                <a:cs typeface="Times New Roman"/>
              </a:rPr>
              <a:t>make </a:t>
            </a:r>
            <a:r>
              <a:rPr sz="2400" dirty="0">
                <a:solidFill>
                  <a:srgbClr val="464646"/>
                </a:solidFill>
                <a:latin typeface="Times New Roman"/>
                <a:cs typeface="Times New Roman"/>
              </a:rPr>
              <a:t>a </a:t>
            </a:r>
            <a:r>
              <a:rPr sz="2400" spc="-5" dirty="0">
                <a:solidFill>
                  <a:srgbClr val="464646"/>
                </a:solidFill>
                <a:latin typeface="Times New Roman"/>
                <a:cs typeface="Times New Roman"/>
              </a:rPr>
              <a:t>LUMS </a:t>
            </a:r>
            <a:r>
              <a:rPr sz="2400" dirty="0">
                <a:solidFill>
                  <a:srgbClr val="464646"/>
                </a:solidFill>
                <a:latin typeface="Times New Roman"/>
                <a:cs typeface="Times New Roman"/>
              </a:rPr>
              <a:t>like university for </a:t>
            </a:r>
            <a:r>
              <a:rPr sz="2400" spc="-30" dirty="0">
                <a:solidFill>
                  <a:srgbClr val="464646"/>
                </a:solidFill>
                <a:latin typeface="Times New Roman"/>
                <a:cs typeface="Times New Roman"/>
              </a:rPr>
              <a:t>poor. </a:t>
            </a:r>
            <a:r>
              <a:rPr sz="2400" dirty="0">
                <a:solidFill>
                  <a:srgbClr val="464646"/>
                </a:solidFill>
                <a:latin typeface="Times New Roman"/>
                <a:cs typeface="Times New Roman"/>
              </a:rPr>
              <a:t>Think</a:t>
            </a:r>
            <a:r>
              <a:rPr sz="2400" spc="-114" dirty="0">
                <a:solidFill>
                  <a:srgbClr val="464646"/>
                </a:solidFill>
                <a:latin typeface="Times New Roman"/>
                <a:cs typeface="Times New Roman"/>
              </a:rPr>
              <a:t> </a:t>
            </a:r>
            <a:r>
              <a:rPr sz="2400" dirty="0">
                <a:solidFill>
                  <a:srgbClr val="464646"/>
                </a:solidFill>
                <a:latin typeface="Times New Roman"/>
                <a:cs typeface="Times New Roman"/>
              </a:rPr>
              <a:t>about  all the</a:t>
            </a:r>
            <a:r>
              <a:rPr sz="2400" spc="-20" dirty="0">
                <a:solidFill>
                  <a:srgbClr val="464646"/>
                </a:solidFill>
                <a:latin typeface="Times New Roman"/>
                <a:cs typeface="Times New Roman"/>
              </a:rPr>
              <a:t> </a:t>
            </a:r>
            <a:r>
              <a:rPr sz="2400" dirty="0">
                <a:solidFill>
                  <a:srgbClr val="464646"/>
                </a:solidFill>
                <a:latin typeface="Times New Roman"/>
                <a:cs typeface="Times New Roman"/>
              </a:rPr>
              <a:t>poor”</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marR="67310" indent="-342900">
              <a:lnSpc>
                <a:spcPct val="100000"/>
              </a:lnSpc>
              <a:buClr>
                <a:srgbClr val="2CA1BE"/>
              </a:buClr>
              <a:buSzPct val="66666"/>
              <a:buFont typeface="Arial"/>
              <a:buChar char="•"/>
              <a:tabLst>
                <a:tab pos="354965" algn="l"/>
                <a:tab pos="355600" algn="l"/>
              </a:tabLst>
            </a:pPr>
            <a:r>
              <a:rPr sz="2400" spc="-65" dirty="0">
                <a:solidFill>
                  <a:srgbClr val="464646"/>
                </a:solidFill>
                <a:latin typeface="Times New Roman"/>
                <a:cs typeface="Times New Roman"/>
              </a:rPr>
              <a:t>“You </a:t>
            </a:r>
            <a:r>
              <a:rPr sz="2400" spc="-5" dirty="0">
                <a:solidFill>
                  <a:srgbClr val="464646"/>
                </a:solidFill>
                <a:latin typeface="Times New Roman"/>
                <a:cs typeface="Times New Roman"/>
              </a:rPr>
              <a:t>must </a:t>
            </a:r>
            <a:r>
              <a:rPr sz="2400" dirty="0">
                <a:solidFill>
                  <a:srgbClr val="464646"/>
                </a:solidFill>
                <a:latin typeface="Times New Roman"/>
                <a:cs typeface="Times New Roman"/>
              </a:rPr>
              <a:t>not </a:t>
            </a:r>
            <a:r>
              <a:rPr sz="2400" spc="-5" dirty="0">
                <a:solidFill>
                  <a:srgbClr val="464646"/>
                </a:solidFill>
                <a:latin typeface="Times New Roman"/>
                <a:cs typeface="Times New Roman"/>
              </a:rPr>
              <a:t>say </a:t>
            </a:r>
            <a:r>
              <a:rPr sz="2400" dirty="0">
                <a:solidFill>
                  <a:srgbClr val="464646"/>
                </a:solidFill>
                <a:latin typeface="Times New Roman"/>
                <a:cs typeface="Times New Roman"/>
              </a:rPr>
              <a:t>it because it destroys </a:t>
            </a:r>
            <a:r>
              <a:rPr sz="2400" spc="-5" dirty="0">
                <a:solidFill>
                  <a:srgbClr val="464646"/>
                </a:solidFill>
                <a:latin typeface="Times New Roman"/>
                <a:cs typeface="Times New Roman"/>
              </a:rPr>
              <a:t>image </a:t>
            </a:r>
            <a:r>
              <a:rPr sz="2400" dirty="0">
                <a:solidFill>
                  <a:srgbClr val="464646"/>
                </a:solidFill>
                <a:latin typeface="Times New Roman"/>
                <a:cs typeface="Times New Roman"/>
              </a:rPr>
              <a:t>of the </a:t>
            </a:r>
            <a:r>
              <a:rPr sz="2400" spc="-20" dirty="0">
                <a:solidFill>
                  <a:srgbClr val="464646"/>
                </a:solidFill>
                <a:latin typeface="Times New Roman"/>
                <a:cs typeface="Times New Roman"/>
              </a:rPr>
              <a:t>country.  </a:t>
            </a:r>
            <a:r>
              <a:rPr sz="2400" spc="-15" dirty="0">
                <a:solidFill>
                  <a:srgbClr val="464646"/>
                </a:solidFill>
                <a:latin typeface="Times New Roman"/>
                <a:cs typeface="Times New Roman"/>
              </a:rPr>
              <a:t>Don’t </a:t>
            </a:r>
            <a:r>
              <a:rPr sz="2400" dirty="0">
                <a:solidFill>
                  <a:srgbClr val="464646"/>
                </a:solidFill>
                <a:latin typeface="Times New Roman"/>
                <a:cs typeface="Times New Roman"/>
              </a:rPr>
              <a:t>you love your</a:t>
            </a:r>
            <a:r>
              <a:rPr sz="2400" spc="-10" dirty="0">
                <a:solidFill>
                  <a:srgbClr val="464646"/>
                </a:solidFill>
                <a:latin typeface="Times New Roman"/>
                <a:cs typeface="Times New Roman"/>
              </a:rPr>
              <a:t> </a:t>
            </a:r>
            <a:r>
              <a:rPr sz="2400" dirty="0">
                <a:solidFill>
                  <a:srgbClr val="464646"/>
                </a:solidFill>
                <a:latin typeface="Times New Roman"/>
                <a:cs typeface="Times New Roman"/>
              </a:rPr>
              <a:t>country?”</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marR="99695"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“My project </a:t>
            </a:r>
            <a:r>
              <a:rPr sz="2400" spc="-5" dirty="0">
                <a:solidFill>
                  <a:srgbClr val="464646"/>
                </a:solidFill>
                <a:latin typeface="Times New Roman"/>
                <a:cs typeface="Times New Roman"/>
              </a:rPr>
              <a:t>should </a:t>
            </a:r>
            <a:r>
              <a:rPr sz="2400" dirty="0">
                <a:solidFill>
                  <a:srgbClr val="464646"/>
                </a:solidFill>
                <a:latin typeface="Times New Roman"/>
                <a:cs typeface="Times New Roman"/>
              </a:rPr>
              <a:t>be graded higher because I </a:t>
            </a:r>
            <a:r>
              <a:rPr sz="2400" spc="-5" dirty="0">
                <a:solidFill>
                  <a:srgbClr val="464646"/>
                </a:solidFill>
                <a:latin typeface="Times New Roman"/>
                <a:cs typeface="Times New Roman"/>
              </a:rPr>
              <a:t>couldn’t</a:t>
            </a:r>
            <a:r>
              <a:rPr sz="2400" spc="-185" dirty="0">
                <a:solidFill>
                  <a:srgbClr val="464646"/>
                </a:solidFill>
                <a:latin typeface="Times New Roman"/>
                <a:cs typeface="Times New Roman"/>
              </a:rPr>
              <a:t> </a:t>
            </a:r>
            <a:r>
              <a:rPr sz="2400" spc="-5" dirty="0">
                <a:solidFill>
                  <a:srgbClr val="464646"/>
                </a:solidFill>
                <a:latin typeface="Times New Roman"/>
                <a:cs typeface="Times New Roman"/>
              </a:rPr>
              <a:t>work  </a:t>
            </a:r>
            <a:r>
              <a:rPr sz="2400" dirty="0">
                <a:solidFill>
                  <a:srgbClr val="464646"/>
                </a:solidFill>
                <a:latin typeface="Times New Roman"/>
                <a:cs typeface="Times New Roman"/>
              </a:rPr>
              <a:t>because </a:t>
            </a:r>
            <a:r>
              <a:rPr sz="2400" spc="-10" dirty="0">
                <a:solidFill>
                  <a:srgbClr val="464646"/>
                </a:solidFill>
                <a:latin typeface="Times New Roman"/>
                <a:cs typeface="Times New Roman"/>
              </a:rPr>
              <a:t>my </a:t>
            </a:r>
            <a:r>
              <a:rPr sz="2400" spc="-5" dirty="0">
                <a:solidFill>
                  <a:srgbClr val="464646"/>
                </a:solidFill>
                <a:latin typeface="Times New Roman"/>
                <a:cs typeface="Times New Roman"/>
              </a:rPr>
              <a:t>mother has stage </a:t>
            </a:r>
            <a:r>
              <a:rPr sz="2400" dirty="0">
                <a:solidFill>
                  <a:srgbClr val="464646"/>
                </a:solidFill>
                <a:latin typeface="Times New Roman"/>
                <a:cs typeface="Times New Roman"/>
              </a:rPr>
              <a:t>3 cancer”</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Rectangle 4"/>
          <p:cNvSpPr/>
          <p:nvPr/>
        </p:nvSpPr>
        <p:spPr>
          <a:xfrm>
            <a:off x="914400" y="1524000"/>
            <a:ext cx="7536992" cy="1384995"/>
          </a:xfrm>
          <a:prstGeom prst="rect">
            <a:avLst/>
          </a:prstGeom>
        </p:spPr>
        <p:txBody>
          <a:bodyPr wrap="square">
            <a:spAutoFit/>
          </a:bodyPr>
          <a:lstStyle/>
          <a:p>
            <a:pPr algn="ctr"/>
            <a:r>
              <a:rPr lang="en-US" sz="2800" b="1" dirty="0"/>
              <a:t>You attempted to manipulate an emotional response in place of a valid or compelling argument.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1791" y="348995"/>
            <a:ext cx="8029956"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963039"/>
            <a:ext cx="8055609" cy="1591310"/>
          </a:xfrm>
          <a:prstGeom prst="rect">
            <a:avLst/>
          </a:prstGeom>
        </p:spPr>
        <p:txBody>
          <a:bodyPr vert="horz" wrap="square" lIns="0" tIns="12700" rIns="0" bIns="0" rtlCol="0">
            <a:spAutoFit/>
          </a:bodyPr>
          <a:lstStyle/>
          <a:p>
            <a:pPr marL="355600" marR="5080"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“Even though </a:t>
            </a:r>
            <a:r>
              <a:rPr sz="2400" spc="-5" dirty="0">
                <a:solidFill>
                  <a:srgbClr val="464646"/>
                </a:solidFill>
                <a:latin typeface="Times New Roman"/>
                <a:cs typeface="Times New Roman"/>
              </a:rPr>
              <a:t>it's </a:t>
            </a:r>
            <a:r>
              <a:rPr sz="2400" dirty="0">
                <a:solidFill>
                  <a:srgbClr val="464646"/>
                </a:solidFill>
                <a:latin typeface="Times New Roman"/>
                <a:cs typeface="Times New Roman"/>
              </a:rPr>
              <a:t>only the </a:t>
            </a:r>
            <a:r>
              <a:rPr sz="2400" spc="-5" dirty="0">
                <a:solidFill>
                  <a:srgbClr val="464646"/>
                </a:solidFill>
                <a:latin typeface="Times New Roman"/>
                <a:cs typeface="Times New Roman"/>
              </a:rPr>
              <a:t>first </a:t>
            </a:r>
            <a:r>
              <a:rPr sz="2400" spc="-40" dirty="0">
                <a:solidFill>
                  <a:srgbClr val="464646"/>
                </a:solidFill>
                <a:latin typeface="Times New Roman"/>
                <a:cs typeface="Times New Roman"/>
              </a:rPr>
              <a:t>day, </a:t>
            </a:r>
            <a:r>
              <a:rPr sz="2400" dirty="0">
                <a:solidFill>
                  <a:srgbClr val="464646"/>
                </a:solidFill>
                <a:latin typeface="Times New Roman"/>
                <a:cs typeface="Times New Roman"/>
              </a:rPr>
              <a:t>I can tell this </a:t>
            </a:r>
            <a:r>
              <a:rPr sz="2400" spc="-5" dirty="0">
                <a:solidFill>
                  <a:srgbClr val="464646"/>
                </a:solidFill>
                <a:latin typeface="Times New Roman"/>
                <a:cs typeface="Times New Roman"/>
              </a:rPr>
              <a:t>is </a:t>
            </a:r>
            <a:r>
              <a:rPr sz="2400" dirty="0">
                <a:solidFill>
                  <a:srgbClr val="464646"/>
                </a:solidFill>
                <a:latin typeface="Times New Roman"/>
                <a:cs typeface="Times New Roman"/>
              </a:rPr>
              <a:t>going to</a:t>
            </a:r>
            <a:r>
              <a:rPr sz="2400" spc="-114" dirty="0">
                <a:solidFill>
                  <a:srgbClr val="464646"/>
                </a:solidFill>
                <a:latin typeface="Times New Roman"/>
                <a:cs typeface="Times New Roman"/>
              </a:rPr>
              <a:t> </a:t>
            </a:r>
            <a:r>
              <a:rPr sz="2400" dirty="0">
                <a:solidFill>
                  <a:srgbClr val="464646"/>
                </a:solidFill>
                <a:latin typeface="Times New Roman"/>
                <a:cs typeface="Times New Roman"/>
              </a:rPr>
              <a:t>be  a boring</a:t>
            </a:r>
            <a:r>
              <a:rPr sz="2400" spc="-25" dirty="0">
                <a:solidFill>
                  <a:srgbClr val="464646"/>
                </a:solidFill>
                <a:latin typeface="Times New Roman"/>
                <a:cs typeface="Times New Roman"/>
              </a:rPr>
              <a:t> </a:t>
            </a:r>
            <a:r>
              <a:rPr sz="2400" spc="-5" dirty="0">
                <a:solidFill>
                  <a:srgbClr val="464646"/>
                </a:solidFill>
                <a:latin typeface="Times New Roman"/>
                <a:cs typeface="Times New Roman"/>
              </a:rPr>
              <a:t>course.”</a:t>
            </a:r>
            <a:endParaRPr sz="2400">
              <a:latin typeface="Times New Roman"/>
              <a:cs typeface="Times New Roman"/>
            </a:endParaRPr>
          </a:p>
          <a:p>
            <a:pPr>
              <a:lnSpc>
                <a:spcPct val="100000"/>
              </a:lnSpc>
              <a:spcBef>
                <a:spcPts val="5"/>
              </a:spcBef>
              <a:buClr>
                <a:srgbClr val="2CA1BE"/>
              </a:buClr>
              <a:buFont typeface="Arial"/>
              <a:buChar char="•"/>
            </a:pPr>
            <a:endParaRPr sz="320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“Politicians are all</a:t>
            </a:r>
            <a:r>
              <a:rPr sz="2400" spc="-65" dirty="0">
                <a:solidFill>
                  <a:srgbClr val="464646"/>
                </a:solidFill>
                <a:latin typeface="Times New Roman"/>
                <a:cs typeface="Times New Roman"/>
              </a:rPr>
              <a:t> </a:t>
            </a:r>
            <a:r>
              <a:rPr sz="2400" dirty="0">
                <a:solidFill>
                  <a:srgbClr val="464646"/>
                </a:solidFill>
                <a:latin typeface="Times New Roman"/>
                <a:cs typeface="Times New Roman"/>
              </a:rPr>
              <a:t>corrupt”</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923330"/>
          </a:xfrm>
        </p:spPr>
        <p:txBody>
          <a:bodyPr/>
          <a:lstStyle/>
          <a:p>
            <a:r>
              <a:rPr lang="en-US" sz="6000" dirty="0" err="1" smtClean="0"/>
              <a:t>Strawman</a:t>
            </a:r>
            <a:endParaRPr lang="en-US" sz="6000" dirty="0"/>
          </a:p>
        </p:txBody>
      </p:sp>
      <p:sp>
        <p:nvSpPr>
          <p:cNvPr id="3" name="Content Placeholder 2"/>
          <p:cNvSpPr>
            <a:spLocks noGrp="1"/>
          </p:cNvSpPr>
          <p:nvPr>
            <p:ph idx="1"/>
          </p:nvPr>
        </p:nvSpPr>
        <p:spPr>
          <a:xfrm>
            <a:off x="457200" y="1577340"/>
            <a:ext cx="8229600" cy="3447098"/>
          </a:xfrm>
        </p:spPr>
        <p:txBody>
          <a:bodyPr/>
          <a:lstStyle/>
          <a:p>
            <a:pPr algn="ctr"/>
            <a:r>
              <a:rPr lang="en-US" sz="3200" b="1" dirty="0"/>
              <a:t>You misrepresented someone's argument to make it easier to attack</a:t>
            </a:r>
            <a:r>
              <a:rPr lang="en-US" sz="3200" b="1" dirty="0" smtClean="0"/>
              <a:t>.</a:t>
            </a:r>
          </a:p>
          <a:p>
            <a:r>
              <a:rPr lang="en-US" sz="3200" dirty="0"/>
              <a:t>Example: After Will said that we should put more money into health and education, Warren responded by saying that he was surprised that Will hates our country so much that he wants to leave it </a:t>
            </a:r>
            <a:r>
              <a:rPr lang="en-US" sz="3200" dirty="0" smtClean="0"/>
              <a:t>defenseless </a:t>
            </a:r>
            <a:r>
              <a:rPr lang="en-US" sz="3200" dirty="0"/>
              <a:t>by cutting military spending.</a:t>
            </a:r>
          </a:p>
        </p:txBody>
      </p:sp>
    </p:spTree>
    <p:extLst>
      <p:ext uri="{BB962C8B-B14F-4D97-AF65-F5344CB8AC3E}">
        <p14:creationId xmlns:p14="http://schemas.microsoft.com/office/powerpoint/2010/main" val="74581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30997"/>
          </a:xfrm>
        </p:spPr>
        <p:txBody>
          <a:bodyPr/>
          <a:lstStyle/>
          <a:p>
            <a:r>
              <a:rPr lang="en-US" sz="5400" dirty="0" err="1"/>
              <a:t>tu</a:t>
            </a:r>
            <a:r>
              <a:rPr lang="en-US" sz="5400" dirty="0"/>
              <a:t> </a:t>
            </a:r>
            <a:r>
              <a:rPr lang="en-US" sz="5400" dirty="0" err="1"/>
              <a:t>quoque</a:t>
            </a:r>
            <a:endParaRPr lang="en-US" sz="5400" dirty="0"/>
          </a:p>
        </p:txBody>
      </p:sp>
      <p:sp>
        <p:nvSpPr>
          <p:cNvPr id="3" name="Content Placeholder 2"/>
          <p:cNvSpPr>
            <a:spLocks noGrp="1"/>
          </p:cNvSpPr>
          <p:nvPr>
            <p:ph idx="1"/>
          </p:nvPr>
        </p:nvSpPr>
        <p:spPr>
          <a:xfrm>
            <a:off x="457200" y="1577340"/>
            <a:ext cx="8229600" cy="3939540"/>
          </a:xfrm>
        </p:spPr>
        <p:txBody>
          <a:bodyPr/>
          <a:lstStyle/>
          <a:p>
            <a:pPr algn="ctr"/>
            <a:r>
              <a:rPr lang="en-US" sz="3200" b="1" dirty="0"/>
              <a:t>You avoided having to engage with criticism by turning it back on the accuser - you answered criticism with criticism</a:t>
            </a:r>
            <a:r>
              <a:rPr lang="en-US" sz="3200" b="1" dirty="0" smtClean="0"/>
              <a:t>.</a:t>
            </a:r>
          </a:p>
          <a:p>
            <a:r>
              <a:rPr lang="en-US" sz="3200" dirty="0"/>
              <a:t>Example: Nicole identified that Hannah had committed a logical fallacy, but instead of addressing the substance of her claim, Hannah accused Nicole of committing a fallacy earlier on in the conversation.</a:t>
            </a:r>
          </a:p>
        </p:txBody>
      </p:sp>
    </p:spTree>
    <p:extLst>
      <p:ext uri="{BB962C8B-B14F-4D97-AF65-F5344CB8AC3E}">
        <p14:creationId xmlns:p14="http://schemas.microsoft.com/office/powerpoint/2010/main" val="421070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30997"/>
          </a:xfrm>
        </p:spPr>
        <p:txBody>
          <a:bodyPr/>
          <a:lstStyle/>
          <a:p>
            <a:r>
              <a:rPr lang="en-US" sz="5400" dirty="0"/>
              <a:t>loaded question</a:t>
            </a:r>
          </a:p>
        </p:txBody>
      </p:sp>
      <p:sp>
        <p:nvSpPr>
          <p:cNvPr id="3" name="Content Placeholder 2"/>
          <p:cNvSpPr>
            <a:spLocks noGrp="1"/>
          </p:cNvSpPr>
          <p:nvPr>
            <p:ph idx="1"/>
          </p:nvPr>
        </p:nvSpPr>
        <p:spPr>
          <a:xfrm>
            <a:off x="457200" y="1577340"/>
            <a:ext cx="8229600" cy="2462213"/>
          </a:xfrm>
        </p:spPr>
        <p:txBody>
          <a:bodyPr/>
          <a:lstStyle/>
          <a:p>
            <a:pPr algn="ctr"/>
            <a:r>
              <a:rPr lang="en-US" sz="3200" b="1" dirty="0"/>
              <a:t>You asked a question that had a presumption built into it so that it couldn't be answered without appearing guilty</a:t>
            </a:r>
            <a:r>
              <a:rPr lang="en-US" sz="3200" b="1" dirty="0" smtClean="0"/>
              <a:t>.</a:t>
            </a:r>
          </a:p>
          <a:p>
            <a:pPr algn="l"/>
            <a:r>
              <a:rPr lang="en-US" sz="3200" dirty="0"/>
              <a:t>whether </a:t>
            </a:r>
            <a:r>
              <a:rPr lang="en-US" sz="3200" dirty="0" smtClean="0"/>
              <a:t>someone </a:t>
            </a:r>
            <a:r>
              <a:rPr lang="en-US" sz="3200" dirty="0"/>
              <a:t>was still having problems with her drug </a:t>
            </a:r>
            <a:r>
              <a:rPr lang="en-US" sz="3200" dirty="0" smtClean="0"/>
              <a:t>habit?.</a:t>
            </a:r>
            <a:endParaRPr lang="en-US" sz="3200" dirty="0"/>
          </a:p>
        </p:txBody>
      </p:sp>
    </p:spTree>
    <p:extLst>
      <p:ext uri="{BB962C8B-B14F-4D97-AF65-F5344CB8AC3E}">
        <p14:creationId xmlns:p14="http://schemas.microsoft.com/office/powerpoint/2010/main" val="369264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08760" y="105155"/>
            <a:ext cx="6249923"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752600" y="1600200"/>
            <a:ext cx="5362136" cy="276390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352800" y="4554410"/>
            <a:ext cx="2576576" cy="144398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30997"/>
          </a:xfrm>
        </p:spPr>
        <p:txBody>
          <a:bodyPr/>
          <a:lstStyle/>
          <a:p>
            <a:r>
              <a:rPr lang="en-US" sz="5400" dirty="0"/>
              <a:t>ambiguity</a:t>
            </a:r>
          </a:p>
        </p:txBody>
      </p:sp>
      <p:sp>
        <p:nvSpPr>
          <p:cNvPr id="3" name="Content Placeholder 2"/>
          <p:cNvSpPr>
            <a:spLocks noGrp="1"/>
          </p:cNvSpPr>
          <p:nvPr>
            <p:ph idx="1"/>
          </p:nvPr>
        </p:nvSpPr>
        <p:spPr/>
        <p:txBody>
          <a:bodyPr>
            <a:normAutofit/>
          </a:bodyPr>
          <a:lstStyle/>
          <a:p>
            <a:pPr algn="ctr"/>
            <a:r>
              <a:rPr lang="en-US" sz="3200" b="1" dirty="0"/>
              <a:t>You used a double meaning or ambiguity of language to mislead or misrepresent the truth</a:t>
            </a:r>
            <a:r>
              <a:rPr lang="en-US" sz="3200" b="1" dirty="0" smtClean="0"/>
              <a:t>.</a:t>
            </a:r>
          </a:p>
          <a:p>
            <a:r>
              <a:rPr lang="en-US" sz="3200" dirty="0"/>
              <a:t>Example: When the judge asked the defendant why he hadn't paid his parking fines, he said that he shouldn't have to pay them because the sign said 'Fine for parking here' and so he naturally presumed that it would be fine to park there.</a:t>
            </a:r>
          </a:p>
        </p:txBody>
      </p:sp>
    </p:spTree>
    <p:extLst>
      <p:ext uri="{BB962C8B-B14F-4D97-AF65-F5344CB8AC3E}">
        <p14:creationId xmlns:p14="http://schemas.microsoft.com/office/powerpoint/2010/main" val="181378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738664"/>
          </a:xfrm>
        </p:spPr>
        <p:txBody>
          <a:bodyPr/>
          <a:lstStyle/>
          <a:p>
            <a:r>
              <a:rPr lang="en-US" sz="4800" dirty="0"/>
              <a:t>genetic</a:t>
            </a:r>
          </a:p>
        </p:txBody>
      </p:sp>
      <p:sp>
        <p:nvSpPr>
          <p:cNvPr id="3" name="Content Placeholder 2"/>
          <p:cNvSpPr>
            <a:spLocks noGrp="1"/>
          </p:cNvSpPr>
          <p:nvPr>
            <p:ph idx="1"/>
          </p:nvPr>
        </p:nvSpPr>
        <p:spPr>
          <a:xfrm>
            <a:off x="457200" y="1577340"/>
            <a:ext cx="8229600" cy="3939540"/>
          </a:xfrm>
        </p:spPr>
        <p:txBody>
          <a:bodyPr/>
          <a:lstStyle/>
          <a:p>
            <a:pPr algn="ctr"/>
            <a:r>
              <a:rPr lang="en-US" sz="3200" b="1" dirty="0"/>
              <a:t>You judged something as either good or bad on the basis of where it comes from, or from whom it came</a:t>
            </a:r>
            <a:r>
              <a:rPr lang="en-US" sz="3200" b="1" dirty="0" smtClean="0"/>
              <a:t>.</a:t>
            </a:r>
          </a:p>
          <a:p>
            <a:r>
              <a:rPr lang="en-US" sz="3200" dirty="0"/>
              <a:t>Example: Accused on the 6 o'clock news of corruption and taking bribes, the senator said that we should all be very wary of the things we hear in the media, because we all know how very unreliable the media can be.</a:t>
            </a:r>
          </a:p>
        </p:txBody>
      </p:sp>
    </p:spTree>
    <p:extLst>
      <p:ext uri="{BB962C8B-B14F-4D97-AF65-F5344CB8AC3E}">
        <p14:creationId xmlns:p14="http://schemas.microsoft.com/office/powerpoint/2010/main" val="1168886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77108"/>
          </a:xfrm>
        </p:spPr>
        <p:txBody>
          <a:bodyPr/>
          <a:lstStyle/>
          <a:p>
            <a:r>
              <a:rPr lang="en-US" sz="4400" dirty="0"/>
              <a:t>black-or-white</a:t>
            </a:r>
          </a:p>
        </p:txBody>
      </p:sp>
      <p:sp>
        <p:nvSpPr>
          <p:cNvPr id="3" name="Content Placeholder 2"/>
          <p:cNvSpPr>
            <a:spLocks noGrp="1"/>
          </p:cNvSpPr>
          <p:nvPr>
            <p:ph idx="1"/>
          </p:nvPr>
        </p:nvSpPr>
        <p:spPr>
          <a:xfrm>
            <a:off x="457200" y="1577340"/>
            <a:ext cx="8229600" cy="3939540"/>
          </a:xfrm>
        </p:spPr>
        <p:txBody>
          <a:bodyPr/>
          <a:lstStyle/>
          <a:p>
            <a:pPr algn="ctr"/>
            <a:r>
              <a:rPr lang="en-US" sz="3200" b="1" dirty="0"/>
              <a:t>You presented two alternative states as the only possibilities, when in fact more possibilities exist</a:t>
            </a:r>
            <a:r>
              <a:rPr lang="en-US" sz="3200" b="1" dirty="0" smtClean="0"/>
              <a:t>.</a:t>
            </a:r>
          </a:p>
          <a:p>
            <a:r>
              <a:rPr lang="en-US" sz="3200" dirty="0"/>
              <a:t>Example: </a:t>
            </a:r>
            <a:r>
              <a:rPr lang="en-US" sz="3200" dirty="0" smtClean="0"/>
              <a:t>while rallying </a:t>
            </a:r>
            <a:r>
              <a:rPr lang="en-US" sz="3200" dirty="0"/>
              <a:t>support for his plan to fundamentally undermine citizens' rights, the Supreme Leader told the people they were either on his side, or they were on the side of the enemy.</a:t>
            </a:r>
          </a:p>
        </p:txBody>
      </p:sp>
    </p:spTree>
    <p:extLst>
      <p:ext uri="{BB962C8B-B14F-4D97-AF65-F5344CB8AC3E}">
        <p14:creationId xmlns:p14="http://schemas.microsoft.com/office/powerpoint/2010/main" val="306577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23744" y="304799"/>
            <a:ext cx="4242815"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2380615"/>
            <a:ext cx="6059628" cy="764312"/>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u="heavy" spc="-5" dirty="0">
                <a:solidFill>
                  <a:srgbClr val="FF8118"/>
                </a:solidFill>
                <a:uFill>
                  <a:solidFill>
                    <a:srgbClr val="FF8118"/>
                  </a:solidFill>
                </a:uFill>
                <a:latin typeface="Times New Roman"/>
                <a:cs typeface="Times New Roman"/>
                <a:hlinkClick r:id="rId3"/>
              </a:rPr>
              <a:t>Complete </a:t>
            </a:r>
            <a:r>
              <a:rPr sz="2400" u="heavy" dirty="0">
                <a:solidFill>
                  <a:srgbClr val="FF8118"/>
                </a:solidFill>
                <a:uFill>
                  <a:solidFill>
                    <a:srgbClr val="FF8118"/>
                  </a:solidFill>
                </a:uFill>
                <a:latin typeface="Times New Roman"/>
                <a:cs typeface="Times New Roman"/>
                <a:hlinkClick r:id="rId3"/>
              </a:rPr>
              <a:t>list of logical</a:t>
            </a:r>
            <a:r>
              <a:rPr sz="2400" u="heavy" spc="-125" dirty="0">
                <a:solidFill>
                  <a:srgbClr val="FF8118"/>
                </a:solidFill>
                <a:uFill>
                  <a:solidFill>
                    <a:srgbClr val="FF8118"/>
                  </a:solidFill>
                </a:uFill>
                <a:latin typeface="Times New Roman"/>
                <a:cs typeface="Times New Roman"/>
                <a:hlinkClick r:id="rId3"/>
              </a:rPr>
              <a:t> </a:t>
            </a:r>
            <a:r>
              <a:rPr sz="2400" u="heavy" dirty="0" smtClean="0">
                <a:solidFill>
                  <a:srgbClr val="FF8118"/>
                </a:solidFill>
                <a:uFill>
                  <a:solidFill>
                    <a:srgbClr val="FF8118"/>
                  </a:solidFill>
                </a:uFill>
                <a:latin typeface="Times New Roman"/>
                <a:cs typeface="Times New Roman"/>
                <a:hlinkClick r:id="rId3"/>
              </a:rPr>
              <a:t>fallacies</a:t>
            </a:r>
            <a:endParaRPr lang="en-US" sz="2400" u="heavy" dirty="0" smtClean="0">
              <a:solidFill>
                <a:srgbClr val="FF8118"/>
              </a:solidFill>
              <a:uFill>
                <a:solidFill>
                  <a:srgbClr val="FF8118"/>
                </a:solidFill>
              </a:uFill>
              <a:latin typeface="Times New Roman"/>
              <a:cs typeface="Times New Roman"/>
            </a:endParaRPr>
          </a:p>
          <a:p>
            <a:pPr marL="812800" lvl="1" indent="-342900">
              <a:spcBef>
                <a:spcPts val="100"/>
              </a:spcBef>
              <a:buClr>
                <a:srgbClr val="2CA1BE"/>
              </a:buClr>
              <a:buSzPct val="66666"/>
              <a:buFont typeface="Arial"/>
              <a:buChar char="•"/>
              <a:tabLst>
                <a:tab pos="354965" algn="l"/>
                <a:tab pos="355600" algn="l"/>
              </a:tabLst>
            </a:pPr>
            <a:r>
              <a:rPr lang="en-US" sz="2400" dirty="0" smtClean="0">
                <a:latin typeface="Times New Roman"/>
                <a:cs typeface="Times New Roman"/>
              </a:rPr>
              <a:t>https://yourlogicalfallacyis.com/</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1708" y="105155"/>
            <a:ext cx="7842504"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676400"/>
            <a:ext cx="3220974" cy="33528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19600" y="1990614"/>
            <a:ext cx="3810000" cy="269200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42187" y="5177028"/>
            <a:ext cx="7979663" cy="1040891"/>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888"/>
            <a:ext cx="9143999" cy="8020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22976" y="3680459"/>
            <a:ext cx="3621023" cy="13304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286000" y="381000"/>
            <a:ext cx="4495800" cy="296760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888"/>
            <a:ext cx="9143999" cy="80209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90219" y="429219"/>
            <a:ext cx="7628890" cy="4399915"/>
          </a:xfrm>
          <a:prstGeom prst="rect">
            <a:avLst/>
          </a:prstGeom>
        </p:spPr>
        <p:txBody>
          <a:bodyPr vert="horz" wrap="square" lIns="0" tIns="62865" rIns="0" bIns="0" rtlCol="0">
            <a:spAutoFit/>
          </a:bodyPr>
          <a:lstStyle/>
          <a:p>
            <a:pPr marL="355600" indent="-342900">
              <a:lnSpc>
                <a:spcPct val="100000"/>
              </a:lnSpc>
              <a:spcBef>
                <a:spcPts val="495"/>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Critical thinking: question</a:t>
            </a:r>
            <a:r>
              <a:rPr sz="2400" spc="-100" dirty="0">
                <a:solidFill>
                  <a:srgbClr val="464646"/>
                </a:solidFill>
                <a:latin typeface="Times New Roman"/>
                <a:cs typeface="Times New Roman"/>
              </a:rPr>
              <a:t> </a:t>
            </a:r>
            <a:r>
              <a:rPr sz="2400" dirty="0">
                <a:solidFill>
                  <a:srgbClr val="464646"/>
                </a:solidFill>
                <a:latin typeface="Times New Roman"/>
                <a:cs typeface="Times New Roman"/>
              </a:rPr>
              <a:t>everything</a:t>
            </a:r>
            <a:endParaRPr sz="2400" dirty="0">
              <a:latin typeface="Times New Roman"/>
              <a:cs typeface="Times New Roman"/>
            </a:endParaRPr>
          </a:p>
          <a:p>
            <a:pPr marL="355600" indent="-342900">
              <a:lnSpc>
                <a:spcPct val="100000"/>
              </a:lnSpc>
              <a:spcBef>
                <a:spcPts val="4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Check</a:t>
            </a:r>
            <a:r>
              <a:rPr sz="2400" spc="-20" dirty="0">
                <a:solidFill>
                  <a:srgbClr val="464646"/>
                </a:solidFill>
                <a:latin typeface="Times New Roman"/>
                <a:cs typeface="Times New Roman"/>
              </a:rPr>
              <a:t> </a:t>
            </a:r>
            <a:r>
              <a:rPr sz="2400" dirty="0">
                <a:solidFill>
                  <a:srgbClr val="464646"/>
                </a:solidFill>
                <a:latin typeface="Times New Roman"/>
                <a:cs typeface="Times New Roman"/>
              </a:rPr>
              <a:t>sources:</a:t>
            </a:r>
            <a:endParaRPr sz="2400" dirty="0">
              <a:latin typeface="Times New Roman"/>
              <a:cs typeface="Times New Roman"/>
            </a:endParaRPr>
          </a:p>
          <a:p>
            <a:pPr marL="786765" lvl="1" indent="-316865">
              <a:lnSpc>
                <a:spcPct val="100000"/>
              </a:lnSpc>
              <a:spcBef>
                <a:spcPts val="315"/>
              </a:spcBef>
              <a:buClr>
                <a:srgbClr val="2CA1BE"/>
              </a:buClr>
              <a:buFont typeface="Arial"/>
              <a:buChar char="•"/>
              <a:tabLst>
                <a:tab pos="756285" algn="l"/>
                <a:tab pos="756920" algn="l"/>
              </a:tabLst>
            </a:pPr>
            <a:r>
              <a:rPr sz="2000" spc="-5" dirty="0">
                <a:latin typeface="Times New Roman"/>
                <a:cs typeface="Times New Roman"/>
              </a:rPr>
              <a:t>Peer-reviewed scientific </a:t>
            </a:r>
            <a:r>
              <a:rPr sz="2000" dirty="0">
                <a:latin typeface="Times New Roman"/>
                <a:cs typeface="Times New Roman"/>
              </a:rPr>
              <a:t>journals &gt; conferences &gt; </a:t>
            </a:r>
            <a:r>
              <a:rPr sz="2000" spc="-5" dirty="0">
                <a:latin typeface="Times New Roman"/>
                <a:cs typeface="Times New Roman"/>
              </a:rPr>
              <a:t>magazines</a:t>
            </a:r>
            <a:r>
              <a:rPr sz="2000" spc="-155" dirty="0">
                <a:latin typeface="Times New Roman"/>
                <a:cs typeface="Times New Roman"/>
              </a:rPr>
              <a:t> </a:t>
            </a:r>
            <a:r>
              <a:rPr sz="2000" dirty="0">
                <a:latin typeface="Times New Roman"/>
                <a:cs typeface="Times New Roman"/>
              </a:rPr>
              <a:t>and</a:t>
            </a:r>
          </a:p>
          <a:p>
            <a:pPr marL="756285">
              <a:lnSpc>
                <a:spcPct val="100000"/>
              </a:lnSpc>
            </a:pPr>
            <a:r>
              <a:rPr sz="2000" dirty="0">
                <a:latin typeface="Times New Roman"/>
                <a:cs typeface="Times New Roman"/>
              </a:rPr>
              <a:t>newspapers &gt; broadcast</a:t>
            </a:r>
            <a:r>
              <a:rPr sz="2000" spc="-110" dirty="0">
                <a:latin typeface="Times New Roman"/>
                <a:cs typeface="Times New Roman"/>
              </a:rPr>
              <a:t> </a:t>
            </a:r>
            <a:r>
              <a:rPr sz="2000" dirty="0">
                <a:latin typeface="Times New Roman"/>
                <a:cs typeface="Times New Roman"/>
              </a:rPr>
              <a:t>news</a:t>
            </a:r>
          </a:p>
          <a:p>
            <a:pPr marL="786765" marR="5080" lvl="1" indent="-316865">
              <a:lnSpc>
                <a:spcPct val="112500"/>
              </a:lnSpc>
              <a:buClr>
                <a:srgbClr val="2CA1BE"/>
              </a:buClr>
              <a:buFont typeface="Arial"/>
              <a:buChar char="•"/>
              <a:tabLst>
                <a:tab pos="756285" algn="l"/>
                <a:tab pos="756920" algn="l"/>
              </a:tabLst>
            </a:pPr>
            <a:r>
              <a:rPr sz="2000" spc="-5" dirty="0">
                <a:latin typeface="Times New Roman"/>
                <a:cs typeface="Times New Roman"/>
              </a:rPr>
              <a:t>Go </a:t>
            </a:r>
            <a:r>
              <a:rPr sz="2000" dirty="0">
                <a:latin typeface="Times New Roman"/>
                <a:cs typeface="Times New Roman"/>
              </a:rPr>
              <a:t>through ‘about us’, lookup for </a:t>
            </a:r>
            <a:r>
              <a:rPr sz="2000" spc="-10" dirty="0">
                <a:latin typeface="Times New Roman"/>
                <a:cs typeface="Times New Roman"/>
              </a:rPr>
              <a:t>author, </a:t>
            </a:r>
            <a:r>
              <a:rPr sz="2000" dirty="0">
                <a:latin typeface="Times New Roman"/>
                <a:cs typeface="Times New Roman"/>
              </a:rPr>
              <a:t>his </a:t>
            </a:r>
            <a:r>
              <a:rPr sz="2000" spc="-5" dirty="0">
                <a:latin typeface="Times New Roman"/>
                <a:cs typeface="Times New Roman"/>
              </a:rPr>
              <a:t>organization </a:t>
            </a:r>
            <a:r>
              <a:rPr sz="2000" dirty="0">
                <a:latin typeface="Times New Roman"/>
                <a:cs typeface="Times New Roman"/>
              </a:rPr>
              <a:t>page</a:t>
            </a:r>
            <a:r>
              <a:rPr sz="2000" spc="-225" dirty="0">
                <a:latin typeface="Times New Roman"/>
                <a:cs typeface="Times New Roman"/>
              </a:rPr>
              <a:t> </a:t>
            </a:r>
            <a:r>
              <a:rPr sz="2000" dirty="0">
                <a:latin typeface="Times New Roman"/>
                <a:cs typeface="Times New Roman"/>
              </a:rPr>
              <a:t>and  </a:t>
            </a:r>
            <a:r>
              <a:rPr sz="2000" spc="-5" dirty="0">
                <a:latin typeface="Times New Roman"/>
                <a:cs typeface="Times New Roman"/>
              </a:rPr>
              <a:t>publisher’s</a:t>
            </a:r>
            <a:r>
              <a:rPr sz="2000" spc="-50" dirty="0">
                <a:latin typeface="Times New Roman"/>
                <a:cs typeface="Times New Roman"/>
              </a:rPr>
              <a:t> </a:t>
            </a:r>
            <a:r>
              <a:rPr sz="2000" dirty="0">
                <a:latin typeface="Times New Roman"/>
                <a:cs typeface="Times New Roman"/>
              </a:rPr>
              <a:t>homepage</a:t>
            </a:r>
          </a:p>
          <a:p>
            <a:pPr marL="355600" indent="-342900">
              <a:lnSpc>
                <a:spcPct val="100000"/>
              </a:lnSpc>
              <a:spcBef>
                <a:spcPts val="395"/>
              </a:spcBef>
              <a:buClr>
                <a:srgbClr val="2CA1BE"/>
              </a:buClr>
              <a:buSzPct val="66666"/>
              <a:buFont typeface="Arial"/>
              <a:buChar char="•"/>
              <a:tabLst>
                <a:tab pos="354965" algn="l"/>
                <a:tab pos="355600" algn="l"/>
              </a:tabLst>
            </a:pPr>
            <a:r>
              <a:rPr sz="2400" spc="-25" dirty="0">
                <a:solidFill>
                  <a:srgbClr val="464646"/>
                </a:solidFill>
                <a:latin typeface="Times New Roman"/>
                <a:cs typeface="Times New Roman"/>
              </a:rPr>
              <a:t>Typical </a:t>
            </a:r>
            <a:r>
              <a:rPr sz="2400" spc="-5" dirty="0">
                <a:solidFill>
                  <a:srgbClr val="464646"/>
                </a:solidFill>
                <a:latin typeface="Times New Roman"/>
                <a:cs typeface="Times New Roman"/>
              </a:rPr>
              <a:t>sausage </a:t>
            </a:r>
            <a:r>
              <a:rPr sz="2400" dirty="0">
                <a:solidFill>
                  <a:srgbClr val="464646"/>
                </a:solidFill>
                <a:latin typeface="Times New Roman"/>
                <a:cs typeface="Times New Roman"/>
              </a:rPr>
              <a:t>factories’</a:t>
            </a:r>
            <a:r>
              <a:rPr sz="2400" spc="-215" dirty="0">
                <a:solidFill>
                  <a:srgbClr val="464646"/>
                </a:solidFill>
                <a:latin typeface="Times New Roman"/>
                <a:cs typeface="Times New Roman"/>
              </a:rPr>
              <a:t> </a:t>
            </a:r>
            <a:r>
              <a:rPr sz="2400" spc="-5" dirty="0">
                <a:solidFill>
                  <a:srgbClr val="464646"/>
                </a:solidFill>
                <a:latin typeface="Times New Roman"/>
                <a:cs typeface="Times New Roman"/>
              </a:rPr>
              <a:t>signs:</a:t>
            </a:r>
            <a:endParaRPr sz="2400" dirty="0">
              <a:latin typeface="Times New Roman"/>
              <a:cs typeface="Times New Roman"/>
            </a:endParaRPr>
          </a:p>
          <a:p>
            <a:pPr marL="812800" lvl="1" indent="-342900">
              <a:lnSpc>
                <a:spcPct val="100000"/>
              </a:lnSpc>
              <a:spcBef>
                <a:spcPts val="315"/>
              </a:spcBef>
              <a:buClr>
                <a:srgbClr val="2CA1BE"/>
              </a:buClr>
              <a:buFont typeface="Arial"/>
              <a:buChar char="•"/>
              <a:tabLst>
                <a:tab pos="812800" algn="l"/>
                <a:tab pos="813435" algn="l"/>
              </a:tabLst>
            </a:pPr>
            <a:r>
              <a:rPr sz="2000" dirty="0">
                <a:latin typeface="Times New Roman"/>
                <a:cs typeface="Times New Roman"/>
              </a:rPr>
              <a:t>Click-bait (13 reasons </a:t>
            </a:r>
            <a:r>
              <a:rPr sz="2000" spc="-5" dirty="0">
                <a:latin typeface="Times New Roman"/>
                <a:cs typeface="Times New Roman"/>
              </a:rPr>
              <a:t>you </a:t>
            </a:r>
            <a:r>
              <a:rPr sz="2000" dirty="0">
                <a:latin typeface="Times New Roman"/>
                <a:cs typeface="Times New Roman"/>
              </a:rPr>
              <a:t>should read </a:t>
            </a:r>
            <a:r>
              <a:rPr sz="2000" spc="-5" dirty="0">
                <a:latin typeface="Times New Roman"/>
                <a:cs typeface="Times New Roman"/>
              </a:rPr>
              <a:t>this</a:t>
            </a:r>
            <a:r>
              <a:rPr sz="2000" spc="-185" dirty="0">
                <a:latin typeface="Times New Roman"/>
                <a:cs typeface="Times New Roman"/>
              </a:rPr>
              <a:t> </a:t>
            </a:r>
            <a:r>
              <a:rPr sz="2000" dirty="0">
                <a:latin typeface="Times New Roman"/>
                <a:cs typeface="Times New Roman"/>
              </a:rPr>
              <a:t>page…)</a:t>
            </a:r>
          </a:p>
          <a:p>
            <a:pPr marL="812800" lvl="1" indent="-342900">
              <a:lnSpc>
                <a:spcPct val="100000"/>
              </a:lnSpc>
              <a:spcBef>
                <a:spcPts val="300"/>
              </a:spcBef>
              <a:buClr>
                <a:srgbClr val="2CA1BE"/>
              </a:buClr>
              <a:buFont typeface="Arial"/>
              <a:buChar char="•"/>
              <a:tabLst>
                <a:tab pos="812800" algn="l"/>
                <a:tab pos="813435" algn="l"/>
              </a:tabLst>
            </a:pPr>
            <a:r>
              <a:rPr sz="2000" dirty="0">
                <a:latin typeface="Times New Roman"/>
                <a:cs typeface="Times New Roman"/>
              </a:rPr>
              <a:t>Fake </a:t>
            </a:r>
            <a:r>
              <a:rPr sz="2000" spc="-10" dirty="0">
                <a:latin typeface="Times New Roman"/>
                <a:cs typeface="Times New Roman"/>
              </a:rPr>
              <a:t>email </a:t>
            </a:r>
            <a:r>
              <a:rPr sz="2000" dirty="0">
                <a:latin typeface="Times New Roman"/>
                <a:cs typeface="Times New Roman"/>
              </a:rPr>
              <a:t>accounts, </a:t>
            </a:r>
            <a:r>
              <a:rPr sz="2000" spc="5" dirty="0" smtClean="0">
                <a:latin typeface="Times New Roman"/>
                <a:cs typeface="Times New Roman"/>
              </a:rPr>
              <a:t>unknown</a:t>
            </a:r>
            <a:r>
              <a:rPr sz="2000" spc="-114" dirty="0" smtClean="0">
                <a:latin typeface="Times New Roman"/>
                <a:cs typeface="Times New Roman"/>
              </a:rPr>
              <a:t> </a:t>
            </a:r>
            <a:r>
              <a:rPr sz="2000" dirty="0">
                <a:latin typeface="Times New Roman"/>
                <a:cs typeface="Times New Roman"/>
              </a:rPr>
              <a:t>authors</a:t>
            </a:r>
          </a:p>
          <a:p>
            <a:pPr marL="355600" indent="-342900">
              <a:lnSpc>
                <a:spcPct val="100000"/>
              </a:lnSpc>
              <a:spcBef>
                <a:spcPts val="38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Supporting</a:t>
            </a:r>
            <a:r>
              <a:rPr sz="2400" spc="-15" dirty="0">
                <a:solidFill>
                  <a:srgbClr val="464646"/>
                </a:solidFill>
                <a:latin typeface="Times New Roman"/>
                <a:cs typeface="Times New Roman"/>
              </a:rPr>
              <a:t> </a:t>
            </a:r>
            <a:r>
              <a:rPr sz="2400" dirty="0">
                <a:solidFill>
                  <a:srgbClr val="464646"/>
                </a:solidFill>
                <a:latin typeface="Times New Roman"/>
                <a:cs typeface="Times New Roman"/>
              </a:rPr>
              <a:t>evidence:</a:t>
            </a:r>
            <a:endParaRPr sz="2400" dirty="0">
              <a:latin typeface="Times New Roman"/>
              <a:cs typeface="Times New Roman"/>
            </a:endParaRPr>
          </a:p>
          <a:p>
            <a:pPr marL="812800" lvl="1" indent="-342900">
              <a:lnSpc>
                <a:spcPct val="100000"/>
              </a:lnSpc>
              <a:spcBef>
                <a:spcPts val="320"/>
              </a:spcBef>
              <a:buClr>
                <a:srgbClr val="2CA1BE"/>
              </a:buClr>
              <a:buFont typeface="Arial"/>
              <a:buChar char="•"/>
              <a:tabLst>
                <a:tab pos="812800" algn="l"/>
                <a:tab pos="813435" algn="l"/>
              </a:tabLst>
            </a:pPr>
            <a:r>
              <a:rPr sz="2000" dirty="0">
                <a:latin typeface="Times New Roman"/>
                <a:cs typeface="Times New Roman"/>
              </a:rPr>
              <a:t>Bigger the </a:t>
            </a:r>
            <a:r>
              <a:rPr sz="2000" spc="-5" dirty="0">
                <a:latin typeface="Times New Roman"/>
                <a:cs typeface="Times New Roman"/>
              </a:rPr>
              <a:t>claim, more </a:t>
            </a:r>
            <a:r>
              <a:rPr sz="2000" dirty="0">
                <a:latin typeface="Times New Roman"/>
                <a:cs typeface="Times New Roman"/>
              </a:rPr>
              <a:t>the sources to</a:t>
            </a:r>
            <a:r>
              <a:rPr sz="2000" spc="-114" dirty="0">
                <a:latin typeface="Times New Roman"/>
                <a:cs typeface="Times New Roman"/>
              </a:rPr>
              <a:t> </a:t>
            </a:r>
            <a:r>
              <a:rPr sz="2000" dirty="0">
                <a:latin typeface="Times New Roman"/>
                <a:cs typeface="Times New Roman"/>
              </a:rPr>
              <a:t>backup</a:t>
            </a:r>
          </a:p>
          <a:p>
            <a:pPr marL="812800" lvl="1" indent="-342900">
              <a:lnSpc>
                <a:spcPct val="100000"/>
              </a:lnSpc>
              <a:spcBef>
                <a:spcPts val="300"/>
              </a:spcBef>
              <a:buClr>
                <a:srgbClr val="2CA1BE"/>
              </a:buClr>
              <a:buFont typeface="Arial"/>
              <a:buChar char="•"/>
              <a:tabLst>
                <a:tab pos="812800" algn="l"/>
                <a:tab pos="813435" algn="l"/>
              </a:tabLst>
            </a:pPr>
            <a:r>
              <a:rPr sz="2000" dirty="0">
                <a:latin typeface="Times New Roman"/>
                <a:cs typeface="Times New Roman"/>
              </a:rPr>
              <a:t>Check </a:t>
            </a:r>
            <a:r>
              <a:rPr sz="2000" spc="-5" dirty="0">
                <a:latin typeface="Times New Roman"/>
                <a:cs typeface="Times New Roman"/>
              </a:rPr>
              <a:t>each detail </a:t>
            </a:r>
            <a:r>
              <a:rPr sz="2000" dirty="0">
                <a:latin typeface="Times New Roman"/>
                <a:cs typeface="Times New Roman"/>
              </a:rPr>
              <a:t>at </a:t>
            </a:r>
            <a:r>
              <a:rPr sz="2000" spc="-5" dirty="0">
                <a:latin typeface="Times New Roman"/>
                <a:cs typeface="Times New Roman"/>
              </a:rPr>
              <a:t>multiple</a:t>
            </a:r>
            <a:r>
              <a:rPr sz="2000" spc="-45" dirty="0">
                <a:latin typeface="Times New Roman"/>
                <a:cs typeface="Times New Roman"/>
              </a:rPr>
              <a:t> </a:t>
            </a:r>
            <a:r>
              <a:rPr sz="2000" spc="-5" dirty="0">
                <a:latin typeface="Times New Roman"/>
                <a:cs typeface="Times New Roman"/>
              </a:rPr>
              <a:t>levels</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66188" y="304799"/>
            <a:ext cx="4757928"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499254"/>
            <a:ext cx="7673975" cy="3161763"/>
          </a:xfrm>
          <a:prstGeom prst="rect">
            <a:avLst/>
          </a:prstGeom>
        </p:spPr>
        <p:txBody>
          <a:bodyPr vert="horz" wrap="square" lIns="0" tIns="60325" rIns="0" bIns="0" rtlCol="0">
            <a:spAutoFit/>
          </a:bodyPr>
          <a:lstStyle/>
          <a:p>
            <a:pPr marL="355600" indent="-342900">
              <a:lnSpc>
                <a:spcPct val="100000"/>
              </a:lnSpc>
              <a:spcBef>
                <a:spcPts val="475"/>
              </a:spcBef>
              <a:buClr>
                <a:srgbClr val="2CA1BE"/>
              </a:buClr>
              <a:buSzPct val="66666"/>
              <a:buFont typeface="Arial"/>
              <a:buChar char="•"/>
              <a:tabLst>
                <a:tab pos="354965" algn="l"/>
                <a:tab pos="355600" algn="l"/>
              </a:tabLst>
            </a:pPr>
            <a:r>
              <a:rPr sz="2400" spc="-5" dirty="0">
                <a:solidFill>
                  <a:srgbClr val="464646"/>
                </a:solidFill>
                <a:latin typeface="Times New Roman"/>
                <a:cs typeface="Times New Roman"/>
              </a:rPr>
              <a:t>Content</a:t>
            </a:r>
            <a:r>
              <a:rPr sz="2400" spc="-25" dirty="0">
                <a:solidFill>
                  <a:srgbClr val="464646"/>
                </a:solidFill>
                <a:latin typeface="Times New Roman"/>
                <a:cs typeface="Times New Roman"/>
              </a:rPr>
              <a:t> </a:t>
            </a:r>
            <a:r>
              <a:rPr sz="2400" dirty="0">
                <a:solidFill>
                  <a:srgbClr val="464646"/>
                </a:solidFill>
                <a:latin typeface="Times New Roman"/>
                <a:cs typeface="Times New Roman"/>
              </a:rPr>
              <a:t>analysis</a:t>
            </a:r>
            <a:endParaRPr sz="2400" dirty="0">
              <a:latin typeface="Times New Roman"/>
              <a:cs typeface="Times New Roman"/>
            </a:endParaRPr>
          </a:p>
          <a:p>
            <a:pPr marL="812165" lvl="1" indent="-342265">
              <a:lnSpc>
                <a:spcPct val="100000"/>
              </a:lnSpc>
              <a:spcBef>
                <a:spcPts val="315"/>
              </a:spcBef>
              <a:buClr>
                <a:srgbClr val="2CA1BE"/>
              </a:buClr>
              <a:buFont typeface="Arial"/>
              <a:buChar char="•"/>
              <a:tabLst>
                <a:tab pos="812165" algn="l"/>
                <a:tab pos="812800" algn="l"/>
              </a:tabLst>
            </a:pPr>
            <a:r>
              <a:rPr sz="2000" i="1" dirty="0">
                <a:latin typeface="Times New Roman"/>
                <a:cs typeface="Times New Roman"/>
              </a:rPr>
              <a:t>Facts </a:t>
            </a:r>
            <a:r>
              <a:rPr sz="2000" dirty="0">
                <a:latin typeface="Times New Roman"/>
                <a:cs typeface="Times New Roman"/>
              </a:rPr>
              <a:t>vs</a:t>
            </a:r>
            <a:r>
              <a:rPr sz="2000" spc="-30" dirty="0">
                <a:latin typeface="Times New Roman"/>
                <a:cs typeface="Times New Roman"/>
              </a:rPr>
              <a:t> </a:t>
            </a:r>
            <a:r>
              <a:rPr sz="2000" i="1" dirty="0">
                <a:latin typeface="Times New Roman"/>
                <a:cs typeface="Times New Roman"/>
              </a:rPr>
              <a:t>opinion</a:t>
            </a:r>
            <a:endParaRPr sz="2000" dirty="0">
              <a:latin typeface="Times New Roman"/>
              <a:cs typeface="Times New Roman"/>
            </a:endParaRPr>
          </a:p>
          <a:p>
            <a:pPr marL="812165" lvl="1" indent="-342265">
              <a:lnSpc>
                <a:spcPct val="100000"/>
              </a:lnSpc>
              <a:spcBef>
                <a:spcPts val="300"/>
              </a:spcBef>
              <a:buClr>
                <a:srgbClr val="2CA1BE"/>
              </a:buClr>
              <a:buFont typeface="Arial"/>
              <a:buChar char="•"/>
              <a:tabLst>
                <a:tab pos="812165" algn="l"/>
                <a:tab pos="812800" algn="l"/>
              </a:tabLst>
            </a:pPr>
            <a:r>
              <a:rPr sz="2000" dirty="0">
                <a:latin typeface="Times New Roman"/>
                <a:cs typeface="Times New Roman"/>
              </a:rPr>
              <a:t>First thing to look for: </a:t>
            </a:r>
            <a:r>
              <a:rPr sz="2000" i="1" dirty="0">
                <a:latin typeface="Times New Roman"/>
                <a:cs typeface="Times New Roman"/>
              </a:rPr>
              <a:t>data, studies, surveys, polls, </a:t>
            </a:r>
            <a:r>
              <a:rPr sz="2000" i="1" spc="-5" dirty="0">
                <a:latin typeface="Times New Roman"/>
                <a:cs typeface="Times New Roman"/>
              </a:rPr>
              <a:t>scientific</a:t>
            </a:r>
            <a:r>
              <a:rPr sz="2000" i="1" spc="-225" dirty="0">
                <a:latin typeface="Times New Roman"/>
                <a:cs typeface="Times New Roman"/>
              </a:rPr>
              <a:t> </a:t>
            </a:r>
            <a:r>
              <a:rPr sz="2000" i="1" spc="-10" dirty="0">
                <a:latin typeface="Times New Roman"/>
                <a:cs typeface="Times New Roman"/>
              </a:rPr>
              <a:t>proofs</a:t>
            </a:r>
            <a:endParaRPr sz="2000" dirty="0">
              <a:latin typeface="Times New Roman"/>
              <a:cs typeface="Times New Roman"/>
            </a:endParaRPr>
          </a:p>
          <a:p>
            <a:pPr lvl="1">
              <a:lnSpc>
                <a:spcPct val="100000"/>
              </a:lnSpc>
              <a:spcBef>
                <a:spcPts val="35"/>
              </a:spcBef>
              <a:buClr>
                <a:srgbClr val="2CA1BE"/>
              </a:buClr>
              <a:buFont typeface="Arial"/>
              <a:buChar char="•"/>
            </a:pPr>
            <a:endParaRPr sz="2650" dirty="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i="1" spc="-20" dirty="0">
                <a:solidFill>
                  <a:srgbClr val="464646"/>
                </a:solidFill>
                <a:latin typeface="Times New Roman"/>
                <a:cs typeface="Times New Roman"/>
              </a:rPr>
              <a:t>“Without </a:t>
            </a:r>
            <a:r>
              <a:rPr sz="2400" i="1" dirty="0">
                <a:solidFill>
                  <a:srgbClr val="464646"/>
                </a:solidFill>
                <a:latin typeface="Times New Roman"/>
                <a:cs typeface="Times New Roman"/>
              </a:rPr>
              <a:t>data, </a:t>
            </a:r>
            <a:r>
              <a:rPr sz="2400" i="1" spc="-80" dirty="0">
                <a:solidFill>
                  <a:srgbClr val="464646"/>
                </a:solidFill>
                <a:latin typeface="Times New Roman"/>
                <a:cs typeface="Times New Roman"/>
              </a:rPr>
              <a:t>it’s </a:t>
            </a:r>
            <a:r>
              <a:rPr sz="2400" i="1" spc="-5" dirty="0">
                <a:solidFill>
                  <a:srgbClr val="464646"/>
                </a:solidFill>
                <a:latin typeface="Times New Roman"/>
                <a:cs typeface="Times New Roman"/>
              </a:rPr>
              <a:t>my </a:t>
            </a:r>
            <a:r>
              <a:rPr sz="2400" i="1" spc="-20" dirty="0">
                <a:solidFill>
                  <a:srgbClr val="464646"/>
                </a:solidFill>
                <a:latin typeface="Times New Roman"/>
                <a:cs typeface="Times New Roman"/>
              </a:rPr>
              <a:t>word </a:t>
            </a:r>
            <a:r>
              <a:rPr sz="2400" i="1" dirty="0">
                <a:solidFill>
                  <a:srgbClr val="464646"/>
                </a:solidFill>
                <a:latin typeface="Times New Roman"/>
                <a:cs typeface="Times New Roman"/>
              </a:rPr>
              <a:t>vs</a:t>
            </a:r>
            <a:r>
              <a:rPr sz="2400" i="1" spc="35" dirty="0">
                <a:solidFill>
                  <a:srgbClr val="464646"/>
                </a:solidFill>
                <a:latin typeface="Times New Roman"/>
                <a:cs typeface="Times New Roman"/>
              </a:rPr>
              <a:t> </a:t>
            </a:r>
            <a:r>
              <a:rPr sz="2400" i="1" dirty="0">
                <a:solidFill>
                  <a:srgbClr val="464646"/>
                </a:solidFill>
                <a:latin typeface="Times New Roman"/>
                <a:cs typeface="Times New Roman"/>
              </a:rPr>
              <a:t>yours”</a:t>
            </a:r>
            <a:endParaRPr sz="2400" dirty="0">
              <a:latin typeface="Times New Roman"/>
              <a:cs typeface="Times New Roman"/>
            </a:endParaRPr>
          </a:p>
          <a:p>
            <a:pPr marL="355600" indent="-342900">
              <a:lnSpc>
                <a:spcPct val="100000"/>
              </a:lnSpc>
              <a:spcBef>
                <a:spcPts val="409"/>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Detail in content, all </a:t>
            </a:r>
            <a:r>
              <a:rPr sz="2400" spc="-10" dirty="0" err="1" smtClean="0">
                <a:solidFill>
                  <a:srgbClr val="464646"/>
                </a:solidFill>
                <a:latin typeface="Times New Roman"/>
                <a:cs typeface="Times New Roman"/>
              </a:rPr>
              <a:t>Ws</a:t>
            </a:r>
            <a:r>
              <a:rPr sz="2400" spc="-10" dirty="0" smtClean="0">
                <a:solidFill>
                  <a:srgbClr val="464646"/>
                </a:solidFill>
                <a:latin typeface="Times New Roman"/>
                <a:cs typeface="Times New Roman"/>
              </a:rPr>
              <a:t>,</a:t>
            </a:r>
            <a:endParaRPr lang="en-US" sz="2400" spc="-10" dirty="0" smtClean="0">
              <a:solidFill>
                <a:srgbClr val="464646"/>
              </a:solidFill>
              <a:latin typeface="Times New Roman"/>
              <a:cs typeface="Times New Roman"/>
            </a:endParaRPr>
          </a:p>
          <a:p>
            <a:pPr marL="355600" indent="-342900">
              <a:lnSpc>
                <a:spcPct val="100000"/>
              </a:lnSpc>
              <a:spcBef>
                <a:spcPts val="409"/>
              </a:spcBef>
              <a:buClr>
                <a:srgbClr val="2CA1BE"/>
              </a:buClr>
              <a:buSzPct val="66666"/>
              <a:buFont typeface="Arial"/>
              <a:buChar char="•"/>
              <a:tabLst>
                <a:tab pos="354965" algn="l"/>
                <a:tab pos="355600" algn="l"/>
              </a:tabLst>
            </a:pPr>
            <a:r>
              <a:rPr sz="2400" spc="-5" dirty="0" smtClean="0">
                <a:solidFill>
                  <a:srgbClr val="464646"/>
                </a:solidFill>
                <a:latin typeface="Times New Roman"/>
                <a:cs typeface="Times New Roman"/>
              </a:rPr>
              <a:t>Conflict </a:t>
            </a:r>
            <a:r>
              <a:rPr sz="2400" dirty="0">
                <a:solidFill>
                  <a:srgbClr val="464646"/>
                </a:solidFill>
                <a:latin typeface="Times New Roman"/>
                <a:cs typeface="Times New Roman"/>
              </a:rPr>
              <a:t>of</a:t>
            </a:r>
            <a:r>
              <a:rPr sz="2400" spc="-20" dirty="0">
                <a:solidFill>
                  <a:srgbClr val="464646"/>
                </a:solidFill>
                <a:latin typeface="Times New Roman"/>
                <a:cs typeface="Times New Roman"/>
              </a:rPr>
              <a:t> </a:t>
            </a:r>
            <a:r>
              <a:rPr sz="2400" dirty="0">
                <a:solidFill>
                  <a:srgbClr val="464646"/>
                </a:solidFill>
                <a:latin typeface="Times New Roman"/>
                <a:cs typeface="Times New Roman"/>
              </a:rPr>
              <a:t>interest</a:t>
            </a:r>
            <a:endParaRPr sz="2400" dirty="0">
              <a:latin typeface="Times New Roman"/>
              <a:cs typeface="Times New Roman"/>
            </a:endParaRPr>
          </a:p>
          <a:p>
            <a:pPr marL="355600" indent="-342900">
              <a:lnSpc>
                <a:spcPct val="100000"/>
              </a:lnSpc>
              <a:spcBef>
                <a:spcPts val="400"/>
              </a:spcBef>
              <a:buClr>
                <a:srgbClr val="2CA1BE"/>
              </a:buClr>
              <a:buSzPct val="66666"/>
              <a:buFont typeface="Arial"/>
              <a:buChar char="•"/>
              <a:tabLst>
                <a:tab pos="354965" algn="l"/>
                <a:tab pos="355600" algn="l"/>
              </a:tabLst>
            </a:pPr>
            <a:r>
              <a:rPr sz="2400" dirty="0" smtClean="0">
                <a:solidFill>
                  <a:srgbClr val="464646"/>
                </a:solidFill>
                <a:latin typeface="Times New Roman"/>
                <a:cs typeface="Times New Roman"/>
              </a:rPr>
              <a:t>Rebuttal</a:t>
            </a:r>
            <a:r>
              <a:rPr lang="en-US" sz="2400" dirty="0" smtClean="0">
                <a:solidFill>
                  <a:srgbClr val="464646"/>
                </a:solidFill>
                <a:latin typeface="Times New Roman"/>
                <a:cs typeface="Times New Roman"/>
              </a:rPr>
              <a:t> (</a:t>
            </a:r>
            <a:r>
              <a:rPr lang="en-US" sz="2400" dirty="0"/>
              <a:t>accusation</a:t>
            </a:r>
            <a:r>
              <a:rPr lang="en-US" sz="2400" dirty="0" smtClean="0">
                <a:solidFill>
                  <a:srgbClr val="464646"/>
                </a:solidFill>
                <a:latin typeface="Times New Roman"/>
                <a:cs typeface="Times New Roman"/>
              </a:rPr>
              <a:t>)</a:t>
            </a:r>
            <a:r>
              <a:rPr sz="2400" dirty="0" smtClean="0">
                <a:solidFill>
                  <a:srgbClr val="464646"/>
                </a:solidFill>
                <a:latin typeface="Times New Roman"/>
                <a:cs typeface="Times New Roman"/>
              </a:rPr>
              <a:t>, </a:t>
            </a:r>
            <a:r>
              <a:rPr sz="2400" dirty="0">
                <a:solidFill>
                  <a:srgbClr val="464646"/>
                </a:solidFill>
                <a:latin typeface="Times New Roman"/>
                <a:cs typeface="Times New Roman"/>
              </a:rPr>
              <a:t>criticism and</a:t>
            </a:r>
            <a:r>
              <a:rPr sz="2400" spc="-80" dirty="0">
                <a:solidFill>
                  <a:srgbClr val="464646"/>
                </a:solidFill>
                <a:latin typeface="Times New Roman"/>
                <a:cs typeface="Times New Roman"/>
              </a:rPr>
              <a:t> </a:t>
            </a:r>
            <a:r>
              <a:rPr sz="2400" dirty="0">
                <a:solidFill>
                  <a:srgbClr val="464646"/>
                </a:solidFill>
                <a:latin typeface="Times New Roman"/>
                <a:cs typeface="Times New Roman"/>
              </a:rPr>
              <a:t>context</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79548" y="304799"/>
            <a:ext cx="4329684"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963039"/>
            <a:ext cx="7768590" cy="3247390"/>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spc="-10" dirty="0">
                <a:solidFill>
                  <a:srgbClr val="464646"/>
                </a:solidFill>
                <a:latin typeface="Times New Roman"/>
                <a:cs typeface="Times New Roman"/>
              </a:rPr>
              <a:t>Some </a:t>
            </a:r>
            <a:r>
              <a:rPr sz="2400" dirty="0">
                <a:solidFill>
                  <a:srgbClr val="464646"/>
                </a:solidFill>
                <a:latin typeface="Times New Roman"/>
                <a:cs typeface="Times New Roman"/>
              </a:rPr>
              <a:t>good </a:t>
            </a:r>
            <a:r>
              <a:rPr sz="2400" spc="-5" dirty="0">
                <a:solidFill>
                  <a:srgbClr val="464646"/>
                </a:solidFill>
                <a:latin typeface="Times New Roman"/>
                <a:cs typeface="Times New Roman"/>
              </a:rPr>
              <a:t>sources </a:t>
            </a:r>
            <a:r>
              <a:rPr sz="2400" dirty="0">
                <a:solidFill>
                  <a:srgbClr val="464646"/>
                </a:solidFill>
                <a:latin typeface="Times New Roman"/>
                <a:cs typeface="Times New Roman"/>
              </a:rPr>
              <a:t>of</a:t>
            </a:r>
            <a:r>
              <a:rPr sz="2400" spc="10" dirty="0">
                <a:solidFill>
                  <a:srgbClr val="464646"/>
                </a:solidFill>
                <a:latin typeface="Times New Roman"/>
                <a:cs typeface="Times New Roman"/>
              </a:rPr>
              <a:t> </a:t>
            </a:r>
            <a:r>
              <a:rPr sz="2400" spc="-5" dirty="0">
                <a:solidFill>
                  <a:srgbClr val="464646"/>
                </a:solidFill>
                <a:latin typeface="Times New Roman"/>
                <a:cs typeface="Times New Roman"/>
              </a:rPr>
              <a:t>information</a:t>
            </a:r>
            <a:endParaRPr sz="2400">
              <a:latin typeface="Times New Roman"/>
              <a:cs typeface="Times New Roman"/>
            </a:endParaRPr>
          </a:p>
          <a:p>
            <a:pPr>
              <a:lnSpc>
                <a:spcPct val="100000"/>
              </a:lnSpc>
              <a:spcBef>
                <a:spcPts val="25"/>
              </a:spcBef>
              <a:buClr>
                <a:srgbClr val="2CA1BE"/>
              </a:buClr>
              <a:buFont typeface="Arial"/>
              <a:buChar char="•"/>
            </a:pPr>
            <a:endParaRPr sz="2600">
              <a:latin typeface="Times New Roman"/>
              <a:cs typeface="Times New Roman"/>
            </a:endParaRPr>
          </a:p>
          <a:p>
            <a:pPr marL="812165" lvl="1" indent="-342265">
              <a:lnSpc>
                <a:spcPct val="100000"/>
              </a:lnSpc>
              <a:buClr>
                <a:srgbClr val="2CA1BE"/>
              </a:buClr>
              <a:buFont typeface="Arial"/>
              <a:buChar char="•"/>
              <a:tabLst>
                <a:tab pos="812165" algn="l"/>
                <a:tab pos="812800" algn="l"/>
              </a:tabLst>
            </a:pPr>
            <a:r>
              <a:rPr sz="2000" dirty="0">
                <a:latin typeface="Times New Roman"/>
                <a:cs typeface="Times New Roman"/>
              </a:rPr>
              <a:t>HBR, </a:t>
            </a:r>
            <a:r>
              <a:rPr sz="2000" spc="-60" dirty="0">
                <a:latin typeface="Times New Roman"/>
                <a:cs typeface="Times New Roman"/>
              </a:rPr>
              <a:t>Vox, </a:t>
            </a:r>
            <a:r>
              <a:rPr sz="2000" spc="-5" dirty="0">
                <a:latin typeface="Times New Roman"/>
                <a:cs typeface="Times New Roman"/>
              </a:rPr>
              <a:t>Economist,</a:t>
            </a:r>
            <a:r>
              <a:rPr sz="2000" spc="-30" dirty="0">
                <a:latin typeface="Times New Roman"/>
                <a:cs typeface="Times New Roman"/>
              </a:rPr>
              <a:t> </a:t>
            </a:r>
            <a:r>
              <a:rPr sz="2000" dirty="0">
                <a:latin typeface="Times New Roman"/>
                <a:cs typeface="Times New Roman"/>
              </a:rPr>
              <a:t>Guardian</a:t>
            </a:r>
            <a:endParaRPr sz="2000">
              <a:latin typeface="Times New Roman"/>
              <a:cs typeface="Times New Roman"/>
            </a:endParaRPr>
          </a:p>
          <a:p>
            <a:pPr marL="812165" lvl="1" indent="-342265">
              <a:lnSpc>
                <a:spcPct val="100000"/>
              </a:lnSpc>
              <a:spcBef>
                <a:spcPts val="300"/>
              </a:spcBef>
              <a:buClr>
                <a:srgbClr val="2CA1BE"/>
              </a:buClr>
              <a:buFont typeface="Arial"/>
              <a:buChar char="•"/>
              <a:tabLst>
                <a:tab pos="812165" algn="l"/>
                <a:tab pos="812800" algn="l"/>
              </a:tabLst>
            </a:pPr>
            <a:r>
              <a:rPr sz="2000" spc="-20" dirty="0">
                <a:latin typeface="Times New Roman"/>
                <a:cs typeface="Times New Roman"/>
              </a:rPr>
              <a:t>Washington </a:t>
            </a:r>
            <a:r>
              <a:rPr sz="2000" dirty="0">
                <a:latin typeface="Times New Roman"/>
                <a:cs typeface="Times New Roman"/>
              </a:rPr>
              <a:t>Post, </a:t>
            </a:r>
            <a:r>
              <a:rPr sz="2000" spc="-35" dirty="0">
                <a:latin typeface="Times New Roman"/>
                <a:cs typeface="Times New Roman"/>
              </a:rPr>
              <a:t>NYT, </a:t>
            </a:r>
            <a:r>
              <a:rPr sz="2000" spc="-5" dirty="0">
                <a:latin typeface="Times New Roman"/>
                <a:cs typeface="Times New Roman"/>
              </a:rPr>
              <a:t>BBC, </a:t>
            </a:r>
            <a:r>
              <a:rPr sz="2000" dirty="0">
                <a:latin typeface="Times New Roman"/>
                <a:cs typeface="Times New Roman"/>
              </a:rPr>
              <a:t>CNN</a:t>
            </a:r>
            <a:endParaRPr sz="2000">
              <a:latin typeface="Times New Roman"/>
              <a:cs typeface="Times New Roman"/>
            </a:endParaRPr>
          </a:p>
          <a:p>
            <a:pPr marL="812165" lvl="1" indent="-342265">
              <a:lnSpc>
                <a:spcPct val="100000"/>
              </a:lnSpc>
              <a:spcBef>
                <a:spcPts val="300"/>
              </a:spcBef>
              <a:buClr>
                <a:srgbClr val="2CA1BE"/>
              </a:buClr>
              <a:buFont typeface="Arial"/>
              <a:buChar char="•"/>
              <a:tabLst>
                <a:tab pos="812165" algn="l"/>
                <a:tab pos="812800" algn="l"/>
              </a:tabLst>
            </a:pPr>
            <a:r>
              <a:rPr sz="2000" dirty="0">
                <a:latin typeface="Times New Roman"/>
                <a:cs typeface="Times New Roman"/>
              </a:rPr>
              <a:t>Print journalism has </a:t>
            </a:r>
            <a:r>
              <a:rPr sz="2000" spc="-15" dirty="0">
                <a:latin typeface="Times New Roman"/>
                <a:cs typeface="Times New Roman"/>
              </a:rPr>
              <a:t>peer-review, </a:t>
            </a:r>
            <a:r>
              <a:rPr sz="2000" dirty="0">
                <a:latin typeface="Times New Roman"/>
                <a:cs typeface="Times New Roman"/>
              </a:rPr>
              <a:t>TV</a:t>
            </a:r>
            <a:r>
              <a:rPr sz="2000" spc="-185" dirty="0">
                <a:latin typeface="Times New Roman"/>
                <a:cs typeface="Times New Roman"/>
              </a:rPr>
              <a:t> </a:t>
            </a:r>
            <a:r>
              <a:rPr sz="2000" spc="-5" dirty="0">
                <a:latin typeface="Times New Roman"/>
                <a:cs typeface="Times New Roman"/>
              </a:rPr>
              <a:t>doesn’t</a:t>
            </a:r>
            <a:endParaRPr sz="2000">
              <a:latin typeface="Times New Roman"/>
              <a:cs typeface="Times New Roman"/>
            </a:endParaRPr>
          </a:p>
          <a:p>
            <a:pPr lvl="1">
              <a:lnSpc>
                <a:spcPct val="100000"/>
              </a:lnSpc>
              <a:spcBef>
                <a:spcPts val="50"/>
              </a:spcBef>
              <a:buClr>
                <a:srgbClr val="2CA1BE"/>
              </a:buClr>
              <a:buFont typeface="Arial"/>
              <a:buChar char="•"/>
            </a:pPr>
            <a:endParaRPr sz="315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A Fox </a:t>
            </a:r>
            <a:r>
              <a:rPr sz="2400" spc="-5" dirty="0">
                <a:solidFill>
                  <a:srgbClr val="464646"/>
                </a:solidFill>
                <a:latin typeface="Times New Roman"/>
                <a:cs typeface="Times New Roman"/>
              </a:rPr>
              <a:t>news </a:t>
            </a:r>
            <a:r>
              <a:rPr sz="2400" dirty="0">
                <a:solidFill>
                  <a:srgbClr val="464646"/>
                </a:solidFill>
                <a:latin typeface="Times New Roman"/>
                <a:cs typeface="Times New Roman"/>
              </a:rPr>
              <a:t>study 2 years ago </a:t>
            </a:r>
            <a:r>
              <a:rPr sz="2400" spc="-5" dirty="0">
                <a:solidFill>
                  <a:srgbClr val="464646"/>
                </a:solidFill>
                <a:latin typeface="Times New Roman"/>
                <a:cs typeface="Times New Roman"/>
              </a:rPr>
              <a:t>showed</a:t>
            </a:r>
            <a:r>
              <a:rPr sz="2400" spc="-155" dirty="0">
                <a:solidFill>
                  <a:srgbClr val="464646"/>
                </a:solidFill>
                <a:latin typeface="Times New Roman"/>
                <a:cs typeface="Times New Roman"/>
              </a:rPr>
              <a:t> </a:t>
            </a:r>
            <a:r>
              <a:rPr sz="2400" dirty="0">
                <a:solidFill>
                  <a:srgbClr val="464646"/>
                </a:solidFill>
                <a:latin typeface="Times New Roman"/>
                <a:cs typeface="Times New Roman"/>
              </a:rPr>
              <a:t>that:</a:t>
            </a:r>
            <a:endParaRPr sz="2400">
              <a:latin typeface="Times New Roman"/>
              <a:cs typeface="Times New Roman"/>
            </a:endParaRPr>
          </a:p>
          <a:p>
            <a:pPr marL="812165" lvl="1" indent="-342265">
              <a:lnSpc>
                <a:spcPct val="100000"/>
              </a:lnSpc>
              <a:spcBef>
                <a:spcPts val="315"/>
              </a:spcBef>
              <a:buClr>
                <a:srgbClr val="2CA1BE"/>
              </a:buClr>
              <a:buFont typeface="Arial"/>
              <a:buChar char="•"/>
              <a:tabLst>
                <a:tab pos="812165" algn="l"/>
                <a:tab pos="812800" algn="l"/>
              </a:tabLst>
            </a:pPr>
            <a:r>
              <a:rPr sz="2000" spc="-5" dirty="0">
                <a:latin typeface="Times New Roman"/>
                <a:cs typeface="Times New Roman"/>
              </a:rPr>
              <a:t>More </a:t>
            </a:r>
            <a:r>
              <a:rPr sz="2000" dirty="0">
                <a:latin typeface="Times New Roman"/>
                <a:cs typeface="Times New Roman"/>
              </a:rPr>
              <a:t>TV </a:t>
            </a:r>
            <a:r>
              <a:rPr sz="2000" spc="-5" dirty="0">
                <a:latin typeface="Times New Roman"/>
                <a:cs typeface="Times New Roman"/>
              </a:rPr>
              <a:t>doesn’t make </a:t>
            </a:r>
            <a:r>
              <a:rPr sz="2000" dirty="0">
                <a:latin typeface="Times New Roman"/>
                <a:cs typeface="Times New Roman"/>
              </a:rPr>
              <a:t>you </a:t>
            </a:r>
            <a:r>
              <a:rPr sz="2000" spc="-5" dirty="0">
                <a:latin typeface="Times New Roman"/>
                <a:cs typeface="Times New Roman"/>
              </a:rPr>
              <a:t>more </a:t>
            </a:r>
            <a:r>
              <a:rPr sz="2000" dirty="0">
                <a:latin typeface="Times New Roman"/>
                <a:cs typeface="Times New Roman"/>
              </a:rPr>
              <a:t>informed, it </a:t>
            </a:r>
            <a:r>
              <a:rPr sz="2000" spc="-5" dirty="0">
                <a:latin typeface="Times New Roman"/>
                <a:cs typeface="Times New Roman"/>
              </a:rPr>
              <a:t>might make </a:t>
            </a:r>
            <a:r>
              <a:rPr sz="2000" dirty="0">
                <a:latin typeface="Times New Roman"/>
                <a:cs typeface="Times New Roman"/>
              </a:rPr>
              <a:t>you</a:t>
            </a:r>
            <a:r>
              <a:rPr sz="2000" spc="-190" dirty="0">
                <a:latin typeface="Times New Roman"/>
                <a:cs typeface="Times New Roman"/>
              </a:rPr>
              <a:t> </a:t>
            </a:r>
            <a:r>
              <a:rPr sz="2000" spc="-5" dirty="0">
                <a:latin typeface="Times New Roman"/>
                <a:cs typeface="Times New Roman"/>
              </a:rPr>
              <a:t>more</a:t>
            </a:r>
            <a:endParaRPr sz="2000">
              <a:latin typeface="Times New Roman"/>
              <a:cs typeface="Times New Roman"/>
            </a:endParaRPr>
          </a:p>
          <a:p>
            <a:pPr marL="812165">
              <a:lnSpc>
                <a:spcPct val="100000"/>
              </a:lnSpc>
            </a:pPr>
            <a:r>
              <a:rPr sz="2000" i="1" dirty="0">
                <a:latin typeface="Times New Roman"/>
                <a:cs typeface="Times New Roman"/>
              </a:rPr>
              <a:t>uninformed</a:t>
            </a:r>
            <a:endParaRPr sz="20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3795" y="304799"/>
            <a:ext cx="7981188"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2380615"/>
            <a:ext cx="7583628" cy="1133644"/>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u="heavy" dirty="0">
                <a:solidFill>
                  <a:srgbClr val="FF8118"/>
                </a:solidFill>
                <a:uFill>
                  <a:solidFill>
                    <a:srgbClr val="FF8118"/>
                  </a:solidFill>
                </a:uFill>
                <a:latin typeface="Times New Roman"/>
                <a:cs typeface="Times New Roman"/>
                <a:hlinkClick r:id="rId3"/>
              </a:rPr>
              <a:t>More on </a:t>
            </a:r>
            <a:r>
              <a:rPr sz="2400" u="heavy" spc="-5" dirty="0">
                <a:solidFill>
                  <a:srgbClr val="FF8118"/>
                </a:solidFill>
                <a:uFill>
                  <a:solidFill>
                    <a:srgbClr val="FF8118"/>
                  </a:solidFill>
                </a:uFill>
                <a:latin typeface="Times New Roman"/>
                <a:cs typeface="Times New Roman"/>
                <a:hlinkClick r:id="rId3"/>
              </a:rPr>
              <a:t>how </a:t>
            </a:r>
            <a:r>
              <a:rPr sz="2400" u="heavy" dirty="0">
                <a:solidFill>
                  <a:srgbClr val="FF8118"/>
                </a:solidFill>
                <a:uFill>
                  <a:solidFill>
                    <a:srgbClr val="FF8118"/>
                  </a:solidFill>
                </a:uFill>
                <a:latin typeface="Times New Roman"/>
                <a:cs typeface="Times New Roman"/>
                <a:hlinkClick r:id="rId3"/>
              </a:rPr>
              <a:t>to </a:t>
            </a:r>
            <a:r>
              <a:rPr sz="2400" u="heavy" spc="-5" dirty="0">
                <a:solidFill>
                  <a:srgbClr val="FF8118"/>
                </a:solidFill>
                <a:uFill>
                  <a:solidFill>
                    <a:srgbClr val="FF8118"/>
                  </a:solidFill>
                </a:uFill>
                <a:latin typeface="Times New Roman"/>
                <a:cs typeface="Times New Roman"/>
                <a:hlinkClick r:id="rId3"/>
              </a:rPr>
              <a:t>spot </a:t>
            </a:r>
            <a:r>
              <a:rPr sz="2400" u="heavy" dirty="0">
                <a:solidFill>
                  <a:srgbClr val="FF8118"/>
                </a:solidFill>
                <a:uFill>
                  <a:solidFill>
                    <a:srgbClr val="FF8118"/>
                  </a:solidFill>
                </a:uFill>
                <a:latin typeface="Times New Roman"/>
                <a:cs typeface="Times New Roman"/>
                <a:hlinkClick r:id="rId3"/>
              </a:rPr>
              <a:t>fake</a:t>
            </a:r>
            <a:r>
              <a:rPr sz="2400" u="heavy" spc="-75" dirty="0">
                <a:solidFill>
                  <a:srgbClr val="FF8118"/>
                </a:solidFill>
                <a:uFill>
                  <a:solidFill>
                    <a:srgbClr val="FF8118"/>
                  </a:solidFill>
                </a:uFill>
                <a:latin typeface="Times New Roman"/>
                <a:cs typeface="Times New Roman"/>
                <a:hlinkClick r:id="rId3"/>
              </a:rPr>
              <a:t> </a:t>
            </a:r>
            <a:r>
              <a:rPr sz="2400" u="heavy" spc="-5" dirty="0" smtClean="0">
                <a:solidFill>
                  <a:srgbClr val="FF8118"/>
                </a:solidFill>
                <a:uFill>
                  <a:solidFill>
                    <a:srgbClr val="FF8118"/>
                  </a:solidFill>
                </a:uFill>
                <a:latin typeface="Times New Roman"/>
                <a:cs typeface="Times New Roman"/>
                <a:hlinkClick r:id="rId3"/>
              </a:rPr>
              <a:t>news</a:t>
            </a:r>
            <a:endParaRPr lang="en-US" sz="2400" u="heavy" spc="-5" dirty="0" smtClean="0">
              <a:solidFill>
                <a:srgbClr val="FF8118"/>
              </a:solidFill>
              <a:uFill>
                <a:solidFill>
                  <a:srgbClr val="FF8118"/>
                </a:solidFill>
              </a:uFill>
              <a:latin typeface="Times New Roman"/>
              <a:cs typeface="Times New Roman"/>
            </a:endParaRPr>
          </a:p>
          <a:p>
            <a:pPr marL="812800" lvl="1" indent="-342900">
              <a:spcBef>
                <a:spcPts val="100"/>
              </a:spcBef>
              <a:buClr>
                <a:srgbClr val="2CA1BE"/>
              </a:buClr>
              <a:buSzPct val="66666"/>
              <a:buFont typeface="Arial"/>
              <a:buChar char="•"/>
              <a:tabLst>
                <a:tab pos="354965" algn="l"/>
                <a:tab pos="355600" algn="l"/>
              </a:tabLst>
            </a:pPr>
            <a:r>
              <a:rPr lang="en-US" sz="2400" dirty="0">
                <a:latin typeface="Times New Roman"/>
                <a:cs typeface="Times New Roman"/>
              </a:rPr>
              <a:t>https://www.factcheck.org/2016/11/how-to-spot-fake-news</a:t>
            </a:r>
            <a:r>
              <a:rPr lang="en-US" sz="2400" dirty="0" smtClean="0">
                <a:latin typeface="Times New Roman"/>
                <a:cs typeface="Times New Roman"/>
              </a:rPr>
              <a:t>/</a:t>
            </a:r>
            <a:endParaRPr lang="en-US"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TextBox 4"/>
          <p:cNvSpPr txBox="1"/>
          <p:nvPr/>
        </p:nvSpPr>
        <p:spPr>
          <a:xfrm>
            <a:off x="914400" y="304800"/>
            <a:ext cx="6057749" cy="830997"/>
          </a:xfrm>
          <a:prstGeom prst="rect">
            <a:avLst/>
          </a:prstGeom>
          <a:noFill/>
        </p:spPr>
        <p:txBody>
          <a:bodyPr wrap="none" rtlCol="0">
            <a:spAutoFit/>
          </a:bodyPr>
          <a:lstStyle/>
          <a:p>
            <a:r>
              <a:rPr lang="en-US" sz="4800" dirty="0" smtClean="0"/>
              <a:t>How to </a:t>
            </a:r>
            <a:r>
              <a:rPr lang="en-US" sz="4800" dirty="0"/>
              <a:t>S</a:t>
            </a:r>
            <a:r>
              <a:rPr lang="en-US" sz="4800" dirty="0" smtClean="0"/>
              <a:t>pot Fake </a:t>
            </a:r>
            <a:r>
              <a:rPr lang="en-US" sz="4800" dirty="0"/>
              <a:t>N</a:t>
            </a:r>
            <a:r>
              <a:rPr lang="en-US" sz="4800" dirty="0" smtClean="0"/>
              <a:t>ews</a:t>
            </a:r>
            <a:endParaRPr lang="en-US" sz="4800" dirty="0"/>
          </a:p>
        </p:txBody>
      </p:sp>
      <p:sp>
        <p:nvSpPr>
          <p:cNvPr id="6" name="TextBox 5"/>
          <p:cNvSpPr txBox="1"/>
          <p:nvPr/>
        </p:nvSpPr>
        <p:spPr>
          <a:xfrm>
            <a:off x="914400" y="1905000"/>
            <a:ext cx="7391400" cy="4031873"/>
          </a:xfrm>
          <a:prstGeom prst="rect">
            <a:avLst/>
          </a:prstGeom>
          <a:noFill/>
        </p:spPr>
        <p:txBody>
          <a:bodyPr wrap="square" rtlCol="0">
            <a:spAutoFit/>
          </a:bodyPr>
          <a:lstStyle/>
          <a:p>
            <a:pPr marL="457200" indent="-457200">
              <a:buFont typeface="Arial" pitchFamily="34" charset="0"/>
              <a:buChar char="•"/>
            </a:pPr>
            <a:r>
              <a:rPr lang="en-US" sz="3200" dirty="0" smtClean="0"/>
              <a:t>Consider the source</a:t>
            </a:r>
          </a:p>
          <a:p>
            <a:pPr marL="457200" indent="-457200">
              <a:buFont typeface="Arial" pitchFamily="34" charset="0"/>
              <a:buChar char="•"/>
            </a:pPr>
            <a:r>
              <a:rPr lang="en-US" sz="3200" dirty="0" smtClean="0"/>
              <a:t>Read beyond the headline</a:t>
            </a:r>
          </a:p>
          <a:p>
            <a:pPr marL="457200" indent="-457200">
              <a:buFont typeface="Arial" pitchFamily="34" charset="0"/>
              <a:buChar char="•"/>
            </a:pPr>
            <a:r>
              <a:rPr lang="en-US" sz="3200" dirty="0" smtClean="0"/>
              <a:t>Check the author</a:t>
            </a:r>
          </a:p>
          <a:p>
            <a:pPr marL="457200" indent="-457200">
              <a:buFont typeface="Arial" pitchFamily="34" charset="0"/>
              <a:buChar char="•"/>
            </a:pPr>
            <a:r>
              <a:rPr lang="en-US" sz="3200" dirty="0" smtClean="0"/>
              <a:t>What’s the support</a:t>
            </a:r>
          </a:p>
          <a:p>
            <a:pPr marL="457200" indent="-457200">
              <a:buFont typeface="Arial" pitchFamily="34" charset="0"/>
              <a:buChar char="•"/>
            </a:pPr>
            <a:r>
              <a:rPr lang="en-US" sz="3200" dirty="0" smtClean="0"/>
              <a:t>Check the date</a:t>
            </a:r>
          </a:p>
          <a:p>
            <a:pPr marL="457200" indent="-457200">
              <a:buFont typeface="Arial" pitchFamily="34" charset="0"/>
              <a:buChar char="•"/>
            </a:pPr>
            <a:r>
              <a:rPr lang="en-US" sz="3200" dirty="0" smtClean="0"/>
              <a:t>Is this some kind of joke ?</a:t>
            </a:r>
          </a:p>
          <a:p>
            <a:pPr marL="457200" indent="-457200">
              <a:buFont typeface="Arial" pitchFamily="34" charset="0"/>
              <a:buChar char="•"/>
            </a:pPr>
            <a:r>
              <a:rPr lang="en-US" sz="3200" dirty="0" smtClean="0"/>
              <a:t>Check your biases</a:t>
            </a:r>
          </a:p>
          <a:p>
            <a:pPr marL="457200" indent="-457200">
              <a:buFont typeface="Arial" pitchFamily="34" charset="0"/>
              <a:buChar char="•"/>
            </a:pPr>
            <a:r>
              <a:rPr lang="en-US" sz="3200" dirty="0" smtClean="0"/>
              <a:t>Consult the experts</a:t>
            </a:r>
            <a:endParaRPr lang="en-US" sz="3200" dirty="0"/>
          </a:p>
        </p:txBody>
      </p:sp>
    </p:spTree>
    <p:extLst>
      <p:ext uri="{BB962C8B-B14F-4D97-AF65-F5344CB8AC3E}">
        <p14:creationId xmlns:p14="http://schemas.microsoft.com/office/powerpoint/2010/main" val="381151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11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958</Words>
  <Application>Microsoft Office PowerPoint</Application>
  <PresentationFormat>On-screen Show (4:3)</PresentationFormat>
  <Paragraphs>108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Strawman</vt:lpstr>
      <vt:lpstr>tu quoque</vt:lpstr>
      <vt:lpstr>loaded question</vt:lpstr>
      <vt:lpstr>ambiguity</vt:lpstr>
      <vt:lpstr>genetic</vt:lpstr>
      <vt:lpstr>black-or-white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analysis in a digital world</dc:title>
  <dc:creator>Usman</dc:creator>
  <cp:lastModifiedBy>waqas</cp:lastModifiedBy>
  <cp:revision>28</cp:revision>
  <dcterms:created xsi:type="dcterms:W3CDTF">2018-05-06T19:02:44Z</dcterms:created>
  <dcterms:modified xsi:type="dcterms:W3CDTF">2021-06-22T08:33:35Z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2017-12-09T00:00:00Z</vt:filetime>
  </property>
  <property fmtid="{D5CDD505-2E9C-101B-9397-08002B2CF9AE}" pid="3" name="Creator">
    <vt:lpwstr>Microsoft® PowerPoint® 2010</vt:lpwstr>
  </property>
  <property fmtid="{D5CDD505-2E9C-101B-9397-08002B2CF9AE}" pid="4" name="LastSaved">
    <vt:filetime>2018-05-06T00:00:00Z</vt:filetime>
  </property>
</Properties>
</file>