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3"/>
  </p:notesMasterIdLst>
  <p:sldIdLst>
    <p:sldId id="256" r:id="rId2"/>
    <p:sldId id="293" r:id="rId3"/>
    <p:sldId id="310" r:id="rId4"/>
    <p:sldId id="311" r:id="rId5"/>
    <p:sldId id="312" r:id="rId6"/>
    <p:sldId id="313" r:id="rId7"/>
    <p:sldId id="314" r:id="rId8"/>
    <p:sldId id="315" r:id="rId9"/>
    <p:sldId id="316" r:id="rId10"/>
    <p:sldId id="317" r:id="rId11"/>
    <p:sldId id="271" r:id="rId12"/>
    <p:sldId id="272" r:id="rId13"/>
    <p:sldId id="273" r:id="rId14"/>
    <p:sldId id="275" r:id="rId15"/>
    <p:sldId id="276" r:id="rId16"/>
    <p:sldId id="277" r:id="rId17"/>
    <p:sldId id="278" r:id="rId18"/>
    <p:sldId id="279" r:id="rId19"/>
    <p:sldId id="280" r:id="rId20"/>
    <p:sldId id="319" r:id="rId21"/>
    <p:sldId id="320" r:id="rId22"/>
    <p:sldId id="284" r:id="rId23"/>
    <p:sldId id="258" r:id="rId24"/>
    <p:sldId id="259" r:id="rId25"/>
    <p:sldId id="260" r:id="rId26"/>
    <p:sldId id="267" r:id="rId27"/>
    <p:sldId id="297" r:id="rId28"/>
    <p:sldId id="294" r:id="rId29"/>
    <p:sldId id="295"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7956" autoAdjust="0"/>
  </p:normalViewPr>
  <p:slideViewPr>
    <p:cSldViewPr>
      <p:cViewPr varScale="1">
        <p:scale>
          <a:sx n="64" d="100"/>
          <a:sy n="64" d="100"/>
        </p:scale>
        <p:origin x="156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A343F-2F65-46C1-9371-223666C409F2}" type="datetimeFigureOut">
              <a:rPr lang="en-US" smtClean="0"/>
              <a:t>11/27/2023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DD537-98A7-45AC-BABB-40151CDDAFEB}" type="slidenum">
              <a:rPr lang="en-US" smtClean="0"/>
              <a:t>‹#›</a:t>
            </a:fld>
            <a:endParaRPr lang="en-US"/>
          </a:p>
        </p:txBody>
      </p:sp>
    </p:spTree>
    <p:extLst>
      <p:ext uri="{BB962C8B-B14F-4D97-AF65-F5344CB8AC3E}">
        <p14:creationId xmlns:p14="http://schemas.microsoft.com/office/powerpoint/2010/main" val="116584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
        <p:nvSpPr>
          <p:cNvPr id="230" name="Google Shape;2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608EFFE-5BCD-442E-BF82-EB0D980450D5}" type="slidenum">
              <a:rPr lang="en-US" altLang="en-US" sz="1200">
                <a:solidFill>
                  <a:schemeClr val="tx1"/>
                </a:solidFill>
              </a:rPr>
              <a:pPr eaLnBrk="1" hangingPunct="1"/>
              <a:t>2</a:t>
            </a:fld>
            <a:endParaRPr lang="en-US" altLang="en-US" sz="1200">
              <a:solidFill>
                <a:schemeClr val="tx1"/>
              </a:solidFill>
            </a:endParaRPr>
          </a:p>
        </p:txBody>
      </p:sp>
      <p:sp>
        <p:nvSpPr>
          <p:cNvPr id="61443" name="Rectangle 1026"/>
          <p:cNvSpPr>
            <a:spLocks noGrp="1" noRot="1" noChangeAspect="1" noChangeArrowheads="1" noTextEdit="1"/>
          </p:cNvSpPr>
          <p:nvPr>
            <p:ph type="sldImg"/>
          </p:nvPr>
        </p:nvSpPr>
        <p:spPr>
          <a:ln/>
        </p:spPr>
      </p:sp>
      <p:sp>
        <p:nvSpPr>
          <p:cNvPr id="614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47804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8DD537-98A7-45AC-BABB-40151CDDAFEB}" type="slidenum">
              <a:rPr lang="en-US" smtClean="0"/>
              <a:t>23</a:t>
            </a:fld>
            <a:endParaRPr lang="en-US"/>
          </a:p>
        </p:txBody>
      </p:sp>
    </p:spTree>
    <p:extLst>
      <p:ext uri="{BB962C8B-B14F-4D97-AF65-F5344CB8AC3E}">
        <p14:creationId xmlns:p14="http://schemas.microsoft.com/office/powerpoint/2010/main" val="2497762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D2C5E-54FE-42AE-9A16-E0E7A42FC00C}" type="slidenum">
              <a:rPr lang="en-US"/>
              <a:pPr/>
              <a:t>26</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dirty="0"/>
              <a:t>Except for hackers, these are not new to computer technology.  Before computers, files were stolen, receipts were stolen, information was requested under false pretenses and employees were bribed. But, with computers, the extent and impact have grown.</a:t>
            </a:r>
          </a:p>
        </p:txBody>
      </p:sp>
    </p:spTree>
    <p:extLst>
      <p:ext uri="{BB962C8B-B14F-4D97-AF65-F5344CB8AC3E}">
        <p14:creationId xmlns:p14="http://schemas.microsoft.com/office/powerpoint/2010/main" val="2734845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43" name="Google Shape;34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00793EC-44FC-4296-84F2-0C0E8486F173}" type="slidenum">
              <a:rPr lang="en-US" altLang="en-US" sz="1200">
                <a:solidFill>
                  <a:schemeClr val="tx1"/>
                </a:solidFill>
              </a:rPr>
              <a:pPr eaLnBrk="1" hangingPunct="1"/>
              <a:t>28</a:t>
            </a:fld>
            <a:endParaRPr lang="en-US" altLang="en-US" sz="12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42161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5DA9AA0-AD89-4D74-BA95-BABCE7F946F8}" type="slidenum">
              <a:rPr lang="en-US" altLang="en-US" sz="1200">
                <a:solidFill>
                  <a:schemeClr val="tx1"/>
                </a:solidFill>
              </a:rPr>
              <a:pPr eaLnBrk="1" hangingPunct="1"/>
              <a:t>29</a:t>
            </a:fld>
            <a:endParaRPr lang="en-US" altLang="en-US" sz="120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7171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75" name="Google Shape;37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418" name="Google Shape;4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54" name="Google Shape;15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71284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426" name="Google Shape;42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34" name="Google Shape;4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42" name="Google Shape;44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50" name="Google Shape;45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58" name="Google Shape;45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83" name="Google Shape;4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91" name="Google Shape;49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515" name="Google Shape;51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523" name="Google Shape;52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4" name="Google Shape;52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531" name="Google Shape;53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222" name="Google Shape;22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383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067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859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14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1D8BD707-D9CF-40AE-B4C6-C98DA3205C09}" type="datetimeFigureOut">
              <a:rPr lang="en-US" smtClean="0"/>
              <a:pPr/>
              <a:t>11/27/2023</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895296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477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546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406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057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109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11/27/2023</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92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1D8BD707-D9CF-40AE-B4C6-C98DA3205C09}" type="datetimeFigureOut">
              <a:rPr lang="en-US" smtClean="0"/>
              <a:pPr/>
              <a:t>11/27/2023</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11298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Chapter 4</a:t>
            </a:r>
            <a:endParaRPr dirty="0"/>
          </a:p>
          <a:p>
            <a:pPr marL="0" lvl="0" indent="0" algn="ctr" rtl="0">
              <a:lnSpc>
                <a:spcPct val="90000"/>
              </a:lnSpc>
              <a:spcBef>
                <a:spcPts val="64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Privacy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34" name="Google Shape;234;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Health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Health Insurance Portability and Accountability Act (1996)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Improves the portability and continuity of health insurance coverage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Reduces fraud, waste, and abuse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Simplifies the administration of health insurance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American Recovery and Reinvestment Act (2009)</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Included strong privacy provisions for electronic health records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Offers protection for victims of data breaches</a:t>
            </a:r>
            <a:endParaRPr/>
          </a:p>
        </p:txBody>
      </p:sp>
      <p:sp>
        <p:nvSpPr>
          <p:cNvPr id="235" name="Google Shape;235;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8" name="Google Shape;248;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Children’s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Children’s Online Privacy Protection Act (1998)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Web sites catering to children must offer comprehensive privacy policies, notify parents or guardians about its data-collection practices, and receive parental consent before collecting personal information from children under 13</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Family Education Rights and Privacy Act (1974)</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Assigns rights to parents regarding their children’s education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Rights transfer to student once student becomes 18</a:t>
            </a:r>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49" name="Google Shape;249;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55" name="Google Shape;25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This section covers laws that address government surveillance, including various forms of electronic surveillance.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New laws have been added and old laws amended in recent years in reaction to worldwide terrorist activities and the development of new communication technologies. </a:t>
            </a:r>
            <a:br>
              <a:rPr lang="en-US" sz="2400" b="0" i="0" u="none" strike="noStrike" cap="none">
                <a:solidFill>
                  <a:srgbClr val="222222"/>
                </a:solidFill>
                <a:latin typeface="Arial"/>
                <a:ea typeface="Arial"/>
                <a:cs typeface="Arial"/>
                <a:sym typeface="Arial"/>
              </a:rPr>
            </a:br>
            <a:endParaRPr/>
          </a:p>
        </p:txBody>
      </p:sp>
      <p:sp>
        <p:nvSpPr>
          <p:cNvPr id="256" name="Google Shape;25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2" name="Google Shape;262;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Act of 1934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Established the Federal Communications Commission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all non-federal-government use of radio and television plus all interstate communications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Title III of the Omnibus Crime Control and Safe Streets Act (Wiretap Act)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interception of telephone and oral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Has been amended by new laws</a:t>
            </a:r>
            <a:endParaRPr/>
          </a:p>
        </p:txBody>
      </p:sp>
      <p:sp>
        <p:nvSpPr>
          <p:cNvPr id="263" name="Google Shape;263;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76" name="Google Shape;276;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Communications Privacy Act of 1986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in transfer from sender to receiver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held in electronic storage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recording dialing, routing, addressing, and signaling information without a search warrant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Pen register records electronic impulses to identify numbers dialed for outgoing calls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Trap and trace records originating number of incoming calls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7" name="Google Shape;277;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83" name="Google Shape;283;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Assistance for Law Enforcement Act (CALEA) 1994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Amended both the Wiretap Act and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Required the telecommunications industry to build tools into its products so federal investigators could eavesdrop and intercept electronic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Covered emerging technologies, such as: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Wireless modems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Radio-based electronic mail</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Cellular data networks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84" name="Google Shape;284;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0" name="Google Shape;29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USA PATRIOT Act (2001)</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Increased ability of law enforcement agencies to search telephone, email, medical, financial, and other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Critics argue law removed many checks and balances that ensured law enforcement did not abuse its powers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Relaxed requirements for National Security Letters (NSLs)</a:t>
            </a:r>
            <a:endParaRPr/>
          </a:p>
        </p:txBody>
      </p:sp>
      <p:sp>
        <p:nvSpPr>
          <p:cNvPr id="291" name="Google Shape;29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7" name="Google Shape;297;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Various organizations have developed guidelines to ensure that the flow of personal data across national boundaries (transborder data flow) does not result in the unlawful storage of personal data, the storage of inaccurate personal data, or the abuse or unauthorized disclosure of such data </a:t>
            </a:r>
            <a:br>
              <a:rPr lang="en-US" sz="2400" b="0" i="0" u="none" strike="noStrike" cap="none">
                <a:solidFill>
                  <a:srgbClr val="222222"/>
                </a:solidFill>
                <a:latin typeface="Arial"/>
                <a:ea typeface="Arial"/>
                <a:cs typeface="Arial"/>
                <a:sym typeface="Arial"/>
              </a:rPr>
            </a:br>
            <a:endParaRPr/>
          </a:p>
        </p:txBody>
      </p:sp>
      <p:sp>
        <p:nvSpPr>
          <p:cNvPr id="298" name="Google Shape;298;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04" name="Google Shape;304;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Organisation for Economic Co-operation and Development Fair Information Practices (1980)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Fair Information Practices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Set of eight principles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Model of ethical treatment of consumer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05" name="Google Shape;305;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1" name="Google Shape;311;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European Union Data Protection Directive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Requires companies doing business within the borders of 15 European nations to implement a set of privacy directives on the fair and appropriate use of information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Goal to ensure data transferred to non-European countries is protected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Based on set of seven principles for data privacy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Concern that U.S. government can invoke USA PATRIOT Act to access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12" name="Google Shape;312;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Information Privacy</a:t>
            </a:r>
          </a:p>
        </p:txBody>
      </p:sp>
      <p:sp>
        <p:nvSpPr>
          <p:cNvPr id="17411" name="Rectangle 3"/>
          <p:cNvSpPr>
            <a:spLocks noGrp="1" noChangeArrowheads="1"/>
          </p:cNvSpPr>
          <p:nvPr>
            <p:ph type="body" idx="1"/>
          </p:nvPr>
        </p:nvSpPr>
        <p:spPr/>
        <p:txBody>
          <a:bodyPr>
            <a:normAutofit lnSpcReduction="10000"/>
          </a:bodyPr>
          <a:lstStyle/>
          <a:p>
            <a:pPr eaLnBrk="1" hangingPunct="1"/>
            <a:r>
              <a:rPr lang="en-US" altLang="en-US" dirty="0"/>
              <a:t>Definition of privacy</a:t>
            </a:r>
          </a:p>
          <a:p>
            <a:pPr lvl="1" eaLnBrk="1" hangingPunct="1"/>
            <a:r>
              <a:rPr lang="en-US" altLang="en-US" dirty="0"/>
              <a:t>“The right to be left alone”</a:t>
            </a:r>
          </a:p>
          <a:p>
            <a:pPr lvl="1" eaLnBrk="1" hangingPunct="1"/>
            <a:endParaRPr lang="en-US" altLang="en-US" dirty="0"/>
          </a:p>
          <a:p>
            <a:pPr eaLnBrk="1" hangingPunct="1"/>
            <a:r>
              <a:rPr lang="en-US" altLang="en-US" dirty="0"/>
              <a:t>Information privacy is a combination of:</a:t>
            </a:r>
          </a:p>
          <a:p>
            <a:pPr lvl="1" eaLnBrk="1" hangingPunct="1"/>
            <a:r>
              <a:rPr lang="en-US" altLang="en-US" b="1" dirty="0"/>
              <a:t>Communications privacy</a:t>
            </a:r>
          </a:p>
          <a:p>
            <a:pPr marL="530352" lvl="1" indent="0">
              <a:buNone/>
            </a:pPr>
            <a:r>
              <a:rPr lang="en-US" sz="2000" b="0" i="0" u="none" dirty="0">
                <a:solidFill>
                  <a:srgbClr val="222222"/>
                </a:solidFill>
                <a:latin typeface="Arial"/>
                <a:ea typeface="Arial"/>
                <a:cs typeface="Arial"/>
                <a:sym typeface="Arial"/>
              </a:rPr>
              <a:t>Ability to communicate with others without being monitored by other persons or organizations</a:t>
            </a:r>
            <a:endParaRPr lang="en-US" altLang="en-US" dirty="0"/>
          </a:p>
          <a:p>
            <a:pPr lvl="1" eaLnBrk="1" hangingPunct="1"/>
            <a:r>
              <a:rPr lang="en-US" altLang="en-US" b="1" dirty="0"/>
              <a:t>Data privacy</a:t>
            </a:r>
          </a:p>
          <a:p>
            <a:pPr marL="0" indent="0" eaLnBrk="1" hangingPunct="1">
              <a:buNone/>
            </a:pPr>
            <a:r>
              <a:rPr lang="en-US" sz="2000" b="0" i="0" u="none" dirty="0">
                <a:solidFill>
                  <a:srgbClr val="222222"/>
                </a:solidFill>
                <a:latin typeface="Arial"/>
                <a:ea typeface="Arial"/>
                <a:cs typeface="Arial"/>
                <a:sym typeface="Arial"/>
              </a:rPr>
              <a:t>	Ability to limit access to one’s personal data by other 	individuals</a:t>
            </a:r>
            <a:endParaRPr lang="en-US" altLang="en-US" dirty="0"/>
          </a:p>
        </p:txBody>
      </p:sp>
    </p:spTree>
    <p:extLst>
      <p:ext uri="{BB962C8B-B14F-4D97-AF65-F5344CB8AC3E}">
        <p14:creationId xmlns:p14="http://schemas.microsoft.com/office/powerpoint/2010/main" val="1269530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8" name="Google Shape;318;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Access to government records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government has a great capacity to store data about each and every one of us and about the proceedings of its various organizations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1" i="0" u="none" strike="noStrike" cap="none">
                <a:solidFill>
                  <a:srgbClr val="222222"/>
                </a:solidFill>
                <a:latin typeface="Arial"/>
                <a:ea typeface="Arial"/>
                <a:cs typeface="Arial"/>
                <a:sym typeface="Arial"/>
              </a:rPr>
              <a:t>The Freedom of Information Act</a:t>
            </a:r>
            <a:r>
              <a:rPr lang="en-US" sz="2400" b="0" i="0" u="none" strike="noStrike" cap="none">
                <a:solidFill>
                  <a:srgbClr val="222222"/>
                </a:solidFill>
                <a:latin typeface="Arial"/>
                <a:ea typeface="Arial"/>
                <a:cs typeface="Arial"/>
                <a:sym typeface="Arial"/>
              </a:rPr>
              <a:t> enables the public to gain access to certain government records, and the Privacy Act prohibits the government from concealing the existence of any personal data record-keeping systems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br>
              <a:rPr lang="en-US" sz="2400" b="0" i="0" u="none" strike="noStrike" cap="none">
                <a:solidFill>
                  <a:srgbClr val="222222"/>
                </a:solidFill>
                <a:latin typeface="Arial"/>
                <a:ea typeface="Arial"/>
                <a:cs typeface="Arial"/>
                <a:sym typeface="Arial"/>
              </a:rPr>
            </a:br>
            <a:endParaRPr/>
          </a:p>
        </p:txBody>
      </p:sp>
      <p:sp>
        <p:nvSpPr>
          <p:cNvPr id="319" name="Google Shape;319;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Local Scenario</a:t>
            </a:r>
            <a:endParaRPr/>
          </a:p>
        </p:txBody>
      </p:sp>
      <p:sp>
        <p:nvSpPr>
          <p:cNvPr id="332" name="Google Shape;332;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the existing legal framework of Pakistan, the right to privacy falls under Article 14 (1) of the Constitution, which states that the “dignity of man, and subject to law, the privacy of home, shall be inviolable”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Only one section of the Electronic Transaction Ordinance, 2002, Article 43 (2) (e) recommends that the federal government may make regulations to provide for “privacy and protection of data of subscribers” but these are yet to be made.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The Prevention of Electronic Crimes Act, 2016, provides for telecom and internet service providers to retain data for at least 90 days, but does not include any provisions that protect citizen’s data or privacy.</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privacy commission still does not exist, though the IT ministry is on record saying that a draft data protection law is under way</a:t>
            </a:r>
            <a:endParaRPr/>
          </a:p>
        </p:txBody>
      </p:sp>
      <p:sp>
        <p:nvSpPr>
          <p:cNvPr id="333" name="Google Shape;333;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International Scenario</a:t>
            </a:r>
            <a:endParaRPr/>
          </a:p>
        </p:txBody>
      </p:sp>
      <p:sp>
        <p:nvSpPr>
          <p:cNvPr id="339" name="Google Shape;339;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British government recently introduced a new draft data protection bill which will replace the 1998 law</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bill proposes tougher penalties on companies for data breaches, as well as a requirement by businesses to inform the UK information commissioner’s office about any breach within 72 hours</a:t>
            </a:r>
            <a:endParaRPr/>
          </a:p>
        </p:txBody>
      </p:sp>
      <p:sp>
        <p:nvSpPr>
          <p:cNvPr id="340" name="Google Shape;340;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Privacy and Computer Technology</a:t>
            </a:r>
          </a:p>
        </p:txBody>
      </p:sp>
      <p:sp>
        <p:nvSpPr>
          <p:cNvPr id="40963" name="Rectangle 3"/>
          <p:cNvSpPr>
            <a:spLocks noGrp="1" noChangeArrowheads="1"/>
          </p:cNvSpPr>
          <p:nvPr>
            <p:ph type="body" idx="1"/>
          </p:nvPr>
        </p:nvSpPr>
        <p:spPr/>
        <p:txBody>
          <a:bodyPr>
            <a:normAutofit lnSpcReduction="10000"/>
          </a:bodyPr>
          <a:lstStyle/>
          <a:p>
            <a:pPr algn="just"/>
            <a:r>
              <a:rPr lang="en-US" dirty="0"/>
              <a:t>Computer technology is not necessary for the invasion of privacy.</a:t>
            </a:r>
          </a:p>
          <a:p>
            <a:pPr algn="just"/>
            <a:r>
              <a:rPr lang="en-US" dirty="0"/>
              <a:t>Computer technologies—databases, digital cameras, the Web, smartphones, and global positioning system (GPS) devices, among others—have profoundly changed what people can know about us and how they can use that information. </a:t>
            </a:r>
          </a:p>
          <a:p>
            <a:pPr algn="just"/>
            <a:r>
              <a:rPr lang="en-US" dirty="0"/>
              <a:t>Understanding the risks and problems is a first step towards protecting privacy.</a:t>
            </a:r>
          </a:p>
          <a:p>
            <a:pPr algn="just"/>
            <a:r>
              <a:rPr lang="en-US" dirty="0"/>
              <a:t> </a:t>
            </a:r>
            <a:r>
              <a:rPr lang="en-US" b="1" i="1" dirty="0"/>
              <a:t>For computer professionals, understanding the risks and problems is a step towards designing systems with built-in privacy protections and less risk.</a:t>
            </a:r>
          </a:p>
          <a:p>
            <a:pPr marL="0" indent="0">
              <a:buNone/>
            </a:pPr>
            <a:endParaRPr lang="en-US" dirty="0"/>
          </a:p>
        </p:txBody>
      </p:sp>
    </p:spTree>
    <p:extLst>
      <p:ext uri="{BB962C8B-B14F-4D97-AF65-F5344CB8AC3E}">
        <p14:creationId xmlns:p14="http://schemas.microsoft.com/office/powerpoint/2010/main" val="2817866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Privacy and Computer Technology</a:t>
            </a:r>
          </a:p>
        </p:txBody>
      </p:sp>
      <p:sp>
        <p:nvSpPr>
          <p:cNvPr id="39939" name="Rectangle 3"/>
          <p:cNvSpPr>
            <a:spLocks noGrp="1" noChangeArrowheads="1"/>
          </p:cNvSpPr>
          <p:nvPr>
            <p:ph type="body" idx="1"/>
          </p:nvPr>
        </p:nvSpPr>
        <p:spPr/>
        <p:txBody>
          <a:bodyPr/>
          <a:lstStyle/>
          <a:p>
            <a:pPr>
              <a:buFontTx/>
              <a:buNone/>
            </a:pPr>
            <a:r>
              <a:rPr lang="en-US" dirty="0"/>
              <a:t>Key Aspects of Privacy:</a:t>
            </a:r>
          </a:p>
          <a:p>
            <a:r>
              <a:rPr lang="en-US" dirty="0"/>
              <a:t>Freedom from intrusion (being left alone)</a:t>
            </a:r>
          </a:p>
          <a:p>
            <a:r>
              <a:rPr lang="en-US" dirty="0"/>
              <a:t>Control of information about oneself</a:t>
            </a:r>
          </a:p>
          <a:p>
            <a:r>
              <a:rPr lang="en-US" dirty="0"/>
              <a:t>Freedom from surveillance (being tracked, followed, watched)</a:t>
            </a:r>
          </a:p>
          <a:p>
            <a:endParaRPr lang="en-US" dirty="0"/>
          </a:p>
        </p:txBody>
      </p:sp>
    </p:spTree>
    <p:extLst>
      <p:ext uri="{BB962C8B-B14F-4D97-AF65-F5344CB8AC3E}">
        <p14:creationId xmlns:p14="http://schemas.microsoft.com/office/powerpoint/2010/main" val="2681169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dirty="0"/>
              <a:t>Privacy threats come in several categories</a:t>
            </a:r>
          </a:p>
        </p:txBody>
      </p:sp>
      <p:sp>
        <p:nvSpPr>
          <p:cNvPr id="40963" name="Rectangle 3"/>
          <p:cNvSpPr>
            <a:spLocks noGrp="1" noChangeArrowheads="1"/>
          </p:cNvSpPr>
          <p:nvPr>
            <p:ph type="body" idx="1"/>
          </p:nvPr>
        </p:nvSpPr>
        <p:spPr/>
        <p:txBody>
          <a:bodyPr>
            <a:normAutofit lnSpcReduction="10000"/>
          </a:bodyPr>
          <a:lstStyle/>
          <a:p>
            <a:r>
              <a:rPr lang="en-US" dirty="0"/>
              <a:t>Intentional, institutional uses of personal information (in the government sector primarily for law enforcement and tax collection, and in the private sector primarily for marketing and decision making)</a:t>
            </a:r>
          </a:p>
          <a:p>
            <a:r>
              <a:rPr lang="en-US" dirty="0"/>
              <a:t>Unauthorized use or release by “insiders,” the people who maintain the information</a:t>
            </a:r>
          </a:p>
          <a:p>
            <a:r>
              <a:rPr lang="en-US" dirty="0"/>
              <a:t> Theft of information</a:t>
            </a:r>
          </a:p>
          <a:p>
            <a:r>
              <a:rPr lang="en-US" dirty="0"/>
              <a:t>Inadvertent leakage of information through negligence or carelessness</a:t>
            </a:r>
          </a:p>
          <a:p>
            <a:r>
              <a:rPr lang="en-US" dirty="0"/>
              <a:t>Our own actions (sometimes when we are unaware of the risks)</a:t>
            </a:r>
          </a:p>
          <a:p>
            <a:pPr marL="0" indent="0">
              <a:buNone/>
            </a:pPr>
            <a:endParaRPr lang="en-US" dirty="0"/>
          </a:p>
        </p:txBody>
      </p:sp>
    </p:spTree>
    <p:extLst>
      <p:ext uri="{BB962C8B-B14F-4D97-AF65-F5344CB8AC3E}">
        <p14:creationId xmlns:p14="http://schemas.microsoft.com/office/powerpoint/2010/main" val="3680147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a:xfrm>
            <a:off x="457200" y="685800"/>
            <a:ext cx="8229600" cy="1143000"/>
          </a:xfrm>
        </p:spPr>
        <p:txBody>
          <a:bodyPr>
            <a:normAutofit fontScale="90000"/>
          </a:bodyPr>
          <a:lstStyle/>
          <a:p>
            <a:r>
              <a:rPr lang="en-US" dirty="0"/>
              <a:t>Stolen and Lost Data</a:t>
            </a:r>
            <a:br>
              <a:rPr lang="en-US" dirty="0"/>
            </a:br>
            <a:endParaRPr lang="en-US" dirty="0"/>
          </a:p>
        </p:txBody>
      </p:sp>
      <p:sp>
        <p:nvSpPr>
          <p:cNvPr id="58373" name="Rectangle 5"/>
          <p:cNvSpPr>
            <a:spLocks noGrp="1" noChangeArrowheads="1"/>
          </p:cNvSpPr>
          <p:nvPr>
            <p:ph type="body" idx="1"/>
          </p:nvPr>
        </p:nvSpPr>
        <p:spPr/>
        <p:txBody>
          <a:bodyPr/>
          <a:lstStyle/>
          <a:p>
            <a:r>
              <a:rPr lang="en-US" dirty="0"/>
              <a:t>Hackers</a:t>
            </a:r>
          </a:p>
          <a:p>
            <a:r>
              <a:rPr lang="en-US" dirty="0"/>
              <a:t>Physical theft (laptops, thumb-drives, etc.)</a:t>
            </a:r>
          </a:p>
          <a:p>
            <a:r>
              <a:rPr lang="en-US" dirty="0"/>
              <a:t>Requesting information under false pretenses</a:t>
            </a:r>
          </a:p>
          <a:p>
            <a:r>
              <a:rPr lang="en-US" dirty="0"/>
              <a:t>Bribery of employees who have access</a:t>
            </a:r>
          </a:p>
          <a:p>
            <a:endParaRPr lang="en-US" dirty="0"/>
          </a:p>
        </p:txBody>
      </p:sp>
    </p:spTree>
    <p:extLst>
      <p:ext uri="{BB962C8B-B14F-4D97-AF65-F5344CB8AC3E}">
        <p14:creationId xmlns:p14="http://schemas.microsoft.com/office/powerpoint/2010/main" val="3510662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Privacy and Anonymity Issues</a:t>
            </a:r>
            <a:endParaRPr/>
          </a:p>
        </p:txBody>
      </p:sp>
      <p:sp>
        <p:nvSpPr>
          <p:cNvPr id="347" name="Google Shape;347;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discovery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profiling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Treating customer data responsibly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Workplace monitoring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Advanced surveillance technology</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48" name="Google Shape;348;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t> Identity Theft</a:t>
            </a:r>
          </a:p>
        </p:txBody>
      </p:sp>
      <p:sp>
        <p:nvSpPr>
          <p:cNvPr id="37891" name="Rectangle 3"/>
          <p:cNvSpPr>
            <a:spLocks noGrp="1" noChangeArrowheads="1"/>
          </p:cNvSpPr>
          <p:nvPr>
            <p:ph type="body" idx="1"/>
          </p:nvPr>
        </p:nvSpPr>
        <p:spPr/>
        <p:txBody>
          <a:bodyPr/>
          <a:lstStyle/>
          <a:p>
            <a:pPr eaLnBrk="1" hangingPunct="1"/>
            <a:r>
              <a:rPr lang="en-US" altLang="en-US" dirty="0"/>
              <a:t>Theft of key pieces of personal information to impersonate a person, including:</a:t>
            </a:r>
          </a:p>
          <a:p>
            <a:pPr lvl="1" eaLnBrk="1" hangingPunct="1"/>
            <a:r>
              <a:rPr lang="en-US" altLang="en-US" dirty="0"/>
              <a:t>Name</a:t>
            </a:r>
          </a:p>
          <a:p>
            <a:pPr lvl="1" eaLnBrk="1" hangingPunct="1"/>
            <a:r>
              <a:rPr lang="en-US" altLang="en-US" dirty="0"/>
              <a:t>Address</a:t>
            </a:r>
          </a:p>
          <a:p>
            <a:pPr lvl="1" eaLnBrk="1" hangingPunct="1"/>
            <a:r>
              <a:rPr lang="en-US" altLang="en-US" dirty="0"/>
              <a:t>Date of birth</a:t>
            </a:r>
          </a:p>
          <a:p>
            <a:pPr lvl="1" eaLnBrk="1" hangingPunct="1"/>
            <a:r>
              <a:rPr lang="en-US" altLang="en-US" dirty="0"/>
              <a:t>Social Security number</a:t>
            </a:r>
          </a:p>
          <a:p>
            <a:pPr lvl="1" eaLnBrk="1" hangingPunct="1"/>
            <a:r>
              <a:rPr lang="en-US" altLang="en-US" dirty="0"/>
              <a:t>Passport number</a:t>
            </a:r>
          </a:p>
          <a:p>
            <a:pPr lvl="1" eaLnBrk="1" hangingPunct="1"/>
            <a:r>
              <a:rPr lang="en-US" altLang="en-US" dirty="0"/>
              <a:t>Driver’s license number</a:t>
            </a:r>
          </a:p>
          <a:p>
            <a:pPr lvl="1" eaLnBrk="1" hangingPunct="1"/>
            <a:r>
              <a:rPr lang="en-US" altLang="en-US" dirty="0"/>
              <a:t>Mother’s maiden name</a:t>
            </a:r>
          </a:p>
        </p:txBody>
      </p:sp>
    </p:spTree>
    <p:extLst>
      <p:ext uri="{BB962C8B-B14F-4D97-AF65-F5344CB8AC3E}">
        <p14:creationId xmlns:p14="http://schemas.microsoft.com/office/powerpoint/2010/main" val="3747350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a:t>Identity Theft (cont’d.)</a:t>
            </a:r>
          </a:p>
        </p:txBody>
      </p:sp>
      <p:sp>
        <p:nvSpPr>
          <p:cNvPr id="38915" name="Rectangle 3"/>
          <p:cNvSpPr>
            <a:spLocks noGrp="1" noChangeArrowheads="1"/>
          </p:cNvSpPr>
          <p:nvPr>
            <p:ph type="body" idx="1"/>
          </p:nvPr>
        </p:nvSpPr>
        <p:spPr/>
        <p:txBody>
          <a:bodyPr/>
          <a:lstStyle/>
          <a:p>
            <a:pPr eaLnBrk="1" hangingPunct="1"/>
            <a:r>
              <a:rPr lang="en-US" altLang="en-US" dirty="0"/>
              <a:t>Four approaches used by identity thieves</a:t>
            </a:r>
          </a:p>
          <a:p>
            <a:pPr lvl="1" eaLnBrk="1" hangingPunct="1"/>
            <a:r>
              <a:rPr lang="en-US" altLang="en-US" dirty="0"/>
              <a:t>Create a data breach (caused by hacking, theft.)</a:t>
            </a:r>
          </a:p>
          <a:p>
            <a:pPr lvl="1" eaLnBrk="1" hangingPunct="1"/>
            <a:r>
              <a:rPr lang="en-US" altLang="en-US" dirty="0"/>
              <a:t>Purchase personal data</a:t>
            </a:r>
          </a:p>
          <a:p>
            <a:pPr lvl="1" eaLnBrk="1" hangingPunct="1"/>
            <a:r>
              <a:rPr lang="en-US" altLang="en-US" dirty="0"/>
              <a:t>Use phishing to entice users to give up data</a:t>
            </a:r>
          </a:p>
          <a:p>
            <a:pPr lvl="1" eaLnBrk="1" hangingPunct="1"/>
            <a:r>
              <a:rPr lang="en-US" altLang="en-US" dirty="0"/>
              <a:t>Install spyware to capture keystrokes of victims</a:t>
            </a:r>
          </a:p>
        </p:txBody>
      </p:sp>
    </p:spTree>
    <p:extLst>
      <p:ext uri="{BB962C8B-B14F-4D97-AF65-F5344CB8AC3E}">
        <p14:creationId xmlns:p14="http://schemas.microsoft.com/office/powerpoint/2010/main" val="354440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58" name="Google Shape;158;p27"/>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Systems collect and store key data from every interaction with customers to make better decisions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 of a loan, hire a job candidate etc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marketplace and intensified competition have increased the importance of knowing consumers’ purchasing habits and financial condition.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use this information to target marketing efforts to consumers who are most likely to buy their products and services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also need basic information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about customers to serve them better</a:t>
            </a:r>
            <a:endParaRPr/>
          </a:p>
        </p:txBody>
      </p:sp>
      <p:sp>
        <p:nvSpPr>
          <p:cNvPr id="159" name="Google Shape;159;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96241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9" name="Google Shape;379;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Recommendations for safeguarding your identity data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Completely and irrevocably destroy digital identity data on used equipment</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Shred everything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Require retailers to request a photo ID when accepting your credit card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Beware shoulder surfing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personal data shown on checks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time that mail is in your mailbox</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Do not use debit cards to pay for online purchases</a:t>
            </a:r>
            <a:endParaRPr/>
          </a:p>
          <a:p>
            <a:pPr marL="742950" lvl="1" indent="-285750" algn="l" rtl="0">
              <a:lnSpc>
                <a:spcPct val="100000"/>
              </a:lnSpc>
              <a:spcBef>
                <a:spcPts val="48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Use hard-to-guess passwords and PINs</a:t>
            </a: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p:txBody>
      </p:sp>
      <p:sp>
        <p:nvSpPr>
          <p:cNvPr id="380" name="Google Shape;380;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Consumer Profiling</a:t>
            </a:r>
            <a:endParaRPr dirty="0"/>
          </a:p>
        </p:txBody>
      </p:sp>
      <p:sp>
        <p:nvSpPr>
          <p:cNvPr id="422" name="Google Shape;42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Companies openly collect personal information about Internet users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Cookies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Text files that a Web site can download to visitors’ hard drives so that it can identify visitors later</a:t>
            </a:r>
          </a:p>
          <a:p>
            <a:pPr marL="742950" lvl="1" indent="-285750">
              <a:lnSpc>
                <a:spcPct val="100000"/>
              </a:lnSpc>
              <a:spcBef>
                <a:spcPts val="480"/>
              </a:spcBef>
              <a:spcAft>
                <a:spcPts val="0"/>
              </a:spcAft>
              <a:buClr>
                <a:srgbClr val="222222"/>
              </a:buClr>
              <a:buSzPts val="2400"/>
              <a:buFont typeface="Arial"/>
              <a:buChar char="–"/>
            </a:pPr>
            <a:r>
              <a:rPr lang="en-US" sz="2000" dirty="0"/>
              <a:t>For example, a retail site might store  information about products we looked at and  the contents of our virtual “shopping cart.” On  subsequent visits, the site retrieves information  from the cookie. Cookies help companies  provide personalized customer service and target advertising to the interests of each visitor. They can also track our activities on many sites and combine the information. Today, more people are aware of cookies and use tools to prevent or delete them.</a:t>
            </a:r>
          </a:p>
          <a:p>
            <a:pPr marL="742950" lvl="1" indent="-285750">
              <a:lnSpc>
                <a:spcPct val="100000"/>
              </a:lnSpc>
              <a:spcBef>
                <a:spcPts val="480"/>
              </a:spcBef>
              <a:spcAft>
                <a:spcPts val="0"/>
              </a:spcAft>
              <a:buClr>
                <a:srgbClr val="222222"/>
              </a:buClr>
              <a:buSzPts val="2400"/>
              <a:buFont typeface="Arial"/>
              <a:buChar char="–"/>
            </a:pPr>
            <a:r>
              <a:rPr lang="en-US" sz="2000" b="1" i="0" u="none" dirty="0">
                <a:solidFill>
                  <a:srgbClr val="222222"/>
                </a:solidFill>
                <a:latin typeface="Arial"/>
                <a:ea typeface="Arial"/>
                <a:cs typeface="Arial"/>
                <a:sym typeface="Arial"/>
              </a:rPr>
              <a:t>Tracking software analyzes browsing habits</a:t>
            </a:r>
            <a:endParaRPr lang="en-US" b="1" dirty="0"/>
          </a:p>
          <a:p>
            <a:pPr marL="742950" lvl="1" indent="-285750">
              <a:lnSpc>
                <a:spcPct val="100000"/>
              </a:lnSpc>
              <a:spcBef>
                <a:spcPts val="480"/>
              </a:spcBef>
              <a:spcAft>
                <a:spcPts val="0"/>
              </a:spcAft>
              <a:buClr>
                <a:srgbClr val="222222"/>
              </a:buClr>
              <a:buSzPts val="2400"/>
              <a:buFont typeface="Arial"/>
              <a:buChar char="–"/>
            </a:pPr>
            <a:endParaRPr lang="en-US" sz="2000" dirty="0"/>
          </a:p>
          <a:p>
            <a:pPr marL="742950" lvl="1" indent="-285750" algn="l" rtl="0">
              <a:lnSpc>
                <a:spcPct val="100000"/>
              </a:lnSpc>
              <a:spcBef>
                <a:spcPts val="480"/>
              </a:spcBef>
              <a:spcAft>
                <a:spcPts val="0"/>
              </a:spcAft>
              <a:buClr>
                <a:srgbClr val="222222"/>
              </a:buClr>
              <a:buSzPts val="2400"/>
              <a:buFont typeface="Arial"/>
              <a:buChar char="–"/>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0" name="Google Shape;430;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ways to limit or stop the deposit of cookies on hard drives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the browser to limit or stop 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Manually delete them from the hard drive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Download and install a cookie-management program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anonymous browsing programs that don’t accept cookies</a:t>
            </a:r>
            <a:endParaRPr/>
          </a:p>
        </p:txBody>
      </p:sp>
      <p:sp>
        <p:nvSpPr>
          <p:cNvPr id="431" name="Google Shape;431;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8" name="Google Shape;438;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by marketers to optimize the number, frequency, and mixture of their ad placements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commerce-product promotions</a:t>
            </a:r>
            <a:endParaRPr/>
          </a:p>
        </p:txBody>
      </p:sp>
      <p:sp>
        <p:nvSpPr>
          <p:cNvPr id="439" name="Google Shape;439;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46" name="Google Shape;446;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use website to book airline tickets to popular vacation spot, rules based software might ensure that you are shown adds for rental cars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bought a book by an author, company might recommend another book by another author. Significant percentage of other customers also bought the other book</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47" name="Google Shape;447;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54" name="Google Shape;454;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Microsoft has captured age, sex, and location information for years through its various Web sites, including MSN and Hotmail. It has accumulated a vast database on tens of millions of people, each assigned a global user ID. Microsoft has also developed a technology based on this database that enables marketers to target one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ad to men and another to women. </a:t>
            </a:r>
            <a:endParaRPr/>
          </a:p>
        </p:txBody>
      </p:sp>
      <p:sp>
        <p:nvSpPr>
          <p:cNvPr id="455" name="Google Shape;455;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62" name="Google Shape;462;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 – consumer recommendations based on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as you read a story about white-water rafting, you may be offered a deal on rafting gear or a promotion for a white-water rafting vacation in West Virginia </a:t>
            </a:r>
            <a:br>
              <a:rPr lang="en-US" sz="2200" b="0" i="0" u="none">
                <a:solidFill>
                  <a:srgbClr val="222222"/>
                </a:solidFill>
                <a:latin typeface="Arial"/>
                <a:ea typeface="Arial"/>
                <a:cs typeface="Arial"/>
                <a:sym typeface="Arial"/>
              </a:rPr>
            </a:br>
            <a:endParaRPr/>
          </a:p>
        </p:txBody>
      </p:sp>
      <p:sp>
        <p:nvSpPr>
          <p:cNvPr id="463" name="Google Shape;46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87" name="Google Shape;48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Strong measures are required to avoid customer relationship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should adopt: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Information Practices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Information carefully protected and shared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Consumers can review their own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informs customer to use data for research – opt out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establish corporate data policy</a:t>
            </a:r>
            <a:endParaRPr/>
          </a:p>
        </p:txBody>
      </p:sp>
      <p:sp>
        <p:nvSpPr>
          <p:cNvPr id="488" name="Google Shape;48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95" name="Google Shape;49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Executive to oversee data privacy policies and initiatives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Comply with governments laws and regulations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authorized to stop/modify market initiative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Duties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Training employees about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Company privacy policy for risks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Figuring out gaps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96" name="Google Shape;49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19" name="Google Shape;519;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workers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against employee abuses that reduce worker productivity </a:t>
            </a:r>
            <a:endParaRPr sz="2400" b="0" i="0" u="none">
              <a:solidFill>
                <a:srgbClr val="222222"/>
              </a:solidFill>
              <a:latin typeface="Arial"/>
              <a:ea typeface="Arial"/>
              <a:cs typeface="Arial"/>
              <a:sym typeface="Arial"/>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Reasons for monitoring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Less productivity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Comply with legal liabilities of computer users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20" name="Google Shape;520;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a:t>
            </a:r>
            <a:endParaRPr/>
          </a:p>
        </p:txBody>
      </p:sp>
      <p:sp>
        <p:nvSpPr>
          <p:cNvPr id="190" name="Google Shape;190;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Legislative acts passed over the past 40 years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Most address invasion of privacy by the government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protection of data privacy abuses by corporations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single, overarching national data privacy policy </a:t>
            </a:r>
            <a:endParaRPr dirty="0"/>
          </a:p>
          <a:p>
            <a:pPr marL="0" lvl="0" indent="0" algn="l" rtl="0">
              <a:lnSpc>
                <a:spcPct val="100000"/>
              </a:lnSpc>
              <a:spcBef>
                <a:spcPts val="520"/>
              </a:spcBef>
              <a:spcAft>
                <a:spcPts val="0"/>
              </a:spcAft>
              <a:buClr>
                <a:srgbClr val="222222"/>
              </a:buClr>
              <a:buSzPts val="2600"/>
              <a:buNone/>
            </a:pPr>
            <a:br>
              <a:rPr lang="en-US" sz="2600" b="0" i="0" u="none" dirty="0">
                <a:solidFill>
                  <a:srgbClr val="222222"/>
                </a:solidFill>
                <a:latin typeface="Arial"/>
                <a:ea typeface="Arial"/>
                <a:cs typeface="Arial"/>
                <a:sym typeface="Arial"/>
              </a:rPr>
            </a:br>
            <a:endParaRPr dirty="0"/>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191" name="Google Shape;191;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27" name="Google Shape;52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Fourth Amendment cannot be used to limit how a private employer treats its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Public-sector employees have far greater privacy rights than in the private industry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advocates want federal legislation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keep employers from infringing upon privacy rights of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related to these continue to evolve</a:t>
            </a:r>
            <a:endParaRPr/>
          </a:p>
        </p:txBody>
      </p:sp>
      <p:sp>
        <p:nvSpPr>
          <p:cNvPr id="528" name="Google Shape;52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Advanced Surveillance Technology</a:t>
            </a:r>
            <a:endParaRPr/>
          </a:p>
        </p:txBody>
      </p:sp>
      <p:sp>
        <p:nvSpPr>
          <p:cNvPr id="535" name="Google Shape;535;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Camera surveillance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cities plan to expand surveillance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Advocates argue people have no expectation of privacy in a public place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Critics concerned about potential for abuse - accuracy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positioning system (GPS) chips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Placed in many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Precisely locate users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retailers, airlines eager to launch new services based on knowledge of consumer location</a:t>
            </a:r>
            <a:endParaRPr/>
          </a:p>
        </p:txBody>
      </p:sp>
      <p:sp>
        <p:nvSpPr>
          <p:cNvPr id="536" name="Google Shape;536;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197" name="Google Shape;197;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Financial data</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Individuals must reveal much of their personal financial data in order to take advantage of the wide range of financial products and services available, including credit cards, checking and savings accounts, loans, payroll direct deposit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To access many of these financial products and services, individuals must use a personal logon name,</a:t>
            </a:r>
            <a:br>
              <a:rPr lang="en-US" sz="2200" b="0" i="0" u="none" strike="noStrike" cap="none" dirty="0">
                <a:solidFill>
                  <a:srgbClr val="222222"/>
                </a:solidFill>
                <a:latin typeface="Arial"/>
                <a:ea typeface="Arial"/>
                <a:cs typeface="Arial"/>
                <a:sym typeface="Arial"/>
              </a:rPr>
            </a:br>
            <a:r>
              <a:rPr lang="en-US" sz="2200" b="0" i="0" u="none" strike="noStrike" cap="none" dirty="0">
                <a:solidFill>
                  <a:srgbClr val="222222"/>
                </a:solidFill>
                <a:latin typeface="Arial"/>
                <a:ea typeface="Arial"/>
                <a:cs typeface="Arial"/>
                <a:sym typeface="Arial"/>
              </a:rPr>
              <a:t>password, account number, or PIN</a:t>
            </a:r>
            <a:br>
              <a:rPr lang="en-US" sz="2200" b="0" i="0" u="none" strike="noStrike" cap="none" dirty="0">
                <a:solidFill>
                  <a:srgbClr val="222222"/>
                </a:solidFill>
                <a:latin typeface="Arial"/>
                <a:ea typeface="Arial"/>
                <a:cs typeface="Arial"/>
                <a:sym typeface="Arial"/>
              </a:rPr>
            </a:br>
            <a:br>
              <a:rPr lang="en-US" sz="2200" b="0" i="0" u="none" strike="noStrike" cap="none" dirty="0">
                <a:solidFill>
                  <a:srgbClr val="222222"/>
                </a:solidFill>
                <a:latin typeface="Arial"/>
                <a:ea typeface="Arial"/>
                <a:cs typeface="Arial"/>
                <a:sym typeface="Arial"/>
              </a:rPr>
            </a:br>
            <a:endParaRPr dirty="0"/>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p:txBody>
      </p:sp>
      <p:sp>
        <p:nvSpPr>
          <p:cNvPr id="198" name="Google Shape;198;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04" name="Google Shape;204;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Credit Reporting Act (1970)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operations of credit-reporting bureaus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and Accurate Credit Transactions Act (2003)</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Allows consumers to request and obtain a free credit report once each year from each of the three primary consumer credit reporting companies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Right to Financial Privacy Act (1978)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the financial records of financial institution customers from unauthorized scrutiny by the federal government</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05" name="Google Shape;205;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1" name="Google Shape;211;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Financial data (cont’d.)</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Gramm-Leach-Bliley Act (1999)</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Three key rules affecting personal privacy</a:t>
            </a:r>
            <a:endParaRPr dirty="0"/>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Financial Privacy Rule – opt-in and opt-out</a:t>
            </a:r>
            <a:endParaRPr dirty="0"/>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Safeguards Rule – document data security/protection plan for customer data</a:t>
            </a:r>
            <a:endParaRPr dirty="0"/>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Pretexting Rule – access personal information without proper authority</a:t>
            </a:r>
            <a:endParaRPr dirty="0"/>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p:txBody>
      </p:sp>
      <p:sp>
        <p:nvSpPr>
          <p:cNvPr id="212" name="Google Shape;21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8" name="Google Shape;218;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OPT-OUT</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Under this provision, must provide privacy notice</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Must also explain customer’s right to opt-out to refuse to give right to collect and share personal data</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Inform when privacy policy is changed</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At the time of relationship and each year afterwards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 IN</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Customers take no action, automatically opt-in and give right to share personal data</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19" name="Google Shape;219;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26" name="Google Shape;226;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Health information</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use of electronic medical records and the subsequent interlinking and transferring of this electronic information among different organizations has become widespread </a:t>
            </a:r>
            <a:endParaRPr dirty="0"/>
          </a:p>
          <a:p>
            <a:pPr marL="457200" lvl="1" indent="0" algn="l" rtl="0">
              <a:lnSpc>
                <a:spcPct val="100000"/>
              </a:lnSpc>
              <a:spcBef>
                <a:spcPts val="480"/>
              </a:spcBef>
              <a:spcAft>
                <a:spcPts val="0"/>
              </a:spcAft>
              <a:buClr>
                <a:srgbClr val="222222"/>
              </a:buClr>
              <a:buSzPts val="2400"/>
              <a:buNone/>
            </a:pPr>
            <a:br>
              <a:rPr lang="en-US" sz="2400" b="0" i="0" u="none" dirty="0">
                <a:solidFill>
                  <a:srgbClr val="222222"/>
                </a:solidFill>
                <a:latin typeface="Arial"/>
                <a:ea typeface="Arial"/>
                <a:cs typeface="Arial"/>
                <a:sym typeface="Arial"/>
              </a:rPr>
            </a:br>
            <a:br>
              <a:rPr lang="en-US" sz="2400" b="0" i="0" u="none" dirty="0">
                <a:solidFill>
                  <a:srgbClr val="222222"/>
                </a:solidFill>
                <a:latin typeface="Arial"/>
                <a:ea typeface="Arial"/>
                <a:cs typeface="Arial"/>
                <a:sym typeface="Arial"/>
              </a:rPr>
            </a:br>
            <a:endParaRPr dirty="0"/>
          </a:p>
        </p:txBody>
      </p:sp>
      <p:sp>
        <p:nvSpPr>
          <p:cNvPr id="227" name="Google Shape;227;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Crop</Template>
  <TotalTime>265</TotalTime>
  <Words>2820</Words>
  <Application>Microsoft Office PowerPoint</Application>
  <PresentationFormat>On-screen Show (4:3)</PresentationFormat>
  <Paragraphs>317</Paragraphs>
  <Slides>41</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Franklin Gothic Book</vt:lpstr>
      <vt:lpstr>Times New Roman</vt:lpstr>
      <vt:lpstr>Crop</vt:lpstr>
      <vt:lpstr>Ethics in Information Technology, Fourth Edition </vt:lpstr>
      <vt:lpstr>Information Privacy</vt:lpstr>
      <vt:lpstr>Privacy Protection and the Law</vt:lpstr>
      <vt:lpstr>Privacy Laws, Applications,  and Court Rulings</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Local Scenario</vt:lpstr>
      <vt:lpstr>International Scenario</vt:lpstr>
      <vt:lpstr>Privacy and Computer Technology</vt:lpstr>
      <vt:lpstr>Privacy and Computer Technology</vt:lpstr>
      <vt:lpstr>Privacy threats come in several categories</vt:lpstr>
      <vt:lpstr>Stolen and Lost Data </vt:lpstr>
      <vt:lpstr>Key Privacy and Anonymity Issues</vt:lpstr>
      <vt:lpstr> Identity Theft</vt:lpstr>
      <vt:lpstr>Identity Theft (cont’d.)</vt:lpstr>
      <vt:lpstr>Identity Theft (cont’d.)</vt:lpstr>
      <vt:lpstr>Consumer Profiling</vt:lpstr>
      <vt:lpstr>Consumer Profiling (cont’d.)</vt:lpstr>
      <vt:lpstr>Consumer Profiling (cont’d.)</vt:lpstr>
      <vt:lpstr>Consumer Profiling (cont’d.)</vt:lpstr>
      <vt:lpstr>Consumer Profiling (cont’d.)</vt:lpstr>
      <vt:lpstr>Consumer Profiling (cont’d.)</vt:lpstr>
      <vt:lpstr>Treating Consumer Data Responsibly</vt:lpstr>
      <vt:lpstr>Treating Consumer Data Responsibly</vt:lpstr>
      <vt:lpstr>Workplace Monitoring</vt:lpstr>
      <vt:lpstr>Workplace Monitoring</vt:lpstr>
      <vt:lpstr>Advanced Surveillance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Gift of Fire Third edition Sara Baase</dc:title>
  <dc:creator>Faculty</dc:creator>
  <cp:lastModifiedBy>ucp</cp:lastModifiedBy>
  <cp:revision>81</cp:revision>
  <dcterms:created xsi:type="dcterms:W3CDTF">2006-08-16T00:00:00Z</dcterms:created>
  <dcterms:modified xsi:type="dcterms:W3CDTF">2023-11-27T11:47:10Z</dcterms:modified>
</cp:coreProperties>
</file>