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notesMasterIdLst>
    <p:notesMasterId r:id="rId34"/>
  </p:notesMasterIdLst>
  <p:sldIdLst>
    <p:sldId id="256" r:id="rId3"/>
    <p:sldId id="302" r:id="rId4"/>
    <p:sldId id="257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403" r:id="rId15"/>
    <p:sldId id="273" r:id="rId16"/>
    <p:sldId id="338" r:id="rId17"/>
    <p:sldId id="386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402" r:id="rId32"/>
    <p:sldId id="29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2" autoAdjust="0"/>
    <p:restoredTop sz="90929"/>
  </p:normalViewPr>
  <p:slideViewPr>
    <p:cSldViewPr>
      <p:cViewPr>
        <p:scale>
          <a:sx n="87" d="100"/>
          <a:sy n="87" d="100"/>
        </p:scale>
        <p:origin x="-119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9DFFC7-FBCB-4F92-B59B-6460BDA85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713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Ethics in Information Technology, Fourth Edition</a:t>
            </a:r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F95074-6BD6-41A4-893B-AFBC124301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5F1A69-3A53-498B-8D2C-84FBB70DB01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45B80A-4F5B-4AB8-93E3-D99049ADDD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9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3725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066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0263" y="1600200"/>
            <a:ext cx="40306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0263" y="3938588"/>
            <a:ext cx="4030662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3725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066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4030662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Ethics in Information Technology, Fourth Edition</a:t>
            </a: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94C43-F208-4978-8798-9B6C326AD1A1}" type="slidenum">
              <a:rPr lang="en-GB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Ethics in Information Technology, Fourth Edition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8471A-AA7F-49C2-B910-D2ED9ABB18FF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F73D-B951-4BB2-838C-E37DC805EB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4421-861E-4D50-AE17-A9526A5DB7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5F6C-D4F6-4899-AD61-BB507753E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D991-FADB-4E6A-B7A8-61942D3DAD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B6EB-2E84-473F-B4F7-5D58E8CE77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B844A7-C792-4CAC-BFA3-5D0C9AB64A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006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94C1-6B63-4201-8BE8-123F21E710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58-EAB0-49B7-8D11-E65BA85AFB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FF93-2299-4B56-AC23-9028749895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243957-2FF0-4712-8AFC-255EE9D842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B4A-896F-4D30-8CF6-7FFC63930D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D521-ED72-41BD-BEDE-4F18DF8E96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01D922-3949-4672-A46D-A03ED70716E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8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87483B-0AED-409D-AE57-32A343714BE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49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8DA5FC-CB85-4BEF-BEAF-353EE9BD14C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9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910B8F7-668B-49E0-AE5C-11396009A26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331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1139EF-B474-497B-BA83-D63B026706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9863" y="609600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48EEE6-2CF1-4CF0-8C30-C29245BFDB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5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01000" y="6148807"/>
            <a:ext cx="45720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Ethics in Information Technology, Fourth Edition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95DCF44-4F52-4C0C-9D3B-BECEB308463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9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1B9D209-52A3-4373-A0DE-98C0D1B6ECF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9144000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19" y="6046270"/>
            <a:ext cx="733181" cy="7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924800" y="6292334"/>
            <a:ext cx="53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anose="02020603050405020304" pitchFamily="18" charset="0"/>
              </a:rPr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8085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1B9D209-52A3-4373-A0DE-98C0D1B6ECF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work/quotes/3364076" TargetMode="External"/><Relationship Id="rId2" Type="http://schemas.openxmlformats.org/officeDocument/2006/relationships/hyperlink" Target="https://www.goodreads.com/author/show/287960.Randy_Pausch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0"/>
            <a:ext cx="6172200" cy="1143000"/>
          </a:xfrm>
        </p:spPr>
        <p:txBody>
          <a:bodyPr>
            <a:normAutofit/>
          </a:bodyPr>
          <a:lstStyle/>
          <a:p>
            <a:r>
              <a:rPr lang="en-US" altLang="en-US" sz="6000" b="1" dirty="0"/>
              <a:t>Time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00400"/>
            <a:ext cx="7772400" cy="28956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en-US" sz="2000" b="1" dirty="0" smtClean="0"/>
              <a:t>Slides derived from Time Management talk at </a:t>
            </a:r>
            <a:endParaRPr lang="en-US" altLang="en-US" sz="2000" b="1" dirty="0"/>
          </a:p>
          <a:p>
            <a:pPr algn="ctr">
              <a:buFontTx/>
              <a:buNone/>
            </a:pPr>
            <a:r>
              <a:rPr lang="en-US" altLang="en-US" sz="2000" b="1" dirty="0"/>
              <a:t>Carnegie Mellon </a:t>
            </a:r>
            <a:r>
              <a:rPr lang="en-US" altLang="en-US" sz="2000" b="1" dirty="0" smtClean="0"/>
              <a:t>University</a:t>
            </a:r>
            <a:endParaRPr lang="en-US" alt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B4E2-BC0A-4F3E-BC0D-37EA991BD65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Planning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Failing to plan is planning to fail</a:t>
            </a:r>
          </a:p>
          <a:p>
            <a:endParaRPr lang="en-US" altLang="en-US" b="1" dirty="0"/>
          </a:p>
          <a:p>
            <a:r>
              <a:rPr lang="en-US" altLang="en-US" b="1" dirty="0"/>
              <a:t>Plan Each Day, Each Week, Each Semester</a:t>
            </a:r>
          </a:p>
          <a:p>
            <a:endParaRPr lang="en-US" altLang="en-US" b="1" dirty="0"/>
          </a:p>
          <a:p>
            <a:r>
              <a:rPr lang="en-US" altLang="en-US" b="1" dirty="0"/>
              <a:t>You can always change your plan, but only once you </a:t>
            </a:r>
            <a:r>
              <a:rPr lang="en-US" altLang="en-US" b="1" u="sng" dirty="0"/>
              <a:t>have one</a:t>
            </a:r>
            <a:r>
              <a:rPr lang="en-US" altLang="en-US" b="1" dirty="0" smtClean="0"/>
              <a:t>!</a:t>
            </a:r>
          </a:p>
          <a:p>
            <a:pPr lvl="1"/>
            <a:r>
              <a:rPr lang="en-US" dirty="0"/>
              <a:t>Make manageable, concrete task lists and take one step after another</a:t>
            </a:r>
            <a:endParaRPr lang="en-US" altLang="en-US" b="1" dirty="0" smtClean="0"/>
          </a:p>
          <a:p>
            <a:pPr lvl="1"/>
            <a:r>
              <a:rPr lang="en-US" b="1" dirty="0">
                <a:hlinkClick r:id="rId2"/>
              </a:rPr>
              <a:t>Randy </a:t>
            </a:r>
            <a:r>
              <a:rPr lang="en-US" b="1" dirty="0" err="1">
                <a:hlinkClick r:id="rId2"/>
              </a:rPr>
              <a:t>Pausch</a:t>
            </a:r>
            <a:r>
              <a:rPr lang="en-US" dirty="0"/>
              <a:t>, </a:t>
            </a:r>
            <a:r>
              <a:rPr lang="en-US" b="1" dirty="0">
                <a:hlinkClick r:id="rId3"/>
              </a:rPr>
              <a:t>The Last Lecture</a:t>
            </a:r>
            <a:endParaRPr lang="en-US" alt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00D-F34C-48FC-B5B4-8415EA608F44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TO Do Lists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Break things down into small steps</a:t>
            </a:r>
          </a:p>
          <a:p>
            <a:endParaRPr lang="en-US" altLang="en-US" b="1"/>
          </a:p>
          <a:p>
            <a:r>
              <a:rPr lang="en-US" altLang="en-US" b="1"/>
              <a:t>Like a child cleaning his/her room</a:t>
            </a:r>
          </a:p>
          <a:p>
            <a:endParaRPr lang="en-US" altLang="en-US" b="1"/>
          </a:p>
          <a:p>
            <a:r>
              <a:rPr lang="en-US" altLang="en-US" b="1"/>
              <a:t>Do the ugliest thing first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76C9-1FF8-489B-9AE9-E34ECD49883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r>
              <a:rPr lang="en-US" altLang="en-US" b="1" dirty="0"/>
              <a:t>The four-quadrant TO DO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en-US" b="1"/>
              <a:t>	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DD1-F0FC-4CB9-8336-51E6BD5A7EE6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2049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88283"/>
              </p:ext>
            </p:extLst>
          </p:nvPr>
        </p:nvGraphicFramePr>
        <p:xfrm>
          <a:off x="2356338" y="2362200"/>
          <a:ext cx="5105400" cy="2794000"/>
        </p:xfrm>
        <a:graphic>
          <a:graphicData uri="http://schemas.openxmlformats.org/drawingml/2006/table">
            <a:tbl>
              <a:tblPr/>
              <a:tblGrid>
                <a:gridCol w="2552700"/>
                <a:gridCol w="2552700"/>
              </a:tblGrid>
              <a:tr h="139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51338" y="2768600"/>
            <a:ext cx="176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Important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51338" y="3911600"/>
            <a:ext cx="1766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Not </a:t>
            </a:r>
          </a:p>
          <a:p>
            <a:r>
              <a:rPr lang="en-US" altLang="en-US" sz="2800"/>
              <a:t>Important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737338" y="1600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Due Soon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251938" y="1600200"/>
            <a:ext cx="228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Not Due Soon</a:t>
            </a:r>
          </a:p>
        </p:txBody>
      </p:sp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7467600" y="1143000"/>
            <a:ext cx="1371600" cy="1303338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06669" y="5486400"/>
            <a:ext cx="8159262" cy="762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Tempted to go from 1 to 3, but go to 2 instead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B0D-0A06-47D8-84AE-FD337202AFC8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58722" name="Picture 2" descr="C:\Documents and Settings\Administrator\Desktop\scan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8425"/>
            <a:ext cx="61833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Paperwork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Clutter is death; it leads to thrashing.  Keep desk clear: focus on one thing at a time</a:t>
            </a:r>
          </a:p>
          <a:p>
            <a:r>
              <a:rPr lang="en-US" altLang="en-US" b="1"/>
              <a:t>A good file system is essential</a:t>
            </a:r>
          </a:p>
          <a:p>
            <a:r>
              <a:rPr lang="en-US" altLang="en-US" b="1"/>
              <a:t>Touch each piece of paper once</a:t>
            </a:r>
          </a:p>
          <a:p>
            <a:r>
              <a:rPr lang="en-US" altLang="en-US" b="1"/>
              <a:t>Touch each piece of email once; your inbox is </a:t>
            </a:r>
            <a:r>
              <a:rPr lang="en-US" altLang="en-US" b="1" u="sng"/>
              <a:t>not</a:t>
            </a:r>
            <a:r>
              <a:rPr lang="en-US" altLang="en-US" b="1"/>
              <a:t> your TODO list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1EA6-F4BF-4D06-9EA0-90F249C7CEF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7772400" y="4800600"/>
            <a:ext cx="914400" cy="869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659E-A34A-4D2A-91DD-08FF284F0504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90114" name="Picture 2" descr="c:\documents and settings\administrator\desktop\randy pics\102-0296_img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57200" y="1524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4400">
                <a:solidFill>
                  <a:schemeClr val="tx2"/>
                </a:solidFill>
              </a:rPr>
              <a:t>My Desk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4685-7718-417A-AD28-5B4BCC64323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39266" name="Picture 2" descr="c:\documents and settings\administrator\desktop\calendarinoutlook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138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Scheduling Yourself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You don’t </a:t>
            </a:r>
            <a:r>
              <a:rPr lang="en-US" altLang="en-US" b="1" u="sng"/>
              <a:t>find</a:t>
            </a:r>
            <a:r>
              <a:rPr lang="en-US" altLang="en-US" b="1"/>
              <a:t> time for important things, you </a:t>
            </a:r>
            <a:r>
              <a:rPr lang="en-US" altLang="en-US" b="1" u="sng"/>
              <a:t>make</a:t>
            </a:r>
            <a:r>
              <a:rPr lang="en-US" altLang="en-US" b="1"/>
              <a:t> it</a:t>
            </a:r>
          </a:p>
          <a:p>
            <a:endParaRPr lang="en-US" altLang="en-US" b="1"/>
          </a:p>
          <a:p>
            <a:r>
              <a:rPr lang="en-US" altLang="en-US" b="1"/>
              <a:t>Everything you do is an </a:t>
            </a:r>
            <a:r>
              <a:rPr lang="en-US" altLang="en-US" b="1" u="sng"/>
              <a:t>opportunity cost</a:t>
            </a:r>
          </a:p>
          <a:p>
            <a:endParaRPr lang="en-US" altLang="en-US" b="1"/>
          </a:p>
          <a:p>
            <a:r>
              <a:rPr lang="en-US" altLang="en-US" b="1"/>
              <a:t>Learn to say “No”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8AC-855D-4D19-BB89-00FB0BC52A93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Learn to say “No”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Will this help me get tenure?</a:t>
            </a:r>
          </a:p>
          <a:p>
            <a:endParaRPr lang="en-US" altLang="en-US" b="1"/>
          </a:p>
          <a:p>
            <a:r>
              <a:rPr lang="en-US" altLang="en-US" b="1"/>
              <a:t>Will this help me get my masters?</a:t>
            </a:r>
          </a:p>
          <a:p>
            <a:endParaRPr lang="en-US" altLang="en-US" b="1"/>
          </a:p>
          <a:p>
            <a:r>
              <a:rPr lang="en-US" altLang="en-US" b="1"/>
              <a:t>Will this help me get my Ph.D?</a:t>
            </a:r>
          </a:p>
          <a:p>
            <a:endParaRPr lang="en-US" altLang="en-US" b="1"/>
          </a:p>
          <a:p>
            <a:r>
              <a:rPr lang="en-US" altLang="en-US" b="1"/>
              <a:t>Keep “help me” broadly defined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1A5B-D4E0-4738-9EFF-F1A59406EC4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Gentle No’s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“I’ll do it if nobody else steps forward” or “I’ll be your deep fall back,” but you have to keep searching.</a:t>
            </a:r>
          </a:p>
          <a:p>
            <a:endParaRPr lang="en-US" altLang="en-US" b="1"/>
          </a:p>
          <a:p>
            <a:r>
              <a:rPr lang="en-US" altLang="en-US" b="1"/>
              <a:t>Moving parties in grad school…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3D2D-18E4-4821-BEF9-EF500FF03A3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96200" cy="3581400"/>
          </a:xfrm>
        </p:spPr>
        <p:txBody>
          <a:bodyPr>
            <a:normAutofit fontScale="92500"/>
          </a:bodyPr>
          <a:lstStyle/>
          <a:p>
            <a:r>
              <a:rPr lang="en-US" altLang="en-US" sz="2800" b="1" dirty="0"/>
              <a:t>Clarify your goals and achieve them</a:t>
            </a:r>
          </a:p>
          <a:p>
            <a:r>
              <a:rPr lang="en-US" altLang="en-US" sz="2800" b="1" dirty="0"/>
              <a:t>Handle people and projects that waste your time</a:t>
            </a:r>
          </a:p>
          <a:p>
            <a:r>
              <a:rPr lang="en-US" altLang="en-US" sz="2800" b="1" dirty="0"/>
              <a:t>Be involved in better delegation</a:t>
            </a:r>
          </a:p>
          <a:p>
            <a:r>
              <a:rPr lang="en-US" altLang="en-US" sz="2800" b="1" dirty="0"/>
              <a:t>Work more efficiently with your boss/advisor</a:t>
            </a:r>
          </a:p>
          <a:p>
            <a:r>
              <a:rPr lang="en-US" altLang="en-US" sz="2800" b="1" dirty="0"/>
              <a:t>Learn specific skills and tools to save you time</a:t>
            </a:r>
          </a:p>
          <a:p>
            <a:r>
              <a:rPr lang="en-US" altLang="en-US" sz="2800" b="1" dirty="0"/>
              <a:t>Overcome stress and procrastination</a:t>
            </a:r>
          </a:p>
          <a:p>
            <a:pPr>
              <a:buFontTx/>
              <a:buNone/>
            </a:pP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5AC9-914D-4216-AA42-DE875CCE16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048000" y="5791200"/>
            <a:ext cx="609600" cy="579438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794125" y="5810250"/>
            <a:ext cx="437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tx2"/>
                </a:solidFill>
              </a:rPr>
              <a:t>= really important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Everyone has Good and Bad Times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Find your creative/thinking time.  Defend it ruthlessly, spend it alone, maybe at home.</a:t>
            </a:r>
          </a:p>
          <a:p>
            <a:endParaRPr lang="en-US" altLang="en-US" b="1"/>
          </a:p>
          <a:p>
            <a:r>
              <a:rPr lang="en-US" altLang="en-US" b="1"/>
              <a:t>Find your dead time.  Schedule meetings, phone calls, and mundane stuff during it.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03BA-B68D-4CEF-A4EC-67BEBA91A7A8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Interruptions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/>
              <a:t>6-9 minutes, 4-5 minute recovery – five interruptions shoots an hour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You must reduce frequency and length of interruptions (turn phone calls into email)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Blurting:  save-ups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E-mail noise on new mail is an</a:t>
            </a:r>
            <a:br>
              <a:rPr lang="en-US" altLang="en-US" sz="2800" b="1"/>
            </a:br>
            <a:r>
              <a:rPr lang="en-US" altLang="en-US" sz="2800" b="1"/>
              <a:t>interruption -&gt; TURN IT OFF!!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2A3-DD5A-4D18-8C5C-AEFCDAF95F0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6400800" y="5486400"/>
            <a:ext cx="914400" cy="869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Cutting Things Short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“I’m in the middle of something now…”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Start with “I only have 5 minutes” – you can always extend this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Stand up, stroll to the door, complement, thank, shake hands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Clock-watching; on wall behind them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00E3-ED87-4732-9A8A-E57CB02A5928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Procrastination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4000" b="1" i="1"/>
              <a:t>“Procrastination is the</a:t>
            </a:r>
            <a:br>
              <a:rPr lang="en-US" altLang="en-US" sz="4000" b="1" i="1"/>
            </a:br>
            <a:r>
              <a:rPr lang="en-US" altLang="en-US" sz="4000" b="1" i="1"/>
              <a:t>thief of time”</a:t>
            </a:r>
          </a:p>
          <a:p>
            <a:pPr algn="r">
              <a:buFontTx/>
              <a:buNone/>
            </a:pPr>
            <a:r>
              <a:rPr lang="en-US" altLang="en-US" b="1"/>
              <a:t>Edward Young</a:t>
            </a:r>
          </a:p>
          <a:p>
            <a:pPr algn="r">
              <a:buFontTx/>
              <a:buNone/>
            </a:pPr>
            <a:r>
              <a:rPr lang="en-US" altLang="en-US" b="1"/>
              <a:t>Night Thoughts, 1742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F002-84A7-45FA-89BD-D49141CC885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Avoiding Procrastination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Doing things at the last minute is much more expensive than </a:t>
            </a:r>
            <a:r>
              <a:rPr lang="en-US" altLang="en-US" b="1" u="sng"/>
              <a:t>just before</a:t>
            </a:r>
            <a:r>
              <a:rPr lang="en-US" altLang="en-US" b="1"/>
              <a:t> the last minute</a:t>
            </a:r>
          </a:p>
          <a:p>
            <a:endParaRPr lang="en-US" altLang="en-US" b="1"/>
          </a:p>
          <a:p>
            <a:r>
              <a:rPr lang="en-US" altLang="en-US" b="1"/>
              <a:t>Deadlines are really important:  establish them yourself!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50C5-E2B5-4DB5-983D-EA93D79D04EE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Comfort Zones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Identify why you aren’t enthusiastic</a:t>
            </a:r>
          </a:p>
          <a:p>
            <a:endParaRPr lang="en-US" altLang="en-US" b="1"/>
          </a:p>
          <a:p>
            <a:r>
              <a:rPr lang="en-US" altLang="en-US" b="1"/>
              <a:t>Fear of embarrassment</a:t>
            </a:r>
          </a:p>
          <a:p>
            <a:endParaRPr lang="en-US" altLang="en-US" b="1"/>
          </a:p>
          <a:p>
            <a:r>
              <a:rPr lang="en-US" altLang="en-US" b="1"/>
              <a:t>Fear of failure?</a:t>
            </a:r>
          </a:p>
          <a:p>
            <a:endParaRPr lang="en-US" altLang="en-US" b="1"/>
          </a:p>
          <a:p>
            <a:r>
              <a:rPr lang="en-US" altLang="en-US" b="1"/>
              <a:t>Get a spine!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721-EA4C-4FCA-99CB-AD4FAD2AE1E1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Delegation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No one is an island</a:t>
            </a:r>
          </a:p>
          <a:p>
            <a:endParaRPr lang="en-US" altLang="en-US" b="1"/>
          </a:p>
          <a:p>
            <a:r>
              <a:rPr lang="en-US" altLang="en-US" b="1"/>
              <a:t>You can accomplish a lot more with help</a:t>
            </a:r>
          </a:p>
          <a:p>
            <a:endParaRPr lang="en-US" altLang="en-US" b="1"/>
          </a:p>
          <a:p>
            <a:r>
              <a:rPr lang="en-US" altLang="en-US" b="1"/>
              <a:t>Most delegation in your life is from faculty to graduate student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8B6C-7509-44B1-8681-75E33C303D7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Delegation is not dumping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Grant authority with responsibility. 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Concrete goal, deadline, and consequences.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Treat your people well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Grad students and secretaries are a faculty member’s lifeline; they should be treated well!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D78-DA6B-4EAC-A0C4-2B6508CEC4D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Challenge People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People rise to the challenge:  You should delegate “until they complain”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Communication Must Be Clear:  “Get it in writing” – Judge Wapner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Give objectives, not procedures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Tell the relative importance of this task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50C-5CCB-4C11-8402-52DB39F6941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7772400" y="3200400"/>
            <a:ext cx="914400" cy="869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Sociology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Beware upward delegation!</a:t>
            </a:r>
          </a:p>
          <a:p>
            <a:endParaRPr lang="en-US" altLang="en-US" b="1"/>
          </a:p>
          <a:p>
            <a:r>
              <a:rPr lang="en-US" altLang="en-US" b="1"/>
              <a:t>Reinforce behavior you want repeated</a:t>
            </a:r>
          </a:p>
          <a:p>
            <a:endParaRPr lang="en-US" altLang="en-US" b="1"/>
          </a:p>
          <a:p>
            <a:r>
              <a:rPr lang="en-US" altLang="en-US" b="1"/>
              <a:t>Ignorance is your friend – I do not know how to run the photocopier or the fax machine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8C35-5CE1-403A-A19E-189844B50F5B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8A5-B7F3-4383-BCE9-A608BB79EA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1828800"/>
            <a:ext cx="769620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0" i="1"/>
              <a:t>Remember that time is money</a:t>
            </a:r>
          </a:p>
          <a:p>
            <a:pPr algn="r">
              <a:spcBef>
                <a:spcPct val="50000"/>
              </a:spcBef>
            </a:pPr>
            <a:r>
              <a:rPr lang="en-US" altLang="en-US" sz="4000" b="0"/>
              <a:t>Ben Franklin, 1748</a:t>
            </a:r>
          </a:p>
          <a:p>
            <a:pPr algn="r">
              <a:spcBef>
                <a:spcPct val="50000"/>
              </a:spcBef>
            </a:pPr>
            <a:r>
              <a:rPr lang="en-US" altLang="en-US" sz="2800" b="0"/>
              <a:t>Advice to a young tradesman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General Advice: Vacations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This works for Email too!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Vacations should be vacations. 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It’s not a vacation if you’re reading email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Story of my honeymoon…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9AB2-FF92-4BE2-89CA-6000F70B519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7700" name="AutoShape 4"/>
          <p:cNvSpPr>
            <a:spLocks noChangeArrowheads="1"/>
          </p:cNvSpPr>
          <p:nvPr/>
        </p:nvSpPr>
        <p:spPr bwMode="auto">
          <a:xfrm>
            <a:off x="6934200" y="4343400"/>
            <a:ext cx="914400" cy="869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General Advice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/>
              <a:t>Kill your television</a:t>
            </a:r>
            <a:r>
              <a:rPr lang="en-US" altLang="en-US" sz="2800" b="1" dirty="0"/>
              <a:t> (how</a:t>
            </a:r>
            <a:br>
              <a:rPr lang="en-US" altLang="en-US" sz="2800" b="1" dirty="0"/>
            </a:br>
            <a:r>
              <a:rPr lang="en-US" altLang="en-US" sz="2800" b="1" dirty="0"/>
              <a:t>badly do you want tenure or your degree?)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Turn money into time – especially important for people with kids or other family commitments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u="sng" dirty="0"/>
              <a:t>Eat and sleep and exercise</a:t>
            </a:r>
            <a:r>
              <a:rPr lang="en-US" altLang="en-US" sz="2800" b="1" dirty="0"/>
              <a:t>. Above all else!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2835-1C9C-4936-8674-150048DCE85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7543800" y="1625600"/>
            <a:ext cx="1447800" cy="1377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7543800" y="4572000"/>
            <a:ext cx="1447800" cy="1377950"/>
          </a:xfrm>
          <a:prstGeom prst="star5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Why is Time Management Important?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Goals, Priorities, and Planning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TO DO Lists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Desks, paperwork, telephones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Scheduling Yourself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Delegation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Meetings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Technology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General Advice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F8C-6E32-44C6-B065-48FEAD67D9F0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/>
              <a:t>Why Time Management is Important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“The Time Famine</a:t>
            </a:r>
            <a:r>
              <a:rPr lang="en-US" altLang="en-US" sz="4000" b="1" dirty="0" smtClean="0"/>
              <a:t>”</a:t>
            </a:r>
          </a:p>
          <a:p>
            <a:pPr lvl="2"/>
            <a:r>
              <a:rPr lang="en-US" sz="3600" dirty="0"/>
              <a:t>starving for more time to </a:t>
            </a:r>
            <a:r>
              <a:rPr lang="en-US" sz="3600" dirty="0" smtClean="0"/>
              <a:t>do everything </a:t>
            </a:r>
            <a:r>
              <a:rPr lang="en-US" sz="3600" dirty="0"/>
              <a:t>we need to </a:t>
            </a:r>
            <a:r>
              <a:rPr lang="en-US" sz="3600" dirty="0" smtClean="0"/>
              <a:t>do</a:t>
            </a:r>
            <a:endParaRPr lang="en-US" altLang="en-US" sz="4000" b="1" dirty="0"/>
          </a:p>
          <a:p>
            <a:r>
              <a:rPr lang="en-US" altLang="en-US" sz="4000" b="1" dirty="0"/>
              <a:t>Bad time management = </a:t>
            </a:r>
            <a:r>
              <a:rPr lang="en-US" altLang="en-US" sz="4000" b="1" dirty="0" smtClean="0"/>
              <a:t>stress</a:t>
            </a:r>
          </a:p>
          <a:p>
            <a:endParaRPr lang="en-US" altLang="en-US" sz="4000" b="1" dirty="0"/>
          </a:p>
          <a:p>
            <a:r>
              <a:rPr lang="en-US" altLang="en-US" sz="4000" b="1" dirty="0"/>
              <a:t>This is </a:t>
            </a:r>
            <a:r>
              <a:rPr lang="en-US" altLang="en-US" sz="4000" b="1" u="sng" dirty="0"/>
              <a:t>life</a:t>
            </a:r>
            <a:r>
              <a:rPr lang="en-US" altLang="en-US" sz="4000" b="1" dirty="0"/>
              <a:t> advice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6BE5-6034-4E91-B262-23FCFA0D762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Problem is Severe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/>
              <a:t>By some estimates, people waste about 2 hours per day.  Signs of time wasting:</a:t>
            </a:r>
          </a:p>
          <a:p>
            <a:pPr lvl="1"/>
            <a:r>
              <a:rPr lang="en-US" altLang="en-US" sz="2600" b="1"/>
              <a:t>Messy desk and cluttered (or no) files</a:t>
            </a:r>
          </a:p>
          <a:p>
            <a:pPr lvl="1"/>
            <a:r>
              <a:rPr lang="en-US" altLang="en-US" sz="2600" b="1"/>
              <a:t>Can’t find things</a:t>
            </a:r>
          </a:p>
          <a:p>
            <a:pPr lvl="1"/>
            <a:r>
              <a:rPr lang="en-US" altLang="en-US" sz="2600" b="1"/>
              <a:t>Miss appointments, need to reschedule them late and/or unprepared for meetings</a:t>
            </a:r>
          </a:p>
          <a:p>
            <a:pPr lvl="1"/>
            <a:r>
              <a:rPr lang="en-US" altLang="en-US" sz="2600" b="1"/>
              <a:t>Volunteer to do things other people should do</a:t>
            </a:r>
          </a:p>
          <a:p>
            <a:pPr lvl="1"/>
            <a:r>
              <a:rPr lang="en-US" altLang="en-US" sz="2600" b="1"/>
              <a:t>Tired/unable to concentrate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F639-BF65-4ADF-AE28-F6A1C8428154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Hear me Now, Believe me Later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Being successful doesn’t make you manage your time well.</a:t>
            </a:r>
          </a:p>
          <a:p>
            <a:endParaRPr lang="en-US" altLang="en-US" sz="4000" b="1" dirty="0"/>
          </a:p>
          <a:p>
            <a:r>
              <a:rPr lang="en-US" altLang="en-US" sz="4000" b="1" dirty="0"/>
              <a:t>Managing your time well makes you successful.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F6A7-7D16-4244-B678-C5F003B95E5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Goals, Priorities, and Planning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Why am I doing this?</a:t>
            </a:r>
          </a:p>
          <a:p>
            <a:endParaRPr lang="en-US" altLang="en-US" b="1"/>
          </a:p>
          <a:p>
            <a:r>
              <a:rPr lang="en-US" altLang="en-US" b="1"/>
              <a:t>What is the goal?</a:t>
            </a:r>
          </a:p>
          <a:p>
            <a:endParaRPr lang="en-US" altLang="en-US" b="1"/>
          </a:p>
          <a:p>
            <a:r>
              <a:rPr lang="en-US" altLang="en-US" b="1"/>
              <a:t>Why will I succeed?</a:t>
            </a:r>
          </a:p>
          <a:p>
            <a:endParaRPr lang="en-US" altLang="en-US" b="1"/>
          </a:p>
          <a:p>
            <a:r>
              <a:rPr lang="en-US" altLang="en-US" b="1"/>
              <a:t>What happens if I chose not to do it?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119-F075-49DE-881A-BF2AB0F15C2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80/20 Rule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Critical few and the trivial many</a:t>
            </a:r>
          </a:p>
          <a:p>
            <a:endParaRPr lang="en-US" altLang="en-US" b="1"/>
          </a:p>
          <a:p>
            <a:r>
              <a:rPr lang="en-US" altLang="en-US" b="1"/>
              <a:t>Having the courage of your convictions</a:t>
            </a:r>
          </a:p>
          <a:p>
            <a:endParaRPr lang="en-US" altLang="en-US" b="1"/>
          </a:p>
          <a:p>
            <a:r>
              <a:rPr lang="en-US" altLang="en-US" b="1"/>
              <a:t>Good judgment comes from experience</a:t>
            </a:r>
          </a:p>
          <a:p>
            <a:endParaRPr lang="en-US" altLang="en-US" b="1"/>
          </a:p>
          <a:p>
            <a:r>
              <a:rPr lang="en-US" altLang="en-US" b="1"/>
              <a:t>Experiences comes from bad judgment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21B1-C1CE-45EE-B8B3-8BDE8BEDB90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878</Words>
  <Application>Microsoft Office PowerPoint</Application>
  <PresentationFormat>On-screen Show (4:3)</PresentationFormat>
  <Paragraphs>214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2_Concourse</vt:lpstr>
      <vt:lpstr>Flow</vt:lpstr>
      <vt:lpstr>Time Management</vt:lpstr>
      <vt:lpstr>PowerPoint Presentation</vt:lpstr>
      <vt:lpstr>PowerPoint Presentation</vt:lpstr>
      <vt:lpstr>Outline</vt:lpstr>
      <vt:lpstr>Why Time Management is Important</vt:lpstr>
      <vt:lpstr>The Problem is Severe</vt:lpstr>
      <vt:lpstr>Hear me Now, Believe me Later</vt:lpstr>
      <vt:lpstr>Goals, Priorities, and Planning</vt:lpstr>
      <vt:lpstr>The 80/20 Rule</vt:lpstr>
      <vt:lpstr>Planning</vt:lpstr>
      <vt:lpstr>TO Do Lists</vt:lpstr>
      <vt:lpstr>The four-quadrant TO DO List</vt:lpstr>
      <vt:lpstr>PowerPoint Presentation</vt:lpstr>
      <vt:lpstr>Paperwork</vt:lpstr>
      <vt:lpstr>PowerPoint Presentation</vt:lpstr>
      <vt:lpstr>PowerPoint Presentation</vt:lpstr>
      <vt:lpstr>Scheduling Yourself</vt:lpstr>
      <vt:lpstr>Learn to say “No”</vt:lpstr>
      <vt:lpstr>Gentle No’s</vt:lpstr>
      <vt:lpstr>Everyone has Good and Bad Times</vt:lpstr>
      <vt:lpstr>Interruptions</vt:lpstr>
      <vt:lpstr>Cutting Things Short</vt:lpstr>
      <vt:lpstr>Procrastination</vt:lpstr>
      <vt:lpstr>Avoiding Procrastination</vt:lpstr>
      <vt:lpstr>Comfort Zones</vt:lpstr>
      <vt:lpstr>Delegation</vt:lpstr>
      <vt:lpstr>Delegation is not dumping</vt:lpstr>
      <vt:lpstr>Challenge People</vt:lpstr>
      <vt:lpstr>Sociology</vt:lpstr>
      <vt:lpstr>General Advice: Vacations</vt:lpstr>
      <vt:lpstr>General Advice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SCS</dc:creator>
  <cp:lastModifiedBy>Waqas</cp:lastModifiedBy>
  <cp:revision>44</cp:revision>
  <dcterms:created xsi:type="dcterms:W3CDTF">2001-10-02T16:11:53Z</dcterms:created>
  <dcterms:modified xsi:type="dcterms:W3CDTF">2018-12-14T12:53:07Z</dcterms:modified>
</cp:coreProperties>
</file>