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95" r:id="rId4"/>
    <p:sldId id="257" r:id="rId5"/>
    <p:sldId id="260" r:id="rId6"/>
    <p:sldId id="261" r:id="rId7"/>
    <p:sldId id="262" r:id="rId8"/>
    <p:sldId id="296" r:id="rId9"/>
    <p:sldId id="297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1" r:id="rId19"/>
    <p:sldId id="270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78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CFF"/>
    <a:srgbClr val="0000FF"/>
    <a:srgbClr val="FF99CC"/>
    <a:srgbClr val="FFCCCC"/>
    <a:srgbClr val="FF3300"/>
    <a:srgbClr val="43823E"/>
    <a:srgbClr val="FF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86" d="100"/>
          <a:sy n="86" d="100"/>
        </p:scale>
        <p:origin x="10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Matrix equation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SOLUTION SETS OF LINEAR SYSTEMS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07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Homogeneous Linear Systems</a:t>
            </a:r>
            <a:endParaRPr lang="fa-IR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7997952" cy="646331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Goal: uses </a:t>
            </a:r>
            <a:r>
              <a:rPr lang="en-US" dirty="0">
                <a:latin typeface="Times-Roman"/>
              </a:rPr>
              <a:t>vector notation to </a:t>
            </a:r>
            <a:r>
              <a:rPr lang="en-US" dirty="0" smtClean="0">
                <a:latin typeface="Times-Roman"/>
              </a:rPr>
              <a:t>give explicit </a:t>
            </a:r>
            <a:r>
              <a:rPr lang="en-US" dirty="0">
                <a:latin typeface="Times-Roman"/>
              </a:rPr>
              <a:t>and geometric descriptions of such solution sets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533400" y="2595265"/>
            <a:ext cx="3278462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Homogeneous Linear Systems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3886200" y="327660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MT2MIT"/>
              </a:rPr>
              <a:t>A</a:t>
            </a:r>
            <a:r>
              <a:rPr lang="en-US" b="1" smtClean="0">
                <a:latin typeface="Times-Bold"/>
              </a:rPr>
              <a:t>x </a:t>
            </a:r>
            <a:r>
              <a:rPr lang="en-US" smtClean="0">
                <a:latin typeface="MT2SYT"/>
              </a:rPr>
              <a:t>= </a:t>
            </a:r>
            <a:r>
              <a:rPr lang="en-US" b="1" smtClean="0">
                <a:latin typeface="Times-Bold"/>
              </a:rPr>
              <a:t>0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685800" y="3645932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</a:t>
            </a:r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1447800" y="364593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trivial solution</a:t>
            </a:r>
            <a:endParaRPr lang="fa-IR" dirty="0"/>
          </a:p>
        </p:txBody>
      </p:sp>
      <p:sp>
        <p:nvSpPr>
          <p:cNvPr id="12" name="Rectangle 11"/>
          <p:cNvSpPr/>
          <p:nvPr/>
        </p:nvSpPr>
        <p:spPr>
          <a:xfrm>
            <a:off x="564776" y="4028711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whether there exists a </a:t>
            </a:r>
            <a:r>
              <a:rPr lang="en-US" b="1" dirty="0">
                <a:latin typeface="Times-Bold"/>
              </a:rPr>
              <a:t>nontrivial solution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533400" y="4599801"/>
            <a:ext cx="7924799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homogeneous equation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 </a:t>
            </a:r>
            <a:r>
              <a:rPr lang="en-US" dirty="0">
                <a:latin typeface="Times-Roman"/>
              </a:rPr>
              <a:t>has a nontrivial solution if and only if the</a:t>
            </a:r>
          </a:p>
          <a:p>
            <a:r>
              <a:rPr lang="en-US" dirty="0">
                <a:latin typeface="Times-Roman"/>
              </a:rPr>
              <a:t>equation has at least one free variable.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03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  <p:bldP spid="11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00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-Roman"/>
              </a:rPr>
              <a:t>Determine if the following homogeneous system has a </a:t>
            </a:r>
            <a:r>
              <a:rPr lang="en-US" dirty="0" smtClean="0">
                <a:solidFill>
                  <a:srgbClr val="002060"/>
                </a:solidFill>
                <a:latin typeface="Times-Roman"/>
              </a:rPr>
              <a:t>nontrivial solution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. Then describe the solution set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5200"/>
            <a:ext cx="1881450" cy="926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393566"/>
            <a:ext cx="2135700" cy="888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50" y="3581348"/>
            <a:ext cx="1932300" cy="774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391" y="3568657"/>
            <a:ext cx="1932300" cy="786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642216"/>
            <a:ext cx="3712050" cy="10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1169550" cy="1066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50" y="1600200"/>
            <a:ext cx="864450" cy="107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200" y="1586753"/>
            <a:ext cx="3254400" cy="101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600" y="2996513"/>
            <a:ext cx="2847600" cy="280480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38600" y="425824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-Roman"/>
              </a:rPr>
              <a:t>Describe all solutions of the homogeneous “system”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62200"/>
            <a:ext cx="2161902" cy="43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1474650" cy="317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36" y="2956926"/>
            <a:ext cx="2695050" cy="850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486" y="3020383"/>
            <a:ext cx="3457800" cy="78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805324"/>
            <a:ext cx="1423800" cy="456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151747"/>
            <a:ext cx="915300" cy="279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029" y="3780246"/>
            <a:ext cx="2135700" cy="2043317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324600" y="1451507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866968"/>
            <a:ext cx="8686800" cy="646331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Solution set </a:t>
            </a:r>
            <a:r>
              <a:rPr lang="en-US" dirty="0">
                <a:latin typeface="Times-Roman"/>
              </a:rPr>
              <a:t>of a homogeneous equation </a:t>
            </a:r>
            <a:r>
              <a:rPr lang="en-US" dirty="0" smtClean="0">
                <a:latin typeface="MT2MIT"/>
              </a:rPr>
              <a:t>A</a:t>
            </a:r>
            <a:r>
              <a:rPr lang="en-US" b="1" dirty="0" smtClean="0">
                <a:latin typeface="Times-Bold"/>
              </a:rPr>
              <a:t>x=0 </a:t>
            </a:r>
            <a:r>
              <a:rPr lang="en-US" dirty="0">
                <a:latin typeface="Times-Roman"/>
              </a:rPr>
              <a:t>can always be expressed explicitly </a:t>
            </a:r>
            <a:r>
              <a:rPr lang="en-US" dirty="0" smtClean="0">
                <a:latin typeface="Times-Roman"/>
              </a:rPr>
              <a:t>as Span </a:t>
            </a:r>
            <a:r>
              <a:rPr lang="en-US" dirty="0" smtClean="0">
                <a:latin typeface="MT2SYT"/>
              </a:rPr>
              <a:t>{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; : : : ;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 smtClean="0">
                <a:latin typeface="MT2SYT"/>
              </a:rPr>
              <a:t>} </a:t>
            </a:r>
            <a:r>
              <a:rPr lang="en-US" dirty="0">
                <a:latin typeface="Times-Roman"/>
              </a:rPr>
              <a:t>for suitable vectors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161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Nonhomogeneous Systems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92333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When a nonhomogeneous linear system has many solutions, the general solution can </a:t>
            </a:r>
            <a:r>
              <a:rPr lang="en-US" dirty="0" smtClean="0">
                <a:latin typeface="Times-Roman"/>
              </a:rPr>
              <a:t>be written </a:t>
            </a:r>
            <a:r>
              <a:rPr lang="en-US" dirty="0">
                <a:latin typeface="Times-Roman"/>
              </a:rPr>
              <a:t>in parametric vector form as one vector plus an arbitrary linear combination </a:t>
            </a:r>
            <a:r>
              <a:rPr lang="en-US" dirty="0" smtClean="0">
                <a:latin typeface="Times-Roman"/>
              </a:rPr>
              <a:t>of vectors </a:t>
            </a:r>
            <a:r>
              <a:rPr lang="en-US" dirty="0">
                <a:latin typeface="Times-Roman"/>
              </a:rPr>
              <a:t>that satisfy the corresponding homogeneous system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384897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TCFranklinGothicStd-Med-Identity-H"/>
              </a:rPr>
              <a:t>WRITING A SOLUTION SET (OF A CONSISTENT SYSTEM) IN PARAMETRIC</a:t>
            </a:r>
          </a:p>
          <a:p>
            <a:r>
              <a:rPr lang="en-US" dirty="0">
                <a:solidFill>
                  <a:srgbClr val="0070C0"/>
                </a:solidFill>
                <a:latin typeface="ITCFranklinGothicStd-Med-Identity-H"/>
              </a:rPr>
              <a:t>VECTOR FORM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79" y="4182066"/>
            <a:ext cx="792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-Bold"/>
              </a:rPr>
              <a:t>1. </a:t>
            </a:r>
            <a:r>
              <a:rPr lang="en-US" smtClean="0">
                <a:latin typeface="Times-Roman"/>
              </a:rPr>
              <a:t>Row reduce the augmented matrix to reduced echelon form.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612648" y="455139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2. </a:t>
            </a:r>
            <a:r>
              <a:rPr lang="en-US" dirty="0">
                <a:latin typeface="Times-Roman"/>
              </a:rPr>
              <a:t>Express each basic variable in terms of any free variables appearing in an</a:t>
            </a:r>
          </a:p>
          <a:p>
            <a:r>
              <a:rPr lang="en-US" dirty="0">
                <a:latin typeface="Times-Roman"/>
              </a:rPr>
              <a:t>equation.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630232" y="5105396"/>
            <a:ext cx="8361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3. </a:t>
            </a:r>
            <a:r>
              <a:rPr lang="en-US" dirty="0">
                <a:latin typeface="Times-Roman"/>
              </a:rPr>
              <a:t>Write a typical solution </a:t>
            </a:r>
            <a:r>
              <a:rPr lang="en-US" b="1" dirty="0">
                <a:latin typeface="Times-Bold"/>
              </a:rPr>
              <a:t>x </a:t>
            </a:r>
            <a:r>
              <a:rPr lang="en-US" dirty="0">
                <a:latin typeface="Times-Roman"/>
              </a:rPr>
              <a:t>as a vector whose entries depend on the free</a:t>
            </a:r>
          </a:p>
          <a:p>
            <a:r>
              <a:rPr lang="en-US" dirty="0">
                <a:latin typeface="Times-Roman"/>
              </a:rPr>
              <a:t>variables, if any.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612648" y="5717899"/>
            <a:ext cx="807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4. </a:t>
            </a:r>
            <a:r>
              <a:rPr lang="en-US" dirty="0">
                <a:latin typeface="Times-Roman"/>
              </a:rPr>
              <a:t>Decompose </a:t>
            </a:r>
            <a:r>
              <a:rPr lang="en-US" b="1" dirty="0">
                <a:latin typeface="Times-Bold"/>
              </a:rPr>
              <a:t>x </a:t>
            </a:r>
            <a:r>
              <a:rPr lang="en-US" dirty="0">
                <a:latin typeface="Times-Roman"/>
              </a:rPr>
              <a:t>into a linear combination of vectors (with numeric entries) </a:t>
            </a:r>
            <a:r>
              <a:rPr lang="en-US" dirty="0" smtClean="0">
                <a:latin typeface="Times-Roman"/>
              </a:rPr>
              <a:t>using the </a:t>
            </a:r>
            <a:r>
              <a:rPr lang="en-US" dirty="0">
                <a:latin typeface="Times-Roman"/>
              </a:rPr>
              <a:t>free variables as parameters.</a:t>
            </a:r>
            <a:endParaRPr lang="fa-IR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3355589"/>
            <a:ext cx="8762999" cy="3197611"/>
          </a:xfrm>
          <a:prstGeom prst="round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28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Nonhomogeneous Systems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84857" y="171253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-Roman"/>
              </a:rPr>
              <a:t>Example: Describe 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all solutions of </a:t>
            </a:r>
            <a:r>
              <a:rPr lang="en-US" dirty="0">
                <a:solidFill>
                  <a:srgbClr val="002060"/>
                </a:solidFill>
                <a:latin typeface="MT2MIT"/>
              </a:rPr>
              <a:t>A</a:t>
            </a:r>
            <a:r>
              <a:rPr lang="en-US" b="1" dirty="0">
                <a:solidFill>
                  <a:srgbClr val="002060"/>
                </a:solidFill>
                <a:latin typeface="Times-Bold"/>
              </a:rPr>
              <a:t>x </a:t>
            </a:r>
            <a:r>
              <a:rPr lang="en-US" dirty="0" smtClean="0">
                <a:solidFill>
                  <a:srgbClr val="002060"/>
                </a:solidFill>
                <a:latin typeface="MT2SYT"/>
              </a:rPr>
              <a:t>= </a:t>
            </a:r>
            <a:r>
              <a:rPr lang="en-US" b="1" dirty="0">
                <a:solidFill>
                  <a:srgbClr val="002060"/>
                </a:solidFill>
                <a:latin typeface="Times-Bold"/>
              </a:rPr>
              <a:t>b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, where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89" y="2340374"/>
            <a:ext cx="3712050" cy="951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6" y="3220629"/>
            <a:ext cx="1881450" cy="939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889" y="3220629"/>
            <a:ext cx="4118850" cy="100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320" y="4223250"/>
            <a:ext cx="1169550" cy="1116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140" y="4241909"/>
            <a:ext cx="1474650" cy="1028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428" y="4241909"/>
            <a:ext cx="3457800" cy="96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3214" y="5225115"/>
            <a:ext cx="1322100" cy="4822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741" y="5707388"/>
            <a:ext cx="1449843" cy="3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vector form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52600"/>
            <a:ext cx="1449843" cy="361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86000"/>
            <a:ext cx="2686045" cy="51161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" name="Cloud Callout 4"/>
          <p:cNvSpPr/>
          <p:nvPr/>
        </p:nvSpPr>
        <p:spPr>
          <a:xfrm>
            <a:off x="5334000" y="723900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35" y="3545178"/>
            <a:ext cx="2558173" cy="638482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2528" y="296915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solution set of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 </a:t>
            </a:r>
            <a:r>
              <a:rPr lang="en-US" dirty="0">
                <a:latin typeface="Times-Roman"/>
              </a:rPr>
              <a:t>has the parametric vector equation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306842" y="4269984"/>
            <a:ext cx="845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vector </a:t>
            </a:r>
            <a:r>
              <a:rPr lang="en-US" b="1" dirty="0">
                <a:latin typeface="Times-Bold"/>
              </a:rPr>
              <a:t>p </a:t>
            </a:r>
            <a:r>
              <a:rPr lang="en-US" dirty="0">
                <a:latin typeface="Times-Roman"/>
              </a:rPr>
              <a:t>itself is just one </a:t>
            </a:r>
            <a:r>
              <a:rPr lang="en-US" dirty="0" smtClean="0">
                <a:latin typeface="Times-Roman"/>
              </a:rPr>
              <a:t>particular solution </a:t>
            </a:r>
            <a:r>
              <a:rPr lang="en-US" dirty="0">
                <a:latin typeface="Times-Roman"/>
              </a:rPr>
              <a:t>of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b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162528" y="4800600"/>
            <a:ext cx="2287806" cy="36933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Geometric Descriptions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53" y="3870281"/>
            <a:ext cx="2695050" cy="247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399" y="4961621"/>
            <a:ext cx="2656087" cy="13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Geometric </a:t>
            </a:r>
            <a:r>
              <a:rPr lang="en-US" dirty="0"/>
              <a:t>Descriptions</a:t>
            </a:r>
            <a:r>
              <a:rPr lang="fa-IR" dirty="0"/>
              <a:t/>
            </a:r>
            <a:br>
              <a:rPr lang="fa-IR" dirty="0"/>
            </a:b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2686045" cy="51161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8600" y="372729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free variables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987579"/>
            <a:ext cx="3559500" cy="246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15148"/>
            <a:ext cx="3966300" cy="14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49" y="2209800"/>
            <a:ext cx="9210787" cy="1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Equation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305800" cy="369332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view a linear combination of vectors as </a:t>
            </a:r>
            <a:r>
              <a:rPr lang="en-US" dirty="0" smtClean="0">
                <a:latin typeface="Times-Roman"/>
              </a:rPr>
              <a:t>the product </a:t>
            </a:r>
            <a:r>
              <a:rPr lang="en-US" dirty="0">
                <a:latin typeface="Times-Roman"/>
              </a:rPr>
              <a:t>of a matrix and a vector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8" y="2630427"/>
            <a:ext cx="8249904" cy="998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8979451" cy="14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INDEPENDENCE &amp; matrix equations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72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independency</a:t>
            </a:r>
            <a:r>
              <a:rPr lang="fa-IR" dirty="0"/>
              <a:t/>
            </a:r>
            <a:br>
              <a:rPr lang="fa-IR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692162" y="1981200"/>
            <a:ext cx="3717428" cy="369332"/>
          </a:xfrm>
          <a:prstGeom prst="rect">
            <a:avLst/>
          </a:prstGeom>
          <a:solidFill>
            <a:srgbClr val="B7ECFF"/>
          </a:solidFill>
        </p:spPr>
        <p:txBody>
          <a:bodyPr wrap="none">
            <a:spAutoFit/>
          </a:bodyPr>
          <a:lstStyle/>
          <a:p>
            <a:r>
              <a:rPr lang="en-US" dirty="0"/>
              <a:t>Studying a homogeneous linear system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574431" y="1969477"/>
            <a:ext cx="2799356" cy="369332"/>
          </a:xfrm>
          <a:prstGeom prst="rect">
            <a:avLst/>
          </a:prstGeom>
          <a:solidFill>
            <a:srgbClr val="B7ECFF"/>
          </a:solidFill>
        </p:spPr>
        <p:txBody>
          <a:bodyPr wrap="none" rtlCol="1">
            <a:spAutoFit/>
          </a:bodyPr>
          <a:lstStyle/>
          <a:p>
            <a:r>
              <a:rPr lang="en-US" dirty="0" smtClean="0"/>
              <a:t>Studying Linear dependency</a:t>
            </a:r>
            <a:endParaRPr lang="fa-IR" dirty="0"/>
          </a:p>
        </p:txBody>
      </p:sp>
      <p:sp>
        <p:nvSpPr>
          <p:cNvPr id="5" name="Left-Right Arrow 4"/>
          <p:cNvSpPr/>
          <p:nvPr/>
        </p:nvSpPr>
        <p:spPr>
          <a:xfrm>
            <a:off x="3690074" y="2031051"/>
            <a:ext cx="685800" cy="281409"/>
          </a:xfrm>
          <a:prstGeom prst="leftRight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228600" y="2754979"/>
            <a:ext cx="432682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Linear Independence of Matrix Columns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7613"/>
            <a:ext cx="2071840" cy="36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92133"/>
            <a:ext cx="3086124" cy="455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659" y="4433126"/>
            <a:ext cx="1113237" cy="3572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3926" y="5089597"/>
            <a:ext cx="87630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The columns of a matrix A are linearly independent if and only if the equation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b="1" dirty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= </a:t>
            </a:r>
            <a:r>
              <a:rPr lang="en-US" b="1" dirty="0">
                <a:latin typeface="+mj-lt"/>
              </a:rPr>
              <a:t>0 </a:t>
            </a:r>
            <a:r>
              <a:rPr lang="en-US" dirty="0">
                <a:latin typeface="+mj-lt"/>
              </a:rPr>
              <a:t>has </a:t>
            </a:r>
            <a:r>
              <a:rPr lang="en-US" i="1" dirty="0">
                <a:latin typeface="+mj-lt"/>
              </a:rPr>
              <a:t>only </a:t>
            </a:r>
            <a:r>
              <a:rPr lang="en-US" dirty="0">
                <a:latin typeface="+mj-lt"/>
              </a:rPr>
              <a:t>the trivial solution.</a:t>
            </a:r>
            <a:endParaRPr lang="fa-I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7068150" cy="109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1728900" cy="83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62" y="2990836"/>
            <a:ext cx="1830600" cy="799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916" y="2954213"/>
            <a:ext cx="1881450" cy="7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2514600"/>
            <a:ext cx="8305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every </a:t>
            </a:r>
            <a:r>
              <a:rPr lang="en-US" dirty="0">
                <a:latin typeface="+mj-lt"/>
              </a:rPr>
              <a:t>vector in a linearly dependent set is </a:t>
            </a:r>
            <a:r>
              <a:rPr lang="en-US" dirty="0" smtClean="0">
                <a:latin typeface="+mj-lt"/>
              </a:rPr>
              <a:t>a linear </a:t>
            </a:r>
            <a:r>
              <a:rPr lang="en-US" dirty="0">
                <a:latin typeface="+mj-lt"/>
              </a:rPr>
              <a:t>combination of the preceding vectors.</a:t>
            </a:r>
            <a:endParaRPr lang="fa-IR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846" y="1676400"/>
            <a:ext cx="82296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An indexed set S </a:t>
            </a:r>
            <a:r>
              <a:rPr lang="en-US" dirty="0" smtClean="0">
                <a:latin typeface="+mj-lt"/>
              </a:rPr>
              <a:t>of </a:t>
            </a:r>
            <a:r>
              <a:rPr lang="en-US" dirty="0">
                <a:latin typeface="+mj-lt"/>
              </a:rPr>
              <a:t>two or more vectors is linearly dependent </a:t>
            </a:r>
            <a:r>
              <a:rPr lang="en-US" dirty="0" smtClean="0">
                <a:latin typeface="+mj-lt"/>
              </a:rPr>
              <a:t>if and </a:t>
            </a:r>
            <a:r>
              <a:rPr lang="en-US" dirty="0">
                <a:latin typeface="+mj-lt"/>
              </a:rPr>
              <a:t>only if at least one of the vectors in S is a linear combination of the others.</a:t>
            </a:r>
            <a:endParaRPr lang="fa-IR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2514600"/>
            <a:ext cx="10287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800" y="2514600"/>
            <a:ext cx="6858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" y="3075801"/>
            <a:ext cx="840105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4265652"/>
            <a:ext cx="1666875" cy="895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431" y="4343995"/>
            <a:ext cx="9547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Proof : ?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410200"/>
            <a:ext cx="1678050" cy="609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870815"/>
            <a:ext cx="2593350" cy="168795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220932" y="5714794"/>
            <a:ext cx="64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2897250" y="5714793"/>
            <a:ext cx="684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1939" y="5414088"/>
            <a:ext cx="1175322" cy="646331"/>
          </a:xfrm>
          <a:prstGeom prst="rect">
            <a:avLst/>
          </a:prstGeom>
          <a:solidFill>
            <a:srgbClr val="FFCCCC"/>
          </a:solidFill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Linear </a:t>
            </a:r>
          </a:p>
          <a:p>
            <a:pPr algn="ctr"/>
            <a:r>
              <a:rPr lang="en-US" dirty="0" smtClean="0"/>
              <a:t>dependent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188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458200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Theorem 8 says nothing about the case in </a:t>
            </a:r>
            <a:r>
              <a:rPr lang="en-US" dirty="0" smtClean="0">
                <a:latin typeface="+mj-lt"/>
              </a:rPr>
              <a:t> which </a:t>
            </a:r>
            <a:r>
              <a:rPr lang="en-US" dirty="0">
                <a:latin typeface="+mj-lt"/>
              </a:rPr>
              <a:t>the number of vectors in</a:t>
            </a:r>
          </a:p>
          <a:p>
            <a:pPr algn="ctr"/>
            <a:r>
              <a:rPr lang="en-US" dirty="0">
                <a:latin typeface="+mj-lt"/>
              </a:rPr>
              <a:t>the set does </a:t>
            </a:r>
            <a:r>
              <a:rPr lang="en-US" i="1" dirty="0">
                <a:latin typeface="+mj-lt"/>
              </a:rPr>
              <a:t>not </a:t>
            </a:r>
            <a:r>
              <a:rPr lang="en-US" dirty="0">
                <a:latin typeface="+mj-lt"/>
              </a:rPr>
              <a:t>exceed the number of entries in each vector.</a:t>
            </a:r>
            <a:endParaRPr lang="fa-IR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7" y="2779931"/>
            <a:ext cx="8491951" cy="10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APPLICATIONS OF LINEAR </a:t>
            </a:r>
            <a:r>
              <a:rPr lang="en-US" dirty="0" smtClean="0"/>
              <a:t>SYSTEMS: Network </a:t>
            </a:r>
            <a:r>
              <a:rPr lang="en-US" dirty="0"/>
              <a:t>Flow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38908" y="1828800"/>
            <a:ext cx="6600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flow of some quantity through a </a:t>
            </a:r>
            <a:r>
              <a:rPr lang="en-US" sz="2000" dirty="0" smtClean="0">
                <a:latin typeface="+mj-lt"/>
              </a:rPr>
              <a:t>network: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pattern of traffic flow in a grid of city </a:t>
            </a:r>
            <a:r>
              <a:rPr lang="en-US" sz="2000" dirty="0" smtClean="0"/>
              <a:t>streets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flow through electrical </a:t>
            </a:r>
            <a:r>
              <a:rPr lang="en-US" sz="2000" dirty="0" smtClean="0"/>
              <a:t>circuits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…</a:t>
            </a:r>
            <a:endParaRPr lang="fa-IR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3276600"/>
            <a:ext cx="8382000" cy="1200329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network consists of a set of points called junctions, or nodes, with lines or arcs</a:t>
            </a:r>
          </a:p>
          <a:p>
            <a:r>
              <a:rPr lang="en-US" dirty="0" smtClean="0"/>
              <a:t>     called </a:t>
            </a:r>
            <a:r>
              <a:rPr lang="en-US" dirty="0"/>
              <a:t>branches connecting some or all of the junctions.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direction of flow in </a:t>
            </a:r>
            <a:r>
              <a:rPr lang="en-US" dirty="0" smtClean="0"/>
              <a:t>each branch </a:t>
            </a:r>
            <a:r>
              <a:rPr lang="en-US" dirty="0"/>
              <a:t>is indicated, and the flow amount (or rate) is either shown or is denoted by </a:t>
            </a:r>
            <a:r>
              <a:rPr lang="en-US" dirty="0" smtClean="0"/>
              <a:t>a variable</a:t>
            </a:r>
            <a:r>
              <a:rPr lang="en-US" dirty="0"/>
              <a:t>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419100" y="4800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basic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assumption of network flow is that the total flow into the network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equals the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total flow out of the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&amp;</a:t>
            </a:r>
          </a:p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total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flow into a junction equals the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total flow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out of the junction</a:t>
            </a:r>
            <a:endParaRPr lang="fa-IR" dirty="0">
              <a:solidFill>
                <a:srgbClr val="0082B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9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11922"/>
            <a:ext cx="2542500" cy="118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02072"/>
            <a:ext cx="1118700" cy="2030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8600" y="2895600"/>
            <a:ext cx="8610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86066"/>
            <a:ext cx="3552825" cy="263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3505200"/>
            <a:ext cx="4322250" cy="1713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410200"/>
            <a:ext cx="813600" cy="2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10251"/>
            <a:ext cx="2796750" cy="148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11782"/>
            <a:ext cx="2288250" cy="128183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153298" y="3962400"/>
            <a:ext cx="544725" cy="399547"/>
          </a:xfrm>
          <a:prstGeom prst="down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800600"/>
            <a:ext cx="1678050" cy="161180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25660" y="2362200"/>
            <a:ext cx="679740" cy="533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88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50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INTRODUCTION TO LINEAR TRANSFORMATIONS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2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Equation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229600" cy="3096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4" y="5077662"/>
            <a:ext cx="8468251" cy="8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4" y="1752600"/>
            <a:ext cx="8797051" cy="850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4" y="2602924"/>
            <a:ext cx="4220550" cy="1319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679072"/>
            <a:ext cx="3508650" cy="1243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74" y="3998978"/>
            <a:ext cx="5034150" cy="545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114800"/>
            <a:ext cx="3833446" cy="2599922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457200" y="4773154"/>
            <a:ext cx="3505200" cy="1396054"/>
          </a:xfrm>
          <a:prstGeom prst="cloudCallout">
            <a:avLst>
              <a:gd name="adj1" fmla="val 150739"/>
              <a:gd name="adj2" fmla="val 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imes-Roman"/>
              </a:rPr>
              <a:t>set of all images </a:t>
            </a:r>
            <a:r>
              <a:rPr lang="en-US" dirty="0">
                <a:latin typeface="MT2MIT"/>
              </a:rPr>
              <a:t>T(x) </a:t>
            </a:r>
            <a:r>
              <a:rPr lang="en-US" dirty="0">
                <a:latin typeface="Times-Roman"/>
              </a:rPr>
              <a:t>is called the </a:t>
            </a:r>
            <a:r>
              <a:rPr lang="en-US" b="1" dirty="0">
                <a:latin typeface="Times-Bold"/>
              </a:rPr>
              <a:t>range </a:t>
            </a:r>
            <a:r>
              <a:rPr lang="en-US" dirty="0">
                <a:latin typeface="Times-Roman"/>
              </a:rPr>
              <a:t>of </a:t>
            </a:r>
            <a:r>
              <a:rPr lang="en-US" dirty="0">
                <a:latin typeface="MT2MIT"/>
              </a:rPr>
              <a:t>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65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001000" cy="2369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0" y="4388993"/>
            <a:ext cx="6823650" cy="232754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016262" y="3219676"/>
            <a:ext cx="2133600" cy="921441"/>
          </a:xfrm>
          <a:prstGeom prst="cloudCallout">
            <a:avLst>
              <a:gd name="adj1" fmla="val -71382"/>
              <a:gd name="adj2" fmla="val 103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difference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143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4" y="1600200"/>
            <a:ext cx="9000451" cy="2106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25" y="3827800"/>
            <a:ext cx="7068150" cy="520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4" y="4439882"/>
            <a:ext cx="8491951" cy="21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389" y="1524000"/>
            <a:ext cx="8835389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4830750" cy="494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3598049"/>
            <a:ext cx="11352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Linear ?</a:t>
            </a:r>
            <a:endParaRPr lang="fa-IR" sz="2400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" y="4419600"/>
            <a:ext cx="8746201" cy="2056008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52400" y="5480261"/>
            <a:ext cx="1287001" cy="648396"/>
          </a:xfrm>
          <a:prstGeom prst="wedgeEllipseCallout">
            <a:avLst>
              <a:gd name="adj1" fmla="val 79743"/>
              <a:gd name="adj2" fmla="val -96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proof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757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95351" cy="65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36353"/>
            <a:ext cx="4983300" cy="3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6" y="2488650"/>
            <a:ext cx="3352800" cy="1991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447020"/>
            <a:ext cx="5237550" cy="2271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128804"/>
            <a:ext cx="2593350" cy="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35340"/>
            <a:ext cx="2541450" cy="2154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0" y="4101128"/>
            <a:ext cx="915300" cy="63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891791"/>
            <a:ext cx="2133600" cy="196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75" y="4005941"/>
            <a:ext cx="1118700" cy="824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347" y="4947841"/>
            <a:ext cx="2482163" cy="1910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4018632"/>
            <a:ext cx="1271250" cy="799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863" y="4819997"/>
            <a:ext cx="2111123" cy="18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600200"/>
            <a:ext cx="2541450" cy="2154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05000"/>
            <a:ext cx="1067850" cy="63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676400"/>
            <a:ext cx="4625052" cy="22651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75" y="4523401"/>
            <a:ext cx="2618625" cy="2237646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3728620" y="4281960"/>
            <a:ext cx="1757780" cy="736083"/>
          </a:xfrm>
          <a:prstGeom prst="wedgeEllipseCallout">
            <a:avLst>
              <a:gd name="adj1" fmla="val -41717"/>
              <a:gd name="adj2" fmla="val 70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Transform?</a:t>
            </a:r>
            <a:endParaRPr lang="fa-I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4445696"/>
            <a:ext cx="2286000" cy="2039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309" y="4445696"/>
            <a:ext cx="1220400" cy="7487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966" y="4376958"/>
            <a:ext cx="1067850" cy="7487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439" y="5339793"/>
            <a:ext cx="1423800" cy="5457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0548" y="5116279"/>
            <a:ext cx="1525500" cy="6980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709" y="2692397"/>
            <a:ext cx="1282136" cy="7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4" y="5105400"/>
            <a:ext cx="1169550" cy="81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6" y="4191000"/>
            <a:ext cx="5898466" cy="2464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" y="2010657"/>
            <a:ext cx="1934308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614" y="2512534"/>
            <a:ext cx="915300" cy="672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150" y="1828800"/>
            <a:ext cx="6134602" cy="22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746201" cy="1028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9" y="2856804"/>
            <a:ext cx="8542801" cy="875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" y="4026425"/>
            <a:ext cx="8034300" cy="23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288550" cy="1662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4343400"/>
            <a:ext cx="9078451" cy="8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096564" cy="1285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0"/>
            <a:ext cx="5329777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572000"/>
            <a:ext cx="4017150" cy="8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" y="1676400"/>
            <a:ext cx="8708571" cy="1556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" y="3962400"/>
            <a:ext cx="8746201" cy="62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76800"/>
            <a:ext cx="6712200" cy="1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solution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4462"/>
            <a:ext cx="6764010" cy="723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82382"/>
            <a:ext cx="7086600" cy="1574068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609600" y="3582382"/>
            <a:ext cx="457200" cy="1142018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5867400"/>
            <a:ext cx="5715000" cy="762000"/>
          </a:xfrm>
          <a:prstGeom prst="wedgeRoundRectCallout">
            <a:avLst>
              <a:gd name="adj1" fmla="val -43691"/>
              <a:gd name="adj2" fmla="val -1832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First: 1, 2, 3 are mathematically </a:t>
            </a:r>
            <a:r>
              <a:rPr lang="en-US" dirty="0" smtClean="0">
                <a:solidFill>
                  <a:schemeClr val="tx1"/>
                </a:solidFill>
              </a:rPr>
              <a:t>equivalent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667000"/>
            <a:ext cx="7736927" cy="78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676400"/>
            <a:ext cx="7813127" cy="80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11951"/>
            <a:ext cx="7543800" cy="704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476083"/>
            <a:ext cx="6612713" cy="5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76400"/>
            <a:ext cx="6096000" cy="47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1" y="2282281"/>
            <a:ext cx="7395751" cy="65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40004"/>
            <a:ext cx="8005351" cy="4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08825" cy="1140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229906"/>
            <a:ext cx="6990691" cy="1074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15450" cy="1040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613" y="4724400"/>
            <a:ext cx="2593350" cy="9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9" y="1752600"/>
            <a:ext cx="8441101" cy="1243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4" y="3539051"/>
            <a:ext cx="8695351" cy="1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2112</TotalTime>
  <Words>644</Words>
  <Application>Microsoft Office PowerPoint</Application>
  <PresentationFormat>On-screen Show (4:3)</PresentationFormat>
  <Paragraphs>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Georgia</vt:lpstr>
      <vt:lpstr>ITCFranklinGothicStd-Med-Identity-H</vt:lpstr>
      <vt:lpstr>MT2MIT</vt:lpstr>
      <vt:lpstr>MT2SYT</vt:lpstr>
      <vt:lpstr>Times-Bold</vt:lpstr>
      <vt:lpstr>Times-Roman</vt:lpstr>
      <vt:lpstr>Tw Cen MT</vt:lpstr>
      <vt:lpstr>Wingdings</vt:lpstr>
      <vt:lpstr>Wingdings 2</vt:lpstr>
      <vt:lpstr>Median</vt:lpstr>
      <vt:lpstr>Matrix equation  </vt:lpstr>
      <vt:lpstr>Matrix Equation</vt:lpstr>
      <vt:lpstr>Matrix Equation</vt:lpstr>
      <vt:lpstr>example</vt:lpstr>
      <vt:lpstr>Existence of a solution</vt:lpstr>
      <vt:lpstr>Proof</vt:lpstr>
      <vt:lpstr>Proof</vt:lpstr>
      <vt:lpstr>example</vt:lpstr>
      <vt:lpstr>PowerPoint Presentation</vt:lpstr>
      <vt:lpstr>SOLUTION SETS OF LINEAR SYSTEMS</vt:lpstr>
      <vt:lpstr>Homogeneous Linear Systems</vt:lpstr>
      <vt:lpstr>Example</vt:lpstr>
      <vt:lpstr>Example</vt:lpstr>
      <vt:lpstr>Example</vt:lpstr>
      <vt:lpstr>Nonhomogeneous Systems</vt:lpstr>
      <vt:lpstr>Nonhomogeneous Systems</vt:lpstr>
      <vt:lpstr>parametric vector form</vt:lpstr>
      <vt:lpstr> Geometric Descriptions </vt:lpstr>
      <vt:lpstr>Theorem</vt:lpstr>
      <vt:lpstr>LINEAR INDEPENDENCE &amp; matrix equations</vt:lpstr>
      <vt:lpstr> Linear independency </vt:lpstr>
      <vt:lpstr>Example</vt:lpstr>
      <vt:lpstr>Linear independency</vt:lpstr>
      <vt:lpstr>Linear independency</vt:lpstr>
      <vt:lpstr>APPLICATIONS OF LINEAR SYSTEMS: Network Flow</vt:lpstr>
      <vt:lpstr>Network Flow</vt:lpstr>
      <vt:lpstr>Examples</vt:lpstr>
      <vt:lpstr>Example</vt:lpstr>
      <vt:lpstr>INTRODUCTION TO LINEAR TRANSFORMATIONS</vt:lpstr>
      <vt:lpstr>Introduction to linear mappings</vt:lpstr>
      <vt:lpstr>example</vt:lpstr>
      <vt:lpstr>Introduction to linear mappings</vt:lpstr>
      <vt:lpstr>Introduction to linear mappings</vt:lpstr>
      <vt:lpstr>example</vt:lpstr>
      <vt:lpstr>Geometric Linear Transformations of R2</vt:lpstr>
      <vt:lpstr>Geometric Linear Transformations of R2</vt:lpstr>
      <vt:lpstr>Geometric Linear Transformations of R2</vt:lpstr>
      <vt:lpstr>Definitions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180</cp:revision>
  <dcterms:created xsi:type="dcterms:W3CDTF">2013-12-02T05:13:57Z</dcterms:created>
  <dcterms:modified xsi:type="dcterms:W3CDTF">2019-02-13T06:49:24Z</dcterms:modified>
</cp:coreProperties>
</file>