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60" r:id="rId3"/>
    <p:sldId id="258" r:id="rId4"/>
    <p:sldId id="262" r:id="rId5"/>
    <p:sldId id="257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ECFF"/>
    <a:srgbClr val="FF3300"/>
    <a:srgbClr val="FF6699"/>
    <a:srgbClr val="FFFF99"/>
    <a:srgbClr val="FF99CC"/>
    <a:srgbClr val="FFCCCC"/>
    <a:srgbClr val="0000FF"/>
    <a:srgbClr val="438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65" autoAdjust="0"/>
  </p:normalViewPr>
  <p:slideViewPr>
    <p:cSldViewPr>
      <p:cViewPr varScale="1">
        <p:scale>
          <a:sx n="86" d="100"/>
          <a:sy n="86" d="100"/>
        </p:scale>
        <p:origin x="84" y="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21D8395-8308-4C1F-9DBA-3DF845E45F70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6B70C93-7B1C-468E-994C-81E20AD29C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3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F0B54C0-DF1C-4AAE-9447-88959AB36714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F0B54C0-DF1C-4AAE-9447-88959AB36714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0B54C0-DF1C-4AAE-9447-88959AB36714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0B54C0-DF1C-4AAE-9447-88959AB36714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F0B54C0-DF1C-4AAE-9447-88959AB36714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0B54C0-DF1C-4AAE-9447-88959AB36714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133600"/>
            <a:ext cx="6477000" cy="1828800"/>
          </a:xfrm>
        </p:spPr>
        <p:txBody>
          <a:bodyPr/>
          <a:lstStyle/>
          <a:p>
            <a:pPr algn="ctr"/>
            <a:r>
              <a:rPr lang="en-US" dirty="0"/>
              <a:t>Linear Equations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Linear System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81000" y="16764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systematic procedure, for </a:t>
            </a:r>
            <a:r>
              <a:rPr lang="en-US" dirty="0" smtClean="0">
                <a:latin typeface="Times-Roman"/>
              </a:rPr>
              <a:t>solving linear </a:t>
            </a:r>
            <a:r>
              <a:rPr lang="en-US" dirty="0">
                <a:latin typeface="Times-Roman"/>
              </a:rPr>
              <a:t>systems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381000" y="2286000"/>
            <a:ext cx="8229600" cy="646331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Times-Italic"/>
              </a:rPr>
              <a:t>replace one system with an equivalent </a:t>
            </a:r>
            <a:r>
              <a:rPr lang="en-US" i="1" dirty="0" smtClean="0">
                <a:latin typeface="Times-Italic"/>
              </a:rPr>
              <a:t>system (</a:t>
            </a:r>
            <a:r>
              <a:rPr lang="en-US" i="1" dirty="0">
                <a:latin typeface="Times-Italic"/>
              </a:rPr>
              <a:t>i.e., one with the same solution set) that is easier to solve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6" y="3159152"/>
            <a:ext cx="8442151" cy="21070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" y="5334000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Row operations can be applied to any matrix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Two matrices are called </a:t>
            </a:r>
            <a:r>
              <a:rPr lang="en-US" b="1" dirty="0"/>
              <a:t>row equivalent </a:t>
            </a:r>
            <a:r>
              <a:rPr lang="en-US" dirty="0"/>
              <a:t>if </a:t>
            </a:r>
            <a:r>
              <a:rPr lang="en-US" dirty="0" smtClean="0"/>
              <a:t>there is </a:t>
            </a:r>
            <a:r>
              <a:rPr lang="en-US" dirty="0"/>
              <a:t>a sequence of elementary row operations that transforms one matrix into the other.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23553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Linear System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8005500" cy="6993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3047" y="1623963"/>
            <a:ext cx="431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row operations on the augmented matrix</a:t>
            </a:r>
            <a:endParaRPr lang="fa-IR" dirty="0"/>
          </a:p>
        </p:txBody>
      </p:sp>
      <p:sp>
        <p:nvSpPr>
          <p:cNvPr id="5" name="Rectangle 4"/>
          <p:cNvSpPr/>
          <p:nvPr/>
        </p:nvSpPr>
        <p:spPr>
          <a:xfrm>
            <a:off x="381000" y="3421459"/>
            <a:ext cx="8081700" cy="646331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smtClean="0">
                <a:latin typeface="Times-Roman"/>
              </a:rPr>
              <a:t>how </a:t>
            </a:r>
            <a:r>
              <a:rPr lang="en-US" dirty="0">
                <a:latin typeface="Times-Roman"/>
              </a:rPr>
              <a:t>to use row operations to determine the size of </a:t>
            </a:r>
            <a:r>
              <a:rPr lang="en-US" dirty="0" smtClean="0">
                <a:latin typeface="Times-Roman"/>
              </a:rPr>
              <a:t>a solution </a:t>
            </a:r>
            <a:r>
              <a:rPr lang="en-US" dirty="0">
                <a:latin typeface="Times-Roman"/>
              </a:rPr>
              <a:t>set, without completely solving the linear system.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8227131" cy="144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0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Echelon </a:t>
            </a:r>
            <a:r>
              <a:rPr lang="en-US" b="1" dirty="0"/>
              <a:t>matrix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49" y="1676400"/>
            <a:ext cx="8456186" cy="31848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5016542"/>
            <a:ext cx="2593350" cy="1040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242" y="5029200"/>
            <a:ext cx="2389950" cy="105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Echelon matrix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2339100" cy="15229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350" y="1524000"/>
            <a:ext cx="5542650" cy="1751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267200"/>
            <a:ext cx="8136000" cy="17894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1400" y="3395548"/>
            <a:ext cx="151836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echelon form</a:t>
            </a:r>
            <a:endParaRPr lang="fa-IR" dirty="0"/>
          </a:p>
        </p:txBody>
      </p:sp>
      <p:sp>
        <p:nvSpPr>
          <p:cNvPr id="7" name="Rectangle 6"/>
          <p:cNvSpPr/>
          <p:nvPr/>
        </p:nvSpPr>
        <p:spPr>
          <a:xfrm>
            <a:off x="2971800" y="6138748"/>
            <a:ext cx="250581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Times-Roman"/>
              </a:rPr>
              <a:t>Reduced echelon </a:t>
            </a:r>
            <a:r>
              <a:rPr lang="en-US" dirty="0">
                <a:latin typeface="Times-Roman"/>
              </a:rPr>
              <a:t>form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01649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Reduction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152400" y="1676400"/>
            <a:ext cx="8763000" cy="120032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Row reduction : Any </a:t>
            </a:r>
            <a:r>
              <a:rPr lang="en-US" dirty="0">
                <a:latin typeface="Times-Roman"/>
              </a:rPr>
              <a:t>nonzero matrix </a:t>
            </a:r>
            <a:r>
              <a:rPr lang="en-US" dirty="0" smtClean="0">
                <a:latin typeface="Times-Roman"/>
              </a:rPr>
              <a:t>may transformed </a:t>
            </a:r>
            <a:r>
              <a:rPr lang="en-US" dirty="0">
                <a:latin typeface="Times-Roman"/>
              </a:rPr>
              <a:t>by elementary </a:t>
            </a:r>
            <a:r>
              <a:rPr lang="en-US" dirty="0" smtClean="0">
                <a:latin typeface="Times-Roman"/>
              </a:rPr>
              <a:t>row operations </a:t>
            </a:r>
            <a:r>
              <a:rPr lang="en-US" dirty="0">
                <a:latin typeface="Times-Roman"/>
              </a:rPr>
              <a:t>into </a:t>
            </a:r>
            <a:r>
              <a:rPr lang="en-US" dirty="0" smtClean="0">
                <a:latin typeface="Times-Roman"/>
              </a:rPr>
              <a:t>matrix </a:t>
            </a:r>
            <a:r>
              <a:rPr lang="en-US" dirty="0">
                <a:latin typeface="Times-Roman"/>
              </a:rPr>
              <a:t>in echelon </a:t>
            </a:r>
            <a:r>
              <a:rPr lang="en-US" dirty="0" smtClean="0">
                <a:latin typeface="Times-Roman"/>
              </a:rPr>
              <a:t>form </a:t>
            </a:r>
            <a:r>
              <a:rPr lang="en-US" dirty="0">
                <a:latin typeface="Times-Roman"/>
              </a:rPr>
              <a:t>(more than one matrix in echelon form</a:t>
            </a:r>
            <a:r>
              <a:rPr lang="en-US" dirty="0" smtClean="0">
                <a:latin typeface="Times-Roman"/>
              </a:rPr>
              <a:t>):</a:t>
            </a:r>
          </a:p>
          <a:p>
            <a:endParaRPr lang="en-US" dirty="0">
              <a:latin typeface="Times-Roman"/>
            </a:endParaRPr>
          </a:p>
          <a:p>
            <a:r>
              <a:rPr lang="en-US" dirty="0">
                <a:latin typeface="Times-Roman"/>
              </a:rPr>
              <a:t>reduced echelon form one obtains from a matrix is unique</a:t>
            </a:r>
            <a:endParaRPr lang="fa-IR" dirty="0">
              <a:latin typeface="Times-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26" y="3290681"/>
            <a:ext cx="8954574" cy="109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9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10" y="1676400"/>
            <a:ext cx="8259090" cy="10404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978" y="2895600"/>
            <a:ext cx="6996953" cy="1442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437919"/>
            <a:ext cx="2745900" cy="1357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4234857"/>
            <a:ext cx="2847600" cy="15610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5896084"/>
            <a:ext cx="8534400" cy="646331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Ready to describe </a:t>
            </a:r>
            <a:r>
              <a:rPr lang="en-US" dirty="0">
                <a:latin typeface="Times-Roman"/>
              </a:rPr>
              <a:t>an efficient procedure </a:t>
            </a:r>
            <a:r>
              <a:rPr lang="en-US" dirty="0" smtClean="0">
                <a:latin typeface="Times-Roman"/>
              </a:rPr>
              <a:t>for transforming </a:t>
            </a:r>
            <a:r>
              <a:rPr lang="en-US" dirty="0">
                <a:latin typeface="Times-Roman"/>
              </a:rPr>
              <a:t>a matrix into an echelon or reduced echelon matrix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82512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Reduction Algorithm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762000" y="1676400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Begin with the leftmost nonzero column. This is a pivot column. The pivot</a:t>
            </a:r>
          </a:p>
          <a:p>
            <a:r>
              <a:rPr lang="en-US" dirty="0"/>
              <a:t>position is at the top.</a:t>
            </a:r>
          </a:p>
          <a:p>
            <a:endParaRPr lang="en-US" dirty="0">
              <a:latin typeface="Times-Roman"/>
            </a:endParaRPr>
          </a:p>
          <a:p>
            <a:endParaRPr lang="en-US" dirty="0" smtClean="0">
              <a:latin typeface="Times-Roman"/>
            </a:endParaRPr>
          </a:p>
          <a:p>
            <a:endParaRPr lang="en-US" dirty="0">
              <a:latin typeface="Times-Roman"/>
            </a:endParaRPr>
          </a:p>
          <a:p>
            <a:endParaRPr lang="en-US" dirty="0" smtClean="0">
              <a:latin typeface="Times-Roman"/>
            </a:endParaRPr>
          </a:p>
          <a:p>
            <a:r>
              <a:rPr lang="en-US" dirty="0" smtClean="0">
                <a:latin typeface="Times-Roman"/>
              </a:rPr>
              <a:t>2. </a:t>
            </a:r>
            <a:r>
              <a:rPr lang="en-US" dirty="0"/>
              <a:t>Select a nonzero entry in the pivot column as a pivot. If necessary, interchange</a:t>
            </a:r>
          </a:p>
          <a:p>
            <a:r>
              <a:rPr lang="en-US" dirty="0"/>
              <a:t>rows to move this entry into the pivot position.</a:t>
            </a:r>
            <a:endParaRPr lang="en-US" dirty="0" smtClean="0">
              <a:latin typeface="Times-Roman"/>
            </a:endParaRPr>
          </a:p>
          <a:p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209800"/>
            <a:ext cx="2721000" cy="901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4114800"/>
            <a:ext cx="2809950" cy="108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2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Reduction Algorithm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573740" y="1752600"/>
            <a:ext cx="84178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3. </a:t>
            </a:r>
            <a:r>
              <a:rPr lang="en-US" dirty="0"/>
              <a:t>Use row replacement operations to create zeros in all positions below the pivot.</a:t>
            </a:r>
          </a:p>
          <a:p>
            <a:endParaRPr lang="en-US" dirty="0">
              <a:latin typeface="Times-Roman"/>
            </a:endParaRPr>
          </a:p>
          <a:p>
            <a:endParaRPr lang="en-US" dirty="0" smtClean="0">
              <a:latin typeface="Times-Roman"/>
            </a:endParaRPr>
          </a:p>
          <a:p>
            <a:endParaRPr lang="en-US" dirty="0">
              <a:latin typeface="Times-Roman"/>
            </a:endParaRPr>
          </a:p>
          <a:p>
            <a:endParaRPr lang="en-US" dirty="0" smtClean="0">
              <a:latin typeface="Times-Roman"/>
            </a:endParaRPr>
          </a:p>
          <a:p>
            <a:endParaRPr lang="en-US" dirty="0">
              <a:latin typeface="Times-Roman"/>
            </a:endParaRPr>
          </a:p>
          <a:p>
            <a:r>
              <a:rPr lang="en-US" dirty="0" smtClean="0"/>
              <a:t>4. Cover </a:t>
            </a:r>
            <a:r>
              <a:rPr lang="en-US" dirty="0"/>
              <a:t>(or ignore) the row containing the pivot position and cover all rows, if any,</a:t>
            </a:r>
          </a:p>
          <a:p>
            <a:r>
              <a:rPr lang="en-US" dirty="0"/>
              <a:t>above it. Apply steps 1–3 to the submatrix that remains. Repeat the process until</a:t>
            </a:r>
          </a:p>
          <a:p>
            <a:r>
              <a:rPr lang="en-US" dirty="0"/>
              <a:t>there are no more nonzero rows to modify.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09800"/>
            <a:ext cx="3051450" cy="11148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495800"/>
            <a:ext cx="3342775" cy="1535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925" y="4795123"/>
            <a:ext cx="3406950" cy="12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0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Reduction Algorithm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533400" y="17526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5. Beginning </a:t>
            </a:r>
            <a:r>
              <a:rPr lang="en-US" dirty="0">
                <a:latin typeface="Times-Roman"/>
              </a:rPr>
              <a:t>with the rightmost pivot and working upward and to the left, create</a:t>
            </a:r>
          </a:p>
          <a:p>
            <a:r>
              <a:rPr lang="en-US" dirty="0">
                <a:latin typeface="Times-Roman"/>
              </a:rPr>
              <a:t>zeros above each pivot. If a pivot is not 1, make it 1 by a scaling operation.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67000"/>
            <a:ext cx="3406950" cy="1205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733800"/>
            <a:ext cx="6051150" cy="10787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75" y="4812570"/>
            <a:ext cx="3254400" cy="10914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159" y="4812570"/>
            <a:ext cx="3203550" cy="112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1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of Linear Systems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76400"/>
            <a:ext cx="1932300" cy="10787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676400"/>
            <a:ext cx="2135700" cy="9518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2941464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Times-Roman"/>
              </a:rPr>
              <a:t>variables </a:t>
            </a:r>
            <a:r>
              <a:rPr lang="en-US" dirty="0">
                <a:solidFill>
                  <a:srgbClr val="7030A0"/>
                </a:solidFill>
                <a:latin typeface="MT2MIT"/>
              </a:rPr>
              <a:t>x</a:t>
            </a:r>
            <a:r>
              <a:rPr lang="en-US" sz="800" dirty="0">
                <a:solidFill>
                  <a:srgbClr val="7030A0"/>
                </a:solidFill>
                <a:latin typeface="MT2MIT"/>
              </a:rPr>
              <a:t>1 </a:t>
            </a:r>
            <a:r>
              <a:rPr lang="en-US" dirty="0">
                <a:solidFill>
                  <a:srgbClr val="7030A0"/>
                </a:solidFill>
                <a:latin typeface="Times-Roman"/>
              </a:rPr>
              <a:t>and </a:t>
            </a:r>
            <a:r>
              <a:rPr lang="en-US" dirty="0">
                <a:solidFill>
                  <a:srgbClr val="7030A0"/>
                </a:solidFill>
                <a:latin typeface="MT2MIT"/>
              </a:rPr>
              <a:t>x</a:t>
            </a:r>
            <a:r>
              <a:rPr lang="en-US" sz="800" dirty="0">
                <a:solidFill>
                  <a:srgbClr val="7030A0"/>
                </a:solidFill>
                <a:latin typeface="MT2MIT"/>
              </a:rPr>
              <a:t>2 </a:t>
            </a:r>
            <a:r>
              <a:rPr lang="en-US" dirty="0">
                <a:solidFill>
                  <a:srgbClr val="7030A0"/>
                </a:solidFill>
                <a:latin typeface="Times-Roman"/>
              </a:rPr>
              <a:t>corresponding to pivot columns in the matrix are called </a:t>
            </a:r>
            <a:r>
              <a:rPr lang="en-US" b="1" dirty="0" smtClean="0">
                <a:solidFill>
                  <a:srgbClr val="7030A0"/>
                </a:solidFill>
                <a:latin typeface="Times-Bold"/>
              </a:rPr>
              <a:t>basic variables</a:t>
            </a:r>
            <a:r>
              <a:rPr lang="en-US" dirty="0" smtClean="0">
                <a:solidFill>
                  <a:srgbClr val="7030A0"/>
                </a:solidFill>
                <a:latin typeface="Times-Roman"/>
              </a:rPr>
              <a:t>.</a:t>
            </a:r>
            <a:r>
              <a:rPr lang="en-US" sz="800" dirty="0" smtClean="0">
                <a:solidFill>
                  <a:srgbClr val="7030A0"/>
                </a:solidFill>
                <a:latin typeface="Times-Roman"/>
              </a:rPr>
              <a:t>2 </a:t>
            </a:r>
            <a:r>
              <a:rPr lang="en-US" dirty="0">
                <a:solidFill>
                  <a:srgbClr val="7030A0"/>
                </a:solidFill>
                <a:latin typeface="Times-Roman"/>
              </a:rPr>
              <a:t>The other variable, </a:t>
            </a:r>
            <a:r>
              <a:rPr lang="en-US" dirty="0">
                <a:solidFill>
                  <a:srgbClr val="7030A0"/>
                </a:solidFill>
                <a:latin typeface="MT2MIT"/>
              </a:rPr>
              <a:t>x</a:t>
            </a:r>
            <a:r>
              <a:rPr lang="en-US" sz="800" dirty="0">
                <a:solidFill>
                  <a:srgbClr val="7030A0"/>
                </a:solidFill>
                <a:latin typeface="MT2MIT"/>
              </a:rPr>
              <a:t>3</a:t>
            </a:r>
            <a:r>
              <a:rPr lang="en-US" dirty="0">
                <a:solidFill>
                  <a:srgbClr val="7030A0"/>
                </a:solidFill>
                <a:latin typeface="Times-Roman"/>
              </a:rPr>
              <a:t>, is called a </a:t>
            </a:r>
            <a:r>
              <a:rPr lang="en-US" b="1" dirty="0">
                <a:solidFill>
                  <a:srgbClr val="7030A0"/>
                </a:solidFill>
                <a:latin typeface="Times-Bold"/>
              </a:rPr>
              <a:t>free variable</a:t>
            </a:r>
            <a:r>
              <a:rPr lang="en-US" dirty="0">
                <a:solidFill>
                  <a:srgbClr val="7030A0"/>
                </a:solidFill>
                <a:latin typeface="Times-Roman"/>
              </a:rPr>
              <a:t>.</a:t>
            </a:r>
            <a:endParaRPr lang="fa-IR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9624" y="3774089"/>
            <a:ext cx="81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reduced echelon form </a:t>
            </a:r>
            <a:r>
              <a:rPr lang="en-US" dirty="0" smtClean="0">
                <a:latin typeface="Times-Roman"/>
              </a:rPr>
              <a:t>places each </a:t>
            </a:r>
            <a:r>
              <a:rPr lang="en-US" dirty="0">
                <a:latin typeface="Times-Roman"/>
              </a:rPr>
              <a:t>basic variable in one and only one equation</a:t>
            </a:r>
            <a:endParaRPr lang="fa-I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150" y="4770674"/>
            <a:ext cx="1627200" cy="10787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33800" y="5092665"/>
            <a:ext cx="4315605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Parametric Descriptions of Solution Sets</a:t>
            </a:r>
            <a:endParaRPr lang="fa-IR" dirty="0"/>
          </a:p>
        </p:txBody>
      </p:sp>
      <p:sp>
        <p:nvSpPr>
          <p:cNvPr id="9" name="Right Arrow 8"/>
          <p:cNvSpPr/>
          <p:nvPr/>
        </p:nvSpPr>
        <p:spPr>
          <a:xfrm>
            <a:off x="2514600" y="2057400"/>
            <a:ext cx="457200" cy="381000"/>
          </a:xfrm>
          <a:prstGeom prst="rightArrow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Right Arrow 9"/>
          <p:cNvSpPr/>
          <p:nvPr/>
        </p:nvSpPr>
        <p:spPr>
          <a:xfrm>
            <a:off x="2953871" y="5119559"/>
            <a:ext cx="457200" cy="381000"/>
          </a:xfrm>
          <a:prstGeom prst="rightArrow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5319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  <a:r>
              <a:rPr lang="en-US" dirty="0" smtClean="0"/>
              <a:t>: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b="1" dirty="0" smtClean="0"/>
              <a:t>David </a:t>
            </a:r>
            <a:r>
              <a:rPr lang="en-US" sz="2000" b="1" dirty="0"/>
              <a:t>C. Lay, Steven R. Lay, and Judi J. McDonald, </a:t>
            </a:r>
            <a:r>
              <a:rPr lang="en-US" sz="2000" b="1" i="1" dirty="0"/>
              <a:t>Linear Algebra and its applications</a:t>
            </a:r>
            <a:r>
              <a:rPr lang="en-US" sz="2000" b="1" dirty="0"/>
              <a:t>, 5th Edition, Pearson, 2015. </a:t>
            </a:r>
            <a:endParaRPr lang="en-US" sz="2000" b="1" dirty="0" smtClean="0"/>
          </a:p>
          <a:p>
            <a:r>
              <a:rPr lang="en-US" sz="2000" b="1" dirty="0" smtClean="0"/>
              <a:t>Gilbert </a:t>
            </a:r>
            <a:r>
              <a:rPr lang="en-US" sz="2000" b="1" dirty="0" err="1" smtClean="0"/>
              <a:t>Strang</a:t>
            </a:r>
            <a:r>
              <a:rPr lang="en-US" sz="2000" b="1" dirty="0" smtClean="0"/>
              <a:t>, </a:t>
            </a:r>
            <a:r>
              <a:rPr lang="en-US" sz="2000" b="1" i="1" dirty="0" smtClean="0"/>
              <a:t>Introduction to linear algeb</a:t>
            </a:r>
            <a:r>
              <a:rPr lang="en-US" sz="2000" b="1" dirty="0" smtClean="0"/>
              <a:t>ra, </a:t>
            </a:r>
            <a:r>
              <a:rPr lang="en-US" sz="2000" b="1" dirty="0" err="1" smtClean="0"/>
              <a:t>welleslay</a:t>
            </a:r>
            <a:r>
              <a:rPr lang="en-US" sz="2000" b="1" dirty="0" smtClean="0"/>
              <a:t>-Cambridge press. 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Philip </a:t>
            </a:r>
            <a:r>
              <a:rPr lang="en-US" sz="2000" b="1" dirty="0"/>
              <a:t>N. Klein, Coding the Matrix: </a:t>
            </a:r>
            <a:r>
              <a:rPr lang="en-US" sz="2000" b="1" i="1" dirty="0"/>
              <a:t>Linear Algebra through Applications to Computer Science</a:t>
            </a:r>
            <a:r>
              <a:rPr lang="en-US" sz="2000" b="1" dirty="0"/>
              <a:t>, 1st Edition, Newtonian Press, 2013.</a:t>
            </a:r>
            <a:endParaRPr lang="en-US" sz="2000" dirty="0"/>
          </a:p>
          <a:p>
            <a:endParaRPr lang="en-US" sz="2400" b="1" dirty="0" smtClean="0"/>
          </a:p>
          <a:p>
            <a:endParaRPr lang="fa-IR" sz="2400" dirty="0"/>
          </a:p>
        </p:txBody>
      </p:sp>
      <p:sp>
        <p:nvSpPr>
          <p:cNvPr id="13" name="Rectangle 12"/>
          <p:cNvSpPr/>
          <p:nvPr/>
        </p:nvSpPr>
        <p:spPr>
          <a:xfrm>
            <a:off x="838200" y="42672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Email</a:t>
            </a:r>
            <a:r>
              <a:rPr lang="en-US" dirty="0" smtClean="0"/>
              <a:t>: mazlaghani@aut.ac.ir</a:t>
            </a:r>
            <a:endParaRPr lang="en-US" dirty="0"/>
          </a:p>
          <a:p>
            <a:r>
              <a:rPr lang="en-US" dirty="0"/>
              <a:t>Files address: \\fileserver\common\mazlaghani\Applied Linear Algebra</a:t>
            </a:r>
          </a:p>
        </p:txBody>
      </p:sp>
    </p:spTree>
    <p:extLst>
      <p:ext uri="{BB962C8B-B14F-4D97-AF65-F5344CB8AC3E}">
        <p14:creationId xmlns:p14="http://schemas.microsoft.com/office/powerpoint/2010/main" val="256288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04800" y="16764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Find the general solution of the linear </a:t>
            </a:r>
            <a:r>
              <a:rPr lang="en-US" dirty="0" smtClean="0">
                <a:latin typeface="Times-Roman"/>
              </a:rPr>
              <a:t>system with </a:t>
            </a:r>
            <a:r>
              <a:rPr lang="en-US" dirty="0" smtClean="0"/>
              <a:t>augmented </a:t>
            </a:r>
            <a:r>
              <a:rPr lang="en-US" dirty="0"/>
              <a:t>matrix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33600"/>
            <a:ext cx="3051000" cy="10914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800" y="2208993"/>
            <a:ext cx="3356100" cy="10026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581400"/>
            <a:ext cx="3406950" cy="977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7950" y="3581400"/>
            <a:ext cx="3406950" cy="989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4932906"/>
            <a:ext cx="3152700" cy="11676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7850" y="4590238"/>
            <a:ext cx="2034000" cy="185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9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and Uniqueness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533400" y="16764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Although a </a:t>
            </a:r>
            <a:r>
              <a:rPr lang="en-US" dirty="0" err="1">
                <a:latin typeface="Times-Roman"/>
              </a:rPr>
              <a:t>nonreduced</a:t>
            </a:r>
            <a:r>
              <a:rPr lang="en-US" dirty="0">
                <a:latin typeface="Times-Roman"/>
              </a:rPr>
              <a:t> echelon form is a poor tool for solving a system, this form </a:t>
            </a:r>
            <a:r>
              <a:rPr lang="en-US" dirty="0" smtClean="0">
                <a:latin typeface="Times-Roman"/>
              </a:rPr>
              <a:t>is just </a:t>
            </a:r>
            <a:r>
              <a:rPr lang="en-US" dirty="0">
                <a:latin typeface="Times-Roman"/>
              </a:rPr>
              <a:t>the right device for answering two fundamental questions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67000"/>
            <a:ext cx="8011351" cy="232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3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13" y="1905000"/>
            <a:ext cx="8612373" cy="355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133600"/>
            <a:ext cx="6477000" cy="1828800"/>
          </a:xfrm>
        </p:spPr>
        <p:txBody>
          <a:bodyPr/>
          <a:lstStyle/>
          <a:p>
            <a:pPr algn="ctr"/>
            <a:r>
              <a:rPr lang="en-US" dirty="0" smtClean="0"/>
              <a:t>Vectors</a:t>
            </a:r>
            <a:br>
              <a:rPr lang="en-US" dirty="0" smtClean="0"/>
            </a:b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378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605118" y="1752600"/>
            <a:ext cx="8005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 matrix with only one column is called a </a:t>
            </a:r>
            <a:r>
              <a:rPr lang="en-US" b="1" dirty="0">
                <a:latin typeface="Times-Bold"/>
              </a:rPr>
              <a:t>column vector</a:t>
            </a:r>
            <a:r>
              <a:rPr lang="en-US" dirty="0">
                <a:latin typeface="Times-Roman"/>
              </a:rPr>
              <a:t>, or simply a </a:t>
            </a:r>
            <a:r>
              <a:rPr lang="en-US" b="1" dirty="0">
                <a:latin typeface="Times-Bold"/>
              </a:rPr>
              <a:t>vector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38400"/>
            <a:ext cx="3254400" cy="2284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743200"/>
            <a:ext cx="1372950" cy="1446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550" y="3276600"/>
            <a:ext cx="1811446" cy="4628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0028" y="5039321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zero vector</a:t>
            </a:r>
            <a:endParaRPr lang="fa-IR" dirty="0"/>
          </a:p>
        </p:txBody>
      </p:sp>
      <p:sp>
        <p:nvSpPr>
          <p:cNvPr id="8" name="Rectangle 7"/>
          <p:cNvSpPr/>
          <p:nvPr/>
        </p:nvSpPr>
        <p:spPr>
          <a:xfrm>
            <a:off x="440028" y="5612847"/>
            <a:ext cx="8322972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Equality of vectors in </a:t>
            </a:r>
            <a:r>
              <a:rPr lang="en-US" dirty="0">
                <a:latin typeface="MT2HRBT"/>
              </a:rPr>
              <a:t>R</a:t>
            </a:r>
            <a:r>
              <a:rPr lang="en-US" sz="800" dirty="0">
                <a:latin typeface="MT2MIT"/>
              </a:rPr>
              <a:t>n </a:t>
            </a:r>
            <a:r>
              <a:rPr lang="en-US" dirty="0">
                <a:latin typeface="Times-Roman"/>
              </a:rPr>
              <a:t>and the operations of scalar multiplication and vector</a:t>
            </a:r>
          </a:p>
          <a:p>
            <a:r>
              <a:rPr lang="en-US" dirty="0">
                <a:latin typeface="Times-Roman"/>
              </a:rPr>
              <a:t>addition in </a:t>
            </a:r>
            <a:r>
              <a:rPr lang="en-US" dirty="0">
                <a:latin typeface="MT2HRBT"/>
              </a:rPr>
              <a:t>R</a:t>
            </a:r>
            <a:r>
              <a:rPr lang="en-US" sz="800" dirty="0">
                <a:latin typeface="MT2MIT"/>
              </a:rPr>
              <a:t>n </a:t>
            </a:r>
            <a:r>
              <a:rPr lang="en-US" dirty="0">
                <a:latin typeface="Times-Roman"/>
              </a:rPr>
              <a:t>are defined entry by entry just as in </a:t>
            </a:r>
            <a:r>
              <a:rPr lang="en-US" dirty="0">
                <a:latin typeface="MT2HRBT"/>
              </a:rPr>
              <a:t>R</a:t>
            </a:r>
            <a:r>
              <a:rPr lang="en-US" sz="800" dirty="0">
                <a:latin typeface="MT2MIT"/>
              </a:rPr>
              <a:t>2</a:t>
            </a:r>
            <a:r>
              <a:rPr lang="en-US" dirty="0">
                <a:latin typeface="Times-Roman"/>
              </a:rPr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22486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76400"/>
            <a:ext cx="8157600" cy="2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Combinations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573740" y="1752600"/>
            <a:ext cx="8189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Given vectors </a:t>
            </a:r>
            <a:r>
              <a:rPr lang="en-US" b="1" dirty="0">
                <a:latin typeface="Times-Bold"/>
              </a:rPr>
              <a:t>v</a:t>
            </a:r>
            <a:r>
              <a:rPr lang="en-US" sz="800" dirty="0">
                <a:latin typeface="MT2MIT"/>
              </a:rPr>
              <a:t>1</a:t>
            </a:r>
            <a:r>
              <a:rPr lang="en-US" dirty="0">
                <a:latin typeface="MT2MIT"/>
              </a:rPr>
              <a:t>; </a:t>
            </a:r>
            <a:r>
              <a:rPr lang="en-US" b="1" dirty="0" smtClean="0">
                <a:latin typeface="Times-Bold"/>
              </a:rPr>
              <a:t>v</a:t>
            </a:r>
            <a:r>
              <a:rPr lang="en-US" sz="800" dirty="0" smtClean="0">
                <a:latin typeface="MT2MIT"/>
              </a:rPr>
              <a:t>2</a:t>
            </a:r>
            <a:r>
              <a:rPr lang="en-US" dirty="0" smtClean="0">
                <a:latin typeface="MT2MIT"/>
              </a:rPr>
              <a:t>,…,</a:t>
            </a:r>
            <a:r>
              <a:rPr lang="en-US" b="1" dirty="0" err="1" smtClean="0">
                <a:latin typeface="Times-Bold"/>
              </a:rPr>
              <a:t>v</a:t>
            </a:r>
            <a:r>
              <a:rPr lang="en-US" sz="800" dirty="0" err="1" smtClean="0">
                <a:latin typeface="MT2MIT"/>
              </a:rPr>
              <a:t>p</a:t>
            </a:r>
            <a:r>
              <a:rPr lang="en-US" sz="800" dirty="0" smtClean="0">
                <a:latin typeface="MT2MIT"/>
              </a:rPr>
              <a:t> </a:t>
            </a:r>
            <a:r>
              <a:rPr lang="en-US" dirty="0">
                <a:latin typeface="Times-Roman"/>
              </a:rPr>
              <a:t>in </a:t>
            </a:r>
            <a:r>
              <a:rPr lang="en-US" dirty="0">
                <a:latin typeface="MT2HRBT"/>
              </a:rPr>
              <a:t>R</a:t>
            </a:r>
            <a:r>
              <a:rPr lang="en-US" sz="800" dirty="0">
                <a:latin typeface="MT2MIT"/>
              </a:rPr>
              <a:t>n </a:t>
            </a:r>
            <a:r>
              <a:rPr lang="en-US" dirty="0">
                <a:latin typeface="Times-Roman"/>
              </a:rPr>
              <a:t>and given scalars </a:t>
            </a:r>
            <a:r>
              <a:rPr lang="en-US" dirty="0">
                <a:latin typeface="MT2MIT"/>
              </a:rPr>
              <a:t>c</a:t>
            </a:r>
            <a:r>
              <a:rPr lang="en-US" sz="800" dirty="0">
                <a:latin typeface="MT2MIT"/>
              </a:rPr>
              <a:t>1</a:t>
            </a:r>
            <a:r>
              <a:rPr lang="en-US" dirty="0">
                <a:latin typeface="MT2MIT"/>
              </a:rPr>
              <a:t>; </a:t>
            </a:r>
            <a:r>
              <a:rPr lang="en-US" dirty="0" smtClean="0">
                <a:latin typeface="MT2MIT"/>
              </a:rPr>
              <a:t>c</a:t>
            </a:r>
            <a:r>
              <a:rPr lang="en-US" sz="800" dirty="0" smtClean="0">
                <a:latin typeface="MT2MIT"/>
              </a:rPr>
              <a:t>2</a:t>
            </a:r>
            <a:r>
              <a:rPr lang="en-US" dirty="0" smtClean="0">
                <a:latin typeface="MT2MIT"/>
              </a:rPr>
              <a:t>,…,</a:t>
            </a:r>
            <a:r>
              <a:rPr lang="en-US" dirty="0" err="1" smtClean="0">
                <a:latin typeface="MT2MIT"/>
              </a:rPr>
              <a:t>c</a:t>
            </a:r>
            <a:r>
              <a:rPr lang="en-US" sz="800" dirty="0" err="1" smtClean="0">
                <a:latin typeface="MT2MIT"/>
              </a:rPr>
              <a:t>p</a:t>
            </a:r>
            <a:r>
              <a:rPr lang="en-US" dirty="0">
                <a:latin typeface="Times-Roman"/>
              </a:rPr>
              <a:t>, the vector </a:t>
            </a:r>
            <a:r>
              <a:rPr lang="en-US" b="1" dirty="0">
                <a:latin typeface="Times-Bold"/>
              </a:rPr>
              <a:t>y </a:t>
            </a:r>
            <a:r>
              <a:rPr lang="en-US" dirty="0">
                <a:latin typeface="Times-Roman"/>
              </a:rPr>
              <a:t>defined</a:t>
            </a:r>
          </a:p>
          <a:p>
            <a:r>
              <a:rPr lang="en-US" dirty="0">
                <a:latin typeface="Times-Roman"/>
              </a:rPr>
              <a:t>by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398931"/>
            <a:ext cx="2490375" cy="343843"/>
          </a:xfrm>
          <a:prstGeom prst="rect">
            <a:avLst/>
          </a:prstGeom>
          <a:ln w="19050">
            <a:solidFill>
              <a:srgbClr val="FF33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73739" y="3065939"/>
            <a:ext cx="8189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is called a </a:t>
            </a:r>
            <a:r>
              <a:rPr lang="en-US" b="1" dirty="0">
                <a:latin typeface="Times-Bold"/>
              </a:rPr>
              <a:t>linear combination </a:t>
            </a:r>
            <a:r>
              <a:rPr lang="en-US" dirty="0">
                <a:latin typeface="Times-Roman"/>
              </a:rPr>
              <a:t>of </a:t>
            </a:r>
            <a:r>
              <a:rPr lang="en-US" b="1" dirty="0" smtClean="0">
                <a:latin typeface="Times-Bold"/>
              </a:rPr>
              <a:t>v</a:t>
            </a:r>
            <a:r>
              <a:rPr lang="en-US" sz="800" dirty="0" smtClean="0">
                <a:latin typeface="MT2MIT"/>
              </a:rPr>
              <a:t>1</a:t>
            </a:r>
            <a:r>
              <a:rPr lang="en-US" dirty="0" smtClean="0">
                <a:latin typeface="MT2MIT"/>
              </a:rPr>
              <a:t>,…, </a:t>
            </a:r>
            <a:r>
              <a:rPr lang="en-US" b="1" dirty="0" err="1">
                <a:latin typeface="Times-Bold"/>
              </a:rPr>
              <a:t>v</a:t>
            </a:r>
            <a:r>
              <a:rPr lang="en-US" sz="800" dirty="0" err="1">
                <a:latin typeface="MT2MIT"/>
              </a:rPr>
              <a:t>p</a:t>
            </a:r>
            <a:r>
              <a:rPr lang="en-US" sz="800" dirty="0">
                <a:latin typeface="MT2MIT"/>
              </a:rPr>
              <a:t> </a:t>
            </a:r>
            <a:r>
              <a:rPr lang="en-US" dirty="0">
                <a:latin typeface="Times-Roman"/>
              </a:rPr>
              <a:t>with </a:t>
            </a:r>
            <a:r>
              <a:rPr lang="en-US" b="1" dirty="0">
                <a:latin typeface="Times-Bold"/>
              </a:rPr>
              <a:t>weights </a:t>
            </a:r>
            <a:r>
              <a:rPr lang="en-US" dirty="0" smtClean="0">
                <a:latin typeface="MT2MIT"/>
              </a:rPr>
              <a:t>c</a:t>
            </a:r>
            <a:r>
              <a:rPr lang="en-US" sz="800" dirty="0" smtClean="0">
                <a:latin typeface="MT2MIT"/>
              </a:rPr>
              <a:t>1</a:t>
            </a:r>
            <a:r>
              <a:rPr lang="en-US" dirty="0" smtClean="0">
                <a:latin typeface="MT2MIT"/>
              </a:rPr>
              <a:t>,…,</a:t>
            </a:r>
            <a:r>
              <a:rPr lang="en-US" dirty="0" err="1" smtClean="0">
                <a:latin typeface="MT2MIT"/>
              </a:rPr>
              <a:t>c</a:t>
            </a:r>
            <a:r>
              <a:rPr lang="en-US" sz="800" dirty="0" err="1" smtClean="0">
                <a:latin typeface="MT2MIT"/>
              </a:rPr>
              <a:t>p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82241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6400"/>
            <a:ext cx="5670600" cy="851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2541237"/>
            <a:ext cx="8300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Determine </a:t>
            </a:r>
            <a:r>
              <a:rPr lang="en-US" dirty="0" smtClean="0">
                <a:latin typeface="Times-Roman"/>
              </a:rPr>
              <a:t>whether </a:t>
            </a:r>
            <a:r>
              <a:rPr lang="en-US" b="1" dirty="0" smtClean="0">
                <a:latin typeface="Times-Bold"/>
              </a:rPr>
              <a:t>b </a:t>
            </a:r>
            <a:r>
              <a:rPr lang="en-US" dirty="0">
                <a:latin typeface="Times-Roman"/>
              </a:rPr>
              <a:t>can be generated (or written) as a linear combination of </a:t>
            </a:r>
            <a:r>
              <a:rPr lang="en-US" b="1" dirty="0">
                <a:latin typeface="Times-Bold"/>
              </a:rPr>
              <a:t>a</a:t>
            </a:r>
            <a:r>
              <a:rPr lang="en-US" sz="800" dirty="0">
                <a:latin typeface="MT2MIT"/>
              </a:rPr>
              <a:t>1 </a:t>
            </a:r>
            <a:r>
              <a:rPr lang="en-US" dirty="0">
                <a:latin typeface="Times-Roman"/>
              </a:rPr>
              <a:t>and </a:t>
            </a:r>
            <a:r>
              <a:rPr lang="en-US" b="1" dirty="0">
                <a:latin typeface="Times-Bold"/>
              </a:rPr>
              <a:t>a</a:t>
            </a:r>
            <a:r>
              <a:rPr lang="en-US" sz="800" dirty="0">
                <a:latin typeface="MT2MIT"/>
              </a:rPr>
              <a:t>2</a:t>
            </a:r>
            <a:r>
              <a:rPr lang="en-US" dirty="0">
                <a:latin typeface="Times-Roman"/>
              </a:rPr>
              <a:t>.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700" y="3238629"/>
            <a:ext cx="1830600" cy="3807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849827"/>
            <a:ext cx="3457800" cy="15991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4038600"/>
            <a:ext cx="2135700" cy="11041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5553016"/>
            <a:ext cx="5949450" cy="837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200" y="4344616"/>
            <a:ext cx="1118700" cy="329977"/>
          </a:xfrm>
          <a:prstGeom prst="rect">
            <a:avLst/>
          </a:prstGeom>
          <a:ln>
            <a:solidFill>
              <a:srgbClr val="FF3300"/>
            </a:solidFill>
          </a:ln>
        </p:spPr>
      </p:pic>
    </p:spTree>
    <p:extLst>
      <p:ext uri="{BB962C8B-B14F-4D97-AF65-F5344CB8AC3E}">
        <p14:creationId xmlns:p14="http://schemas.microsoft.com/office/powerpoint/2010/main" val="40765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Equation 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81200"/>
            <a:ext cx="6813900" cy="19925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8950" y="45720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-Roman"/>
              </a:rPr>
              <a:t>One of the key </a:t>
            </a:r>
            <a:r>
              <a:rPr lang="en-US" dirty="0" smtClean="0">
                <a:solidFill>
                  <a:srgbClr val="7030A0"/>
                </a:solidFill>
                <a:latin typeface="Times-Roman"/>
              </a:rPr>
              <a:t>ideas: set </a:t>
            </a:r>
            <a:r>
              <a:rPr lang="en-US" dirty="0">
                <a:solidFill>
                  <a:srgbClr val="7030A0"/>
                </a:solidFill>
                <a:latin typeface="Times-Roman"/>
              </a:rPr>
              <a:t>of all vectors that can </a:t>
            </a:r>
            <a:r>
              <a:rPr lang="en-US" dirty="0" smtClean="0">
                <a:solidFill>
                  <a:srgbClr val="7030A0"/>
                </a:solidFill>
                <a:latin typeface="Times-Roman"/>
              </a:rPr>
              <a:t>be generated as </a:t>
            </a:r>
            <a:r>
              <a:rPr lang="en-US" dirty="0">
                <a:solidFill>
                  <a:srgbClr val="7030A0"/>
                </a:solidFill>
                <a:latin typeface="Times-Roman"/>
              </a:rPr>
              <a:t>a linear combination of a fixed set </a:t>
            </a:r>
            <a:r>
              <a:rPr lang="en-US" dirty="0" smtClean="0">
                <a:solidFill>
                  <a:srgbClr val="7030A0"/>
                </a:solidFill>
                <a:latin typeface="MT2SYT"/>
              </a:rPr>
              <a:t>{</a:t>
            </a:r>
            <a:r>
              <a:rPr lang="en-US" b="1" dirty="0" smtClean="0">
                <a:solidFill>
                  <a:srgbClr val="7030A0"/>
                </a:solidFill>
                <a:latin typeface="Times-Bold"/>
              </a:rPr>
              <a:t>v</a:t>
            </a:r>
            <a:r>
              <a:rPr lang="en-US" sz="800" dirty="0" smtClean="0">
                <a:solidFill>
                  <a:srgbClr val="7030A0"/>
                </a:solidFill>
                <a:latin typeface="MT2MIT"/>
              </a:rPr>
              <a:t>1</a:t>
            </a:r>
            <a:r>
              <a:rPr lang="en-US" dirty="0">
                <a:solidFill>
                  <a:srgbClr val="7030A0"/>
                </a:solidFill>
                <a:latin typeface="MT2MIT"/>
              </a:rPr>
              <a:t>; : : : ; </a:t>
            </a:r>
            <a:r>
              <a:rPr lang="en-US" b="1" dirty="0" err="1" smtClean="0">
                <a:solidFill>
                  <a:srgbClr val="7030A0"/>
                </a:solidFill>
                <a:latin typeface="Times-Bold"/>
              </a:rPr>
              <a:t>v</a:t>
            </a:r>
            <a:r>
              <a:rPr lang="en-US" sz="800" dirty="0" err="1" smtClean="0">
                <a:solidFill>
                  <a:srgbClr val="7030A0"/>
                </a:solidFill>
                <a:latin typeface="MT2MIT"/>
              </a:rPr>
              <a:t>p</a:t>
            </a:r>
            <a:r>
              <a:rPr lang="en-US" dirty="0" smtClean="0">
                <a:solidFill>
                  <a:srgbClr val="7030A0"/>
                </a:solidFill>
                <a:latin typeface="MT2SYT"/>
              </a:rPr>
              <a:t>} </a:t>
            </a:r>
            <a:r>
              <a:rPr lang="en-US" dirty="0">
                <a:solidFill>
                  <a:srgbClr val="7030A0"/>
                </a:solidFill>
                <a:latin typeface="Times-Roman"/>
              </a:rPr>
              <a:t>of vectors.</a:t>
            </a:r>
            <a:endParaRPr lang="fa-I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5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31" y="1981200"/>
            <a:ext cx="8390251" cy="19798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5160" y="4399894"/>
            <a:ext cx="6081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Asking whether a vector </a:t>
            </a:r>
            <a:r>
              <a:rPr lang="en-US" b="1" dirty="0">
                <a:latin typeface="Times-Bold"/>
              </a:rPr>
              <a:t>b </a:t>
            </a:r>
            <a:r>
              <a:rPr lang="en-US" dirty="0">
                <a:latin typeface="Times-Roman"/>
              </a:rPr>
              <a:t>is in Span </a:t>
            </a:r>
            <a:r>
              <a:rPr lang="en-US" dirty="0" smtClean="0">
                <a:latin typeface="MT2SYT"/>
              </a:rPr>
              <a:t>{</a:t>
            </a:r>
            <a:r>
              <a:rPr lang="en-US" b="1" dirty="0" smtClean="0">
                <a:latin typeface="Times-Bold"/>
              </a:rPr>
              <a:t>v</a:t>
            </a:r>
            <a:r>
              <a:rPr lang="en-US" sz="800" dirty="0" smtClean="0">
                <a:latin typeface="MT2MIT"/>
              </a:rPr>
              <a:t>1</a:t>
            </a:r>
            <a:r>
              <a:rPr lang="en-US" dirty="0">
                <a:latin typeface="MT2MIT"/>
              </a:rPr>
              <a:t>; : : : ; </a:t>
            </a:r>
            <a:r>
              <a:rPr lang="en-US" b="1" dirty="0" err="1" smtClean="0">
                <a:latin typeface="Times-Bold"/>
              </a:rPr>
              <a:t>v</a:t>
            </a:r>
            <a:r>
              <a:rPr lang="en-US" sz="800" dirty="0" err="1" smtClean="0">
                <a:latin typeface="MT2MIT"/>
              </a:rPr>
              <a:t>p</a:t>
            </a:r>
            <a:r>
              <a:rPr lang="en-US" dirty="0" err="1" smtClean="0">
                <a:latin typeface="MT2SYT"/>
              </a:rPr>
              <a:t>}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257800"/>
            <a:ext cx="1863975" cy="3048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2646487" y="4796123"/>
            <a:ext cx="228600" cy="336174"/>
          </a:xfrm>
          <a:prstGeom prst="downArrow">
            <a:avLst/>
          </a:prstGeom>
          <a:solidFill>
            <a:srgbClr val="B7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8862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76200" y="1676400"/>
            <a:ext cx="8915400" cy="4946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Linear Equations in Linear Algebra (linear systems and their solutions, matrices,  the matrix equation,  linear independence,  linear transformations)</a:t>
            </a:r>
            <a:endParaRPr lang="en-US" sz="16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Matrix Algebra ( matrix operations,  inverse of matrix,  matrix factorization,  determinants)</a:t>
            </a:r>
            <a:endParaRPr lang="en-US" sz="16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Vector Spaces ( vector spaces and subspaces,  null space, column space,  bases,  dimension of a vector space,  rank,  change of basis)</a:t>
            </a:r>
            <a:endParaRPr lang="en-US" sz="16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Eigenvalues and Eigenvectors (eigenvalues and eigenvectors, characteristic equation, diagonalization, applications)</a:t>
            </a:r>
            <a:endParaRPr lang="en-US" sz="16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Orthogonality and Least Squares (inner products, orthogonal sets, The Gram-Schmidt process, least squares problems, applications)</a:t>
            </a:r>
            <a:endParaRPr lang="en-US" sz="16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Singular Value Decomposition,  Principal Component Analysis</a:t>
            </a:r>
            <a:endParaRPr lang="en-US" sz="16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Optimization (vector functions, first and second order derivative, introduction to different types of optimization problems, linear programming, the simplex algorithm)</a:t>
            </a:r>
            <a:endParaRPr lang="en-US" sz="16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47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Description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873573"/>
            <a:ext cx="2389950" cy="30713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1873573"/>
            <a:ext cx="2491650" cy="299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3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INDEPENDENCE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8542801" cy="215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4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5390100" cy="12056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075" y="3429000"/>
            <a:ext cx="1576350" cy="824942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4953000" y="4775476"/>
            <a:ext cx="2976340" cy="482324"/>
          </a:xfrm>
          <a:prstGeom prst="wedgeEllipseCallout">
            <a:avLst>
              <a:gd name="adj1" fmla="val -33182"/>
              <a:gd name="adj2" fmla="val -158416"/>
            </a:avLst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linearly dependent</a:t>
            </a:r>
            <a:endParaRPr lang="fa-I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850" y="3489084"/>
            <a:ext cx="1932300" cy="76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1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INDEPENDENCE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623046" y="1752600"/>
            <a:ext cx="8139953" cy="923330"/>
          </a:xfrm>
          <a:prstGeom prst="rect">
            <a:avLst/>
          </a:prstGeom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9ACD"/>
                </a:solidFill>
                <a:latin typeface="ITCFranklinGothicStd-Med-Identity-H"/>
              </a:rPr>
              <a:t>Characterization of Linearly Dependent Sets</a:t>
            </a:r>
          </a:p>
          <a:p>
            <a:r>
              <a:rPr lang="en-US" dirty="0">
                <a:solidFill>
                  <a:srgbClr val="000000"/>
                </a:solidFill>
                <a:latin typeface="Times-Roman"/>
              </a:rPr>
              <a:t>An indexed set </a:t>
            </a:r>
            <a:r>
              <a:rPr lang="en-US" dirty="0">
                <a:solidFill>
                  <a:srgbClr val="000000"/>
                </a:solidFill>
                <a:latin typeface="MT2MIT"/>
              </a:rPr>
              <a:t>S </a:t>
            </a:r>
            <a:r>
              <a:rPr lang="en-US" dirty="0" smtClean="0">
                <a:solidFill>
                  <a:srgbClr val="000000"/>
                </a:solidFill>
                <a:latin typeface="MT2SYT"/>
              </a:rPr>
              <a:t>= {</a:t>
            </a:r>
            <a:r>
              <a:rPr lang="en-US" b="1" dirty="0" smtClean="0">
                <a:solidFill>
                  <a:srgbClr val="000000"/>
                </a:solidFill>
                <a:latin typeface="Times-Bold"/>
              </a:rPr>
              <a:t>v</a:t>
            </a:r>
            <a:r>
              <a:rPr lang="en-US" sz="800" dirty="0" smtClean="0">
                <a:solidFill>
                  <a:srgbClr val="000000"/>
                </a:solidFill>
                <a:latin typeface="MT2MIT"/>
              </a:rPr>
              <a:t>1</a:t>
            </a:r>
            <a:r>
              <a:rPr lang="en-US" dirty="0">
                <a:solidFill>
                  <a:srgbClr val="000000"/>
                </a:solidFill>
                <a:latin typeface="MT2MIT"/>
              </a:rPr>
              <a:t>; : : : ; </a:t>
            </a:r>
            <a:r>
              <a:rPr lang="en-US" b="1" dirty="0" err="1" smtClean="0">
                <a:solidFill>
                  <a:srgbClr val="000000"/>
                </a:solidFill>
                <a:latin typeface="Times-Bold"/>
              </a:rPr>
              <a:t>v</a:t>
            </a:r>
            <a:r>
              <a:rPr lang="en-US" sz="800" dirty="0" err="1" smtClean="0">
                <a:solidFill>
                  <a:srgbClr val="000000"/>
                </a:solidFill>
                <a:latin typeface="MT2MIT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MT2SYT"/>
              </a:rPr>
              <a:t>} </a:t>
            </a:r>
            <a:r>
              <a:rPr lang="en-US" dirty="0" smtClean="0">
                <a:solidFill>
                  <a:srgbClr val="000000"/>
                </a:solidFill>
                <a:latin typeface="Times-Roman"/>
              </a:rPr>
              <a:t>of </a:t>
            </a:r>
            <a:r>
              <a:rPr lang="en-US" dirty="0">
                <a:solidFill>
                  <a:srgbClr val="000000"/>
                </a:solidFill>
                <a:latin typeface="Times-Roman"/>
              </a:rPr>
              <a:t>two or more vectors is linearly dependent if</a:t>
            </a:r>
          </a:p>
          <a:p>
            <a:r>
              <a:rPr lang="en-US" dirty="0">
                <a:solidFill>
                  <a:srgbClr val="000000"/>
                </a:solidFill>
                <a:latin typeface="Times-Roman"/>
              </a:rPr>
              <a:t>and only if at least one of the vectors in </a:t>
            </a:r>
            <a:r>
              <a:rPr lang="en-US" dirty="0">
                <a:solidFill>
                  <a:srgbClr val="000000"/>
                </a:solidFill>
                <a:latin typeface="MT2MIT"/>
              </a:rPr>
              <a:t>S </a:t>
            </a:r>
            <a:r>
              <a:rPr lang="en-US" dirty="0">
                <a:solidFill>
                  <a:srgbClr val="000000"/>
                </a:solidFill>
                <a:latin typeface="Times-Roman"/>
              </a:rPr>
              <a:t>is a linear combination of the others.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623046" y="3209330"/>
            <a:ext cx="8153398" cy="646331"/>
          </a:xfrm>
          <a:prstGeom prst="rect">
            <a:avLst/>
          </a:prstGeom>
          <a:solidFill>
            <a:srgbClr val="B7ECFF"/>
          </a:solidFill>
        </p:spPr>
        <p:txBody>
          <a:bodyPr wrap="square">
            <a:spAutoFit/>
          </a:bodyPr>
          <a:lstStyle/>
          <a:p>
            <a:r>
              <a:rPr lang="en-US" i="1" dirty="0">
                <a:latin typeface="Times-Italic"/>
              </a:rPr>
              <a:t>not </a:t>
            </a:r>
            <a:r>
              <a:rPr lang="en-US" i="1" dirty="0" smtClean="0">
                <a:latin typeface="Times-Italic"/>
              </a:rPr>
              <a:t> </a:t>
            </a:r>
            <a:r>
              <a:rPr lang="en-US" dirty="0" smtClean="0">
                <a:latin typeface="Times-Roman"/>
              </a:rPr>
              <a:t>say </a:t>
            </a:r>
            <a:r>
              <a:rPr lang="en-US" dirty="0">
                <a:latin typeface="Times-Roman"/>
              </a:rPr>
              <a:t>that </a:t>
            </a:r>
            <a:r>
              <a:rPr lang="en-US" i="1" dirty="0">
                <a:latin typeface="Times-Italic"/>
              </a:rPr>
              <a:t>every </a:t>
            </a:r>
            <a:r>
              <a:rPr lang="en-US" dirty="0">
                <a:latin typeface="Times-Roman"/>
              </a:rPr>
              <a:t>vector in a linearly dependent set is </a:t>
            </a:r>
            <a:r>
              <a:rPr lang="en-US" dirty="0" smtClean="0">
                <a:latin typeface="Times-Roman"/>
              </a:rPr>
              <a:t>a linear </a:t>
            </a:r>
            <a:r>
              <a:rPr lang="en-US" dirty="0">
                <a:latin typeface="Times-Roman"/>
              </a:rPr>
              <a:t>combination of the preceding vectors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06494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Homework + Quiz(20%)</a:t>
            </a:r>
          </a:p>
          <a:p>
            <a:r>
              <a:rPr lang="en-US" dirty="0" smtClean="0"/>
              <a:t>Midterm+ Final(30%+50%)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069848"/>
          </a:xfrm>
        </p:spPr>
        <p:txBody>
          <a:bodyPr/>
          <a:lstStyle/>
          <a:p>
            <a:r>
              <a:rPr lang="en-US" dirty="0" smtClean="0"/>
              <a:t>Grading: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6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Linear </a:t>
            </a:r>
            <a:r>
              <a:rPr lang="en-US" dirty="0"/>
              <a:t>Equations</a:t>
            </a:r>
            <a:br>
              <a:rPr lang="en-US" dirty="0"/>
            </a:b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457200" y="17526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 </a:t>
            </a:r>
            <a:r>
              <a:rPr lang="en-US" b="1" dirty="0">
                <a:latin typeface="Times-Bold"/>
              </a:rPr>
              <a:t>linear equation </a:t>
            </a:r>
            <a:r>
              <a:rPr lang="en-US" dirty="0">
                <a:latin typeface="Times-Roman"/>
              </a:rPr>
              <a:t>in the variables </a:t>
            </a:r>
            <a:r>
              <a:rPr lang="en-US" dirty="0" smtClean="0">
                <a:latin typeface="MT2MIT"/>
              </a:rPr>
              <a:t>x</a:t>
            </a:r>
            <a:r>
              <a:rPr lang="en-US" sz="800" dirty="0" smtClean="0">
                <a:latin typeface="MT2MIT"/>
              </a:rPr>
              <a:t>1</a:t>
            </a:r>
            <a:r>
              <a:rPr lang="en-US" dirty="0">
                <a:latin typeface="MT2MIT"/>
              </a:rPr>
              <a:t>,</a:t>
            </a:r>
            <a:r>
              <a:rPr lang="en-US" dirty="0" smtClean="0">
                <a:latin typeface="MT2MIT"/>
              </a:rPr>
              <a:t> …, </a:t>
            </a:r>
            <a:r>
              <a:rPr lang="en-US" dirty="0" err="1">
                <a:latin typeface="MT2MIT"/>
              </a:rPr>
              <a:t>x</a:t>
            </a:r>
            <a:r>
              <a:rPr lang="en-US" sz="800" dirty="0" err="1">
                <a:latin typeface="MT2MIT"/>
              </a:rPr>
              <a:t>n</a:t>
            </a:r>
            <a:r>
              <a:rPr lang="en-US" sz="800" dirty="0">
                <a:latin typeface="MT2MIT"/>
              </a:rPr>
              <a:t> </a:t>
            </a:r>
            <a:r>
              <a:rPr lang="en-US" dirty="0">
                <a:latin typeface="Times-Roman"/>
              </a:rPr>
              <a:t>is an equation that can be written in </a:t>
            </a:r>
            <a:r>
              <a:rPr lang="en-US" dirty="0" smtClean="0">
                <a:latin typeface="Times-Roman"/>
              </a:rPr>
              <a:t>the form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577652"/>
            <a:ext cx="3486976" cy="3514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316357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T2MIT"/>
              </a:rPr>
              <a:t>b </a:t>
            </a:r>
            <a:r>
              <a:rPr lang="en-US" dirty="0">
                <a:latin typeface="Times-Roman"/>
              </a:rPr>
              <a:t>and the </a:t>
            </a:r>
            <a:r>
              <a:rPr lang="en-US" b="1" dirty="0">
                <a:latin typeface="Times-Bold"/>
              </a:rPr>
              <a:t>coefficients </a:t>
            </a:r>
            <a:r>
              <a:rPr lang="en-US" dirty="0" smtClean="0">
                <a:latin typeface="MT2MIT"/>
              </a:rPr>
              <a:t>a</a:t>
            </a:r>
            <a:r>
              <a:rPr lang="en-US" sz="800" dirty="0" smtClean="0">
                <a:latin typeface="MT2MIT"/>
              </a:rPr>
              <a:t>1</a:t>
            </a:r>
            <a:r>
              <a:rPr lang="en-US" dirty="0" smtClean="0">
                <a:latin typeface="MT2MIT"/>
              </a:rPr>
              <a:t>,…, </a:t>
            </a:r>
            <a:r>
              <a:rPr lang="en-US" dirty="0">
                <a:latin typeface="MT2MIT"/>
              </a:rPr>
              <a:t>a</a:t>
            </a:r>
            <a:r>
              <a:rPr lang="en-US" sz="800" dirty="0">
                <a:latin typeface="MT2MIT"/>
              </a:rPr>
              <a:t>n </a:t>
            </a:r>
            <a:r>
              <a:rPr lang="en-US" dirty="0">
                <a:latin typeface="Times-Roman"/>
              </a:rPr>
              <a:t>are real or complex numbers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175237"/>
            <a:ext cx="2133600" cy="336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804891"/>
            <a:ext cx="1627200" cy="266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459" y="4145244"/>
            <a:ext cx="2034000" cy="3045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600" y="3748746"/>
            <a:ext cx="1627200" cy="3807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4666938"/>
            <a:ext cx="1372950" cy="38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3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System </a:t>
            </a:r>
            <a:r>
              <a:rPr lang="en-US" sz="3600" b="1" dirty="0"/>
              <a:t>of linear equations </a:t>
            </a:r>
            <a:r>
              <a:rPr lang="en-US" sz="3600" dirty="0"/>
              <a:t>(or a </a:t>
            </a:r>
            <a:r>
              <a:rPr lang="en-US" sz="3600" b="1" dirty="0"/>
              <a:t>linear system</a:t>
            </a:r>
            <a:r>
              <a:rPr lang="en-US" sz="3600" dirty="0"/>
              <a:t>)</a:t>
            </a:r>
            <a:endParaRPr lang="fa-IR" sz="3600" dirty="0"/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5638800" cy="369332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-Bold"/>
              </a:rPr>
              <a:t>system of linear equations </a:t>
            </a:r>
            <a:r>
              <a:rPr lang="en-US" dirty="0">
                <a:latin typeface="Times-Roman"/>
              </a:rPr>
              <a:t>(or a </a:t>
            </a:r>
            <a:r>
              <a:rPr lang="en-US" b="1" dirty="0">
                <a:latin typeface="Times-Bold"/>
              </a:rPr>
              <a:t>linear system</a:t>
            </a:r>
            <a:r>
              <a:rPr lang="en-US" dirty="0">
                <a:latin typeface="Times-Roman"/>
              </a:rPr>
              <a:t>)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457200" y="21336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 collection of one or </a:t>
            </a:r>
            <a:r>
              <a:rPr lang="en-US" dirty="0" smtClean="0">
                <a:latin typeface="Times-Roman"/>
              </a:rPr>
              <a:t>more linear </a:t>
            </a:r>
            <a:r>
              <a:rPr lang="en-US" dirty="0">
                <a:latin typeface="Times-Roman"/>
              </a:rPr>
              <a:t>equations involving the same variables—say, </a:t>
            </a:r>
            <a:r>
              <a:rPr lang="en-US" dirty="0" smtClean="0">
                <a:latin typeface="MT2MIT"/>
              </a:rPr>
              <a:t>x</a:t>
            </a:r>
            <a:r>
              <a:rPr lang="en-US" sz="800" dirty="0" smtClean="0">
                <a:latin typeface="MT2MIT"/>
              </a:rPr>
              <a:t>1</a:t>
            </a:r>
            <a:r>
              <a:rPr lang="en-US" dirty="0" smtClean="0">
                <a:latin typeface="MT2MIT"/>
              </a:rPr>
              <a:t>,…,</a:t>
            </a:r>
            <a:r>
              <a:rPr lang="en-US" dirty="0" err="1" smtClean="0">
                <a:latin typeface="MT2MIT"/>
              </a:rPr>
              <a:t>x</a:t>
            </a:r>
            <a:r>
              <a:rPr lang="en-US" sz="800" dirty="0" err="1" smtClean="0">
                <a:latin typeface="MT2MIT"/>
              </a:rPr>
              <a:t>n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950" y="2943999"/>
            <a:ext cx="2898450" cy="6980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5275" y="3795465"/>
            <a:ext cx="830580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 </a:t>
            </a:r>
            <a:r>
              <a:rPr lang="en-US" b="1" dirty="0">
                <a:latin typeface="Times-Bold"/>
              </a:rPr>
              <a:t>solution </a:t>
            </a:r>
            <a:r>
              <a:rPr lang="en-US" dirty="0">
                <a:latin typeface="Times-Roman"/>
              </a:rPr>
              <a:t>of the system is a list </a:t>
            </a:r>
            <a:r>
              <a:rPr lang="en-US" dirty="0">
                <a:latin typeface="MT2MIT"/>
              </a:rPr>
              <a:t>.s1; </a:t>
            </a:r>
            <a:r>
              <a:rPr lang="en-US" dirty="0" smtClean="0">
                <a:latin typeface="MT2MIT"/>
              </a:rPr>
              <a:t>s2,…, </a:t>
            </a:r>
            <a:r>
              <a:rPr lang="en-US" dirty="0" err="1" smtClean="0">
                <a:latin typeface="MT2MIT"/>
              </a:rPr>
              <a:t>sn</a:t>
            </a:r>
            <a:r>
              <a:rPr lang="en-US" dirty="0">
                <a:latin typeface="MT2MIT"/>
              </a:rPr>
              <a:t> </a:t>
            </a:r>
            <a:r>
              <a:rPr lang="en-US" dirty="0" smtClean="0">
                <a:latin typeface="Times-Roman"/>
              </a:rPr>
              <a:t>of </a:t>
            </a:r>
            <a:r>
              <a:rPr lang="en-US" dirty="0">
                <a:latin typeface="Times-Roman"/>
              </a:rPr>
              <a:t>numbers that makes each equation </a:t>
            </a:r>
            <a:r>
              <a:rPr lang="en-US" dirty="0" smtClean="0">
                <a:latin typeface="Times-Roman"/>
              </a:rPr>
              <a:t>a true </a:t>
            </a:r>
            <a:r>
              <a:rPr lang="en-US" dirty="0">
                <a:latin typeface="Times-Roman"/>
              </a:rPr>
              <a:t>statement when the values </a:t>
            </a:r>
            <a:r>
              <a:rPr lang="en-US" dirty="0" smtClean="0">
                <a:latin typeface="MT2MIT"/>
              </a:rPr>
              <a:t>s1,…,</a:t>
            </a:r>
            <a:r>
              <a:rPr lang="en-US" dirty="0" err="1" smtClean="0">
                <a:latin typeface="MT2MIT"/>
              </a:rPr>
              <a:t>sn</a:t>
            </a:r>
            <a:r>
              <a:rPr lang="en-US" dirty="0" smtClean="0">
                <a:latin typeface="MT2MIT"/>
              </a:rPr>
              <a:t> </a:t>
            </a:r>
            <a:r>
              <a:rPr lang="en-US" dirty="0">
                <a:latin typeface="Times-Roman"/>
              </a:rPr>
              <a:t>are substituted for </a:t>
            </a:r>
            <a:r>
              <a:rPr lang="en-US" dirty="0" smtClean="0">
                <a:latin typeface="MT2MIT"/>
              </a:rPr>
              <a:t>x1,…, </a:t>
            </a:r>
            <a:r>
              <a:rPr lang="en-US" dirty="0" err="1">
                <a:latin typeface="MT2MIT"/>
              </a:rPr>
              <a:t>xn</a:t>
            </a:r>
            <a:r>
              <a:rPr lang="en-US" dirty="0">
                <a:latin typeface="Times-Roman"/>
              </a:rPr>
              <a:t>, respectively</a:t>
            </a:r>
            <a:endParaRPr lang="fa-I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872234"/>
            <a:ext cx="966150" cy="2411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5275" y="5266810"/>
            <a:ext cx="7772400" cy="36933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set of all possible solutions is called the </a:t>
            </a:r>
            <a:r>
              <a:rPr lang="en-US" b="1" dirty="0">
                <a:latin typeface="Times-Bold"/>
              </a:rPr>
              <a:t>solution set </a:t>
            </a:r>
            <a:r>
              <a:rPr lang="en-US" dirty="0">
                <a:latin typeface="Times-Roman"/>
              </a:rPr>
              <a:t>of the linear system</a:t>
            </a:r>
            <a:endParaRPr lang="fa-IR" dirty="0"/>
          </a:p>
        </p:txBody>
      </p:sp>
      <p:sp>
        <p:nvSpPr>
          <p:cNvPr id="10" name="Rectangle 9"/>
          <p:cNvSpPr/>
          <p:nvPr/>
        </p:nvSpPr>
        <p:spPr>
          <a:xfrm>
            <a:off x="189075" y="5999491"/>
            <a:ext cx="7924800" cy="369332"/>
          </a:xfrm>
          <a:prstGeom prst="rect">
            <a:avLst/>
          </a:prstGeom>
          <a:solidFill>
            <a:srgbClr val="B7ECFF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Two linear </a:t>
            </a:r>
            <a:r>
              <a:rPr lang="en-US" dirty="0">
                <a:latin typeface="Times-Roman"/>
              </a:rPr>
              <a:t>systems are called </a:t>
            </a:r>
            <a:r>
              <a:rPr lang="en-US" b="1" dirty="0">
                <a:latin typeface="Times-Bold"/>
              </a:rPr>
              <a:t>equivalent </a:t>
            </a:r>
            <a:r>
              <a:rPr lang="en-US" dirty="0">
                <a:latin typeface="Times-Roman"/>
              </a:rPr>
              <a:t>if they have the same solution set.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97923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</a:t>
            </a:r>
            <a:r>
              <a:rPr lang="en-US" b="1" dirty="0"/>
              <a:t>of linear equations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152400" y="1677769"/>
            <a:ext cx="3890809" cy="369332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two linear equations in two variables</a:t>
            </a:r>
            <a:endParaRPr lang="fa-IR" dirty="0"/>
          </a:p>
        </p:txBody>
      </p:sp>
      <p:sp>
        <p:nvSpPr>
          <p:cNvPr id="5" name="Rectangle 4"/>
          <p:cNvSpPr/>
          <p:nvPr/>
        </p:nvSpPr>
        <p:spPr>
          <a:xfrm>
            <a:off x="609600" y="22098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finding the intersection of two lines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53558"/>
            <a:ext cx="2084850" cy="863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89491"/>
            <a:ext cx="3049898" cy="16184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575" y="2934035"/>
            <a:ext cx="2084850" cy="9899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165" y="4078854"/>
            <a:ext cx="2914235" cy="18397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0" y="2985286"/>
            <a:ext cx="2034000" cy="7995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200" y="4189491"/>
            <a:ext cx="2769600" cy="171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4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of linear equations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7534747" cy="154808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4572000" y="1828800"/>
            <a:ext cx="2133600" cy="533400"/>
          </a:xfrm>
          <a:prstGeom prst="wedgeEllipseCallout">
            <a:avLst>
              <a:gd name="adj1" fmla="val -153223"/>
              <a:gd name="adj2" fmla="val 48921"/>
            </a:avLst>
          </a:prstGeom>
          <a:solidFill>
            <a:srgbClr val="FF66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inconsistent</a:t>
            </a:r>
            <a:endParaRPr lang="fa-IR" dirty="0"/>
          </a:p>
        </p:txBody>
      </p:sp>
      <p:sp>
        <p:nvSpPr>
          <p:cNvPr id="5" name="Oval Callout 4"/>
          <p:cNvSpPr/>
          <p:nvPr/>
        </p:nvSpPr>
        <p:spPr>
          <a:xfrm>
            <a:off x="4876800" y="2438400"/>
            <a:ext cx="2133600" cy="533400"/>
          </a:xfrm>
          <a:prstGeom prst="wedgeEllipseCallout">
            <a:avLst>
              <a:gd name="adj1" fmla="val -123520"/>
              <a:gd name="adj2" fmla="val 18369"/>
            </a:avLst>
          </a:prstGeom>
          <a:solidFill>
            <a:srgbClr val="FF66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/>
              <a:t>consistent</a:t>
            </a:r>
            <a:endParaRPr lang="fa-IR"/>
          </a:p>
        </p:txBody>
      </p:sp>
      <p:sp>
        <p:nvSpPr>
          <p:cNvPr id="6" name="Right Brace 5"/>
          <p:cNvSpPr/>
          <p:nvPr/>
        </p:nvSpPr>
        <p:spPr>
          <a:xfrm>
            <a:off x="3124200" y="2526643"/>
            <a:ext cx="152400" cy="67375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1740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Notation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81000" y="160020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essential information of a linear system can be recorded compactly in a rectangular</a:t>
            </a:r>
          </a:p>
          <a:p>
            <a:r>
              <a:rPr lang="en-US" dirty="0">
                <a:latin typeface="Times-Roman"/>
              </a:rPr>
              <a:t>array called a </a:t>
            </a:r>
            <a:r>
              <a:rPr lang="en-US" b="1" dirty="0">
                <a:latin typeface="Times-Bold"/>
              </a:rPr>
              <a:t>matrix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38400"/>
            <a:ext cx="2089783" cy="1072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442882"/>
            <a:ext cx="1910157" cy="1072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188" y="2445508"/>
            <a:ext cx="2456487" cy="10458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98298" y="3527248"/>
            <a:ext cx="2095445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coefficient matrix</a:t>
            </a:r>
            <a:endParaRPr lang="fa-IR" dirty="0"/>
          </a:p>
        </p:txBody>
      </p:sp>
      <p:sp>
        <p:nvSpPr>
          <p:cNvPr id="8" name="Rectangle 7"/>
          <p:cNvSpPr/>
          <p:nvPr/>
        </p:nvSpPr>
        <p:spPr>
          <a:xfrm>
            <a:off x="6130236" y="3527248"/>
            <a:ext cx="2172390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augmented matrix</a:t>
            </a:r>
            <a:endParaRPr lang="fa-IR" dirty="0"/>
          </a:p>
        </p:txBody>
      </p:sp>
      <p:sp>
        <p:nvSpPr>
          <p:cNvPr id="9" name="Rectangle 8"/>
          <p:cNvSpPr/>
          <p:nvPr/>
        </p:nvSpPr>
        <p:spPr>
          <a:xfrm>
            <a:off x="609600" y="4191000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size </a:t>
            </a:r>
            <a:r>
              <a:rPr lang="en-US" dirty="0">
                <a:latin typeface="Times-Roman"/>
              </a:rPr>
              <a:t>of a matrix</a:t>
            </a:r>
            <a:endParaRPr lang="fa-IR" dirty="0"/>
          </a:p>
        </p:txBody>
      </p:sp>
      <p:sp>
        <p:nvSpPr>
          <p:cNvPr id="10" name="Rectangle 9"/>
          <p:cNvSpPr/>
          <p:nvPr/>
        </p:nvSpPr>
        <p:spPr>
          <a:xfrm>
            <a:off x="533400" y="46482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an </a:t>
            </a:r>
            <a:r>
              <a:rPr lang="en-US" dirty="0" smtClean="0">
                <a:latin typeface="MT2BMIT"/>
              </a:rPr>
              <a:t>m*n </a:t>
            </a:r>
            <a:r>
              <a:rPr lang="en-US" b="1" dirty="0">
                <a:latin typeface="Times-Bold"/>
              </a:rPr>
              <a:t>matrix </a:t>
            </a:r>
            <a:r>
              <a:rPr lang="en-US" dirty="0">
                <a:latin typeface="Times-Roman"/>
              </a:rPr>
              <a:t>is a rectangular array of numbers with </a:t>
            </a:r>
            <a:r>
              <a:rPr lang="en-US" dirty="0">
                <a:latin typeface="MT2MIT"/>
              </a:rPr>
              <a:t>m </a:t>
            </a:r>
            <a:r>
              <a:rPr lang="en-US" dirty="0" smtClean="0">
                <a:latin typeface="Times-Roman"/>
              </a:rPr>
              <a:t>rows and </a:t>
            </a:r>
            <a:r>
              <a:rPr lang="en-US" dirty="0">
                <a:latin typeface="MT2MIT"/>
              </a:rPr>
              <a:t>n </a:t>
            </a:r>
            <a:r>
              <a:rPr lang="en-US" dirty="0">
                <a:latin typeface="Times-Roman"/>
              </a:rPr>
              <a:t>columns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7654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2637</TotalTime>
  <Words>1068</Words>
  <Application>Microsoft Office PowerPoint</Application>
  <PresentationFormat>On-screen Show (4:3)</PresentationFormat>
  <Paragraphs>116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9" baseType="lpstr">
      <vt:lpstr>Arial</vt:lpstr>
      <vt:lpstr>B Nazanin</vt:lpstr>
      <vt:lpstr>Calibri</vt:lpstr>
      <vt:lpstr>Georgia</vt:lpstr>
      <vt:lpstr>ITCFranklinGothicStd-Med-Identity-H</vt:lpstr>
      <vt:lpstr>MT2BMIT</vt:lpstr>
      <vt:lpstr>MT2HRBT</vt:lpstr>
      <vt:lpstr>MT2MIT</vt:lpstr>
      <vt:lpstr>MT2SYT</vt:lpstr>
      <vt:lpstr>Times-Bold</vt:lpstr>
      <vt:lpstr>Times-Italic</vt:lpstr>
      <vt:lpstr>Times-Roman</vt:lpstr>
      <vt:lpstr>Tw Cen MT</vt:lpstr>
      <vt:lpstr>Wingdings</vt:lpstr>
      <vt:lpstr>Wingdings 2</vt:lpstr>
      <vt:lpstr>Median</vt:lpstr>
      <vt:lpstr>Linear Equations </vt:lpstr>
      <vt:lpstr>References:</vt:lpstr>
      <vt:lpstr>Contents</vt:lpstr>
      <vt:lpstr>Grading:</vt:lpstr>
      <vt:lpstr> Linear Equations </vt:lpstr>
      <vt:lpstr>System of linear equations (or a linear system)</vt:lpstr>
      <vt:lpstr>System of linear equations</vt:lpstr>
      <vt:lpstr>System of linear equations</vt:lpstr>
      <vt:lpstr>Matrix Notation</vt:lpstr>
      <vt:lpstr>Solving a Linear System</vt:lpstr>
      <vt:lpstr>Solving a Linear System</vt:lpstr>
      <vt:lpstr>Echelon matrix</vt:lpstr>
      <vt:lpstr>Echelon matrix</vt:lpstr>
      <vt:lpstr>Row Reduction</vt:lpstr>
      <vt:lpstr>Pivot</vt:lpstr>
      <vt:lpstr>Row Reduction Algorithm</vt:lpstr>
      <vt:lpstr>Row Reduction Algorithm</vt:lpstr>
      <vt:lpstr>Row Reduction Algorithm</vt:lpstr>
      <vt:lpstr>Solutions of Linear Systems</vt:lpstr>
      <vt:lpstr>example</vt:lpstr>
      <vt:lpstr>Existence and Uniqueness</vt:lpstr>
      <vt:lpstr>PowerPoint Presentation</vt:lpstr>
      <vt:lpstr>Vectors </vt:lpstr>
      <vt:lpstr>vectors</vt:lpstr>
      <vt:lpstr>Vectors</vt:lpstr>
      <vt:lpstr>Linear Combinations</vt:lpstr>
      <vt:lpstr>Example</vt:lpstr>
      <vt:lpstr>Vector Equation </vt:lpstr>
      <vt:lpstr>Span</vt:lpstr>
      <vt:lpstr>Geometric Description</vt:lpstr>
      <vt:lpstr>LINEAR INDEPENDENCE</vt:lpstr>
      <vt:lpstr>Example</vt:lpstr>
      <vt:lpstr>LINEAR INDEPENDENCE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Interior-point methods</dc:title>
  <dc:creator>iid</dc:creator>
  <cp:lastModifiedBy>User</cp:lastModifiedBy>
  <cp:revision>215</cp:revision>
  <dcterms:created xsi:type="dcterms:W3CDTF">2013-12-02T05:13:57Z</dcterms:created>
  <dcterms:modified xsi:type="dcterms:W3CDTF">2019-02-04T07:17:20Z</dcterms:modified>
</cp:coreProperties>
</file>