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1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0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5DD9-02D0-47B9-BE67-29E67D06F02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CF18-A975-4170-8C79-45787390D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تعاریف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رادیو: </a:t>
            </a:r>
            <a:r>
              <a:rPr lang="fa-IR" dirty="0" smtClean="0">
                <a:cs typeface="B Nazanin" panose="00000400000000000000" pitchFamily="2" charset="-78"/>
              </a:rPr>
              <a:t>سیگنالی است که روی یک طیف </a:t>
            </a:r>
            <a:r>
              <a:rPr lang="fa-IR" dirty="0">
                <a:cs typeface="B Nazanin" panose="00000400000000000000" pitchFamily="2" charset="-78"/>
              </a:rPr>
              <a:t>الکترومغناطیسی ارسال می </a:t>
            </a:r>
            <a:r>
              <a:rPr lang="fa-IR" dirty="0" smtClean="0">
                <a:cs typeface="B Nazanin" panose="00000400000000000000" pitchFamily="2" charset="-78"/>
              </a:rPr>
              <a:t>گردد.</a:t>
            </a: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سیگنال رادیویی: </a:t>
            </a:r>
            <a:r>
              <a:rPr lang="fa-IR" dirty="0" smtClean="0">
                <a:cs typeface="B Nazanin" panose="00000400000000000000" pitchFamily="2" charset="-78"/>
              </a:rPr>
              <a:t>سیگنالی است که اگر در دو طرف یک رسانا (انتن) ایجاد شود، منجر به ایجاد یه اختلاف پتانسیل بر روی آن می گردد.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86" y="3398015"/>
            <a:ext cx="6468147" cy="33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6212" cy="70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نرخ انتقال - قانون </a:t>
            </a:r>
            <a:r>
              <a:rPr lang="en-US" dirty="0" smtClean="0">
                <a:cs typeface="B Titr" panose="00000700000000000000" pitchFamily="2" charset="-78"/>
              </a:rPr>
              <a:t>Shannon</a:t>
            </a:r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>
                    <a:cs typeface="B Nazanin" panose="00000400000000000000" pitchFamily="2" charset="-78"/>
                  </a:rPr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B Nazanin" panose="00000400000000000000" pitchFamily="2" charset="-78"/>
                                      </a:rPr>
                                      <m:t>𝑅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cs typeface="B Nazanin" panose="00000400000000000000" pitchFamily="2" charset="-78"/>
                </a:endParaRPr>
              </a:p>
              <a:p>
                <a:pPr marL="0" indent="0" algn="just">
                  <a:buNone/>
                </a:pPr>
                <a:endParaRPr lang="en-US" b="0" dirty="0" smtClean="0">
                  <a:cs typeface="B Nazanin" panose="00000400000000000000" pitchFamily="2" charset="-78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𝑏𝑎𝑛𝑑𝑤𝑖𝑑𝑡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h</m:t>
                    </m:r>
                  </m:oMath>
                </a14:m>
                <a:endParaRPr lang="en-US" b="0" dirty="0" smtClean="0">
                  <a:cs typeface="B Nazanin" panose="00000400000000000000" pitchFamily="2" charset="-78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𝑅𝑒𝑐𝑒𝑖𝑣𝑒𝑑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𝑆𝑖𝑔𝑛𝑎𝑙</m:t>
                    </m:r>
                  </m:oMath>
                </a14:m>
                <a:endParaRPr lang="en-US" b="0" dirty="0" smtClean="0">
                  <a:cs typeface="B Nazanin" panose="00000400000000000000" pitchFamily="2" charset="-78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𝐼𝑛𝑡𝑒𝑟𝑓𝑒𝑟𝑒𝑛𝑐𝑒</m:t>
                    </m:r>
                  </m:oMath>
                </a14:m>
                <a:endParaRPr lang="en-US" b="0" dirty="0" smtClean="0">
                  <a:cs typeface="B Nazanin" panose="00000400000000000000" pitchFamily="2" charset="-78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𝑁𝑜𝑖𝑠𝑒</m:t>
                    </m:r>
                  </m:oMath>
                </a14:m>
                <a:endParaRPr lang="en-US" b="0" dirty="0" smtClean="0">
                  <a:cs typeface="B Nazanin" panose="00000400000000000000" pitchFamily="2" charset="-78"/>
                </a:endParaRPr>
              </a:p>
              <a:p>
                <a:pPr algn="just" rtl="1"/>
                <a:r>
                  <a:rPr lang="fa-IR" smtClean="0">
                    <a:cs typeface="B Nazanin" panose="00000400000000000000" pitchFamily="2" charset="-78"/>
                  </a:rPr>
                  <a:t>عوامل موثر در انتشار: 1- فاصله 2- فرکانس 3- محیط</a:t>
                </a:r>
                <a:endParaRPr lang="en-US" b="0" dirty="0" smtClean="0">
                  <a:cs typeface="B Nazanin" panose="00000400000000000000" pitchFamily="2" charset="-78"/>
                </a:endParaRPr>
              </a:p>
              <a:p>
                <a:pPr algn="just"/>
                <a:endParaRPr lang="en-US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تعاریف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دامنه </a:t>
            </a:r>
            <a:r>
              <a:rPr lang="en-US" b="1" dirty="0" smtClean="0">
                <a:cs typeface="B Nazanin" panose="00000400000000000000" pitchFamily="2" charset="-78"/>
              </a:rPr>
              <a:t>(Amplitude)</a:t>
            </a:r>
            <a:r>
              <a:rPr lang="fa-IR" b="1" dirty="0" smtClean="0">
                <a:cs typeface="B Nazanin" panose="00000400000000000000" pitchFamily="2" charset="-78"/>
              </a:rPr>
              <a:t>: </a:t>
            </a:r>
            <a:r>
              <a:rPr lang="fa-IR" dirty="0" smtClean="0">
                <a:cs typeface="B Nazanin" panose="00000400000000000000" pitchFamily="2" charset="-78"/>
              </a:rPr>
              <a:t>فاصله نقطه </a:t>
            </a:r>
            <a:r>
              <a:rPr lang="en-US" dirty="0" smtClean="0">
                <a:cs typeface="B Nazanin" panose="00000400000000000000" pitchFamily="2" charset="-78"/>
              </a:rPr>
              <a:t>rest</a:t>
            </a:r>
            <a:r>
              <a:rPr lang="fa-IR" dirty="0" smtClean="0">
                <a:cs typeface="B Nazanin" panose="00000400000000000000" pitchFamily="2" charset="-78"/>
              </a:rPr>
              <a:t> تا نقطه </a:t>
            </a:r>
            <a:r>
              <a:rPr lang="en-US" dirty="0" smtClean="0">
                <a:cs typeface="B Nazanin" panose="00000400000000000000" pitchFamily="2" charset="-78"/>
              </a:rPr>
              <a:t>peak</a:t>
            </a:r>
            <a:r>
              <a:rPr lang="fa-IR" dirty="0" smtClean="0">
                <a:cs typeface="B Nazanin" panose="00000400000000000000" pitchFamily="2" charset="-78"/>
              </a:rPr>
              <a:t> سیگنال رادیویی را دامنه سیگنال نامند.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86" y="3398015"/>
            <a:ext cx="6468147" cy="338948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01537" y="2610281"/>
            <a:ext cx="1177850" cy="100467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7510" y="3683600"/>
            <a:ext cx="1177850" cy="100467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26325" y="233825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peak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05989" y="3385457"/>
            <a:ext cx="75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rest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910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تعاریف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 smtClean="0">
                <a:cs typeface="B Nazanin" panose="00000400000000000000" pitchFamily="2" charset="-78"/>
              </a:rPr>
              <a:t>Period</a:t>
            </a:r>
            <a:r>
              <a:rPr lang="fa-IR" b="1" dirty="0" smtClean="0">
                <a:cs typeface="B Nazanin" panose="00000400000000000000" pitchFamily="2" charset="-78"/>
              </a:rPr>
              <a:t>: </a:t>
            </a:r>
            <a:r>
              <a:rPr lang="fa-IR" dirty="0" smtClean="0">
                <a:cs typeface="B Nazanin" panose="00000400000000000000" pitchFamily="2" charset="-78"/>
              </a:rPr>
              <a:t>مدت زمانی که یک سیگنال رادیویی یک سیکل خود را طی می کند، </a:t>
            </a:r>
            <a:r>
              <a:rPr lang="en-US" dirty="0" smtClean="0">
                <a:cs typeface="B Nazanin" panose="00000400000000000000" pitchFamily="2" charset="-78"/>
              </a:rPr>
              <a:t>Period</a:t>
            </a:r>
            <a:r>
              <a:rPr lang="fa-IR" dirty="0" smtClean="0">
                <a:cs typeface="B Nazanin" panose="00000400000000000000" pitchFamily="2" charset="-78"/>
              </a:rPr>
              <a:t> آن سیگنال نام دارد و معمولا با نماد </a:t>
            </a:r>
            <a:r>
              <a:rPr lang="en-US" dirty="0" smtClean="0">
                <a:cs typeface="B Nazanin" panose="00000400000000000000" pitchFamily="2" charset="-78"/>
              </a:rPr>
              <a:t>T</a:t>
            </a:r>
            <a:r>
              <a:rPr lang="fa-IR" dirty="0" smtClean="0">
                <a:cs typeface="B Nazanin" panose="00000400000000000000" pitchFamily="2" charset="-78"/>
              </a:rPr>
              <a:t> نمایش داده می شود.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86" y="3398015"/>
            <a:ext cx="6468147" cy="338948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592286" y="3605349"/>
            <a:ext cx="2125403" cy="307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8818" y="2971801"/>
            <a:ext cx="2024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 (sec/cycle)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994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تعاریف</a:t>
            </a:r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 rtl="1"/>
                <a:r>
                  <a:rPr lang="fa-IR" b="1" dirty="0" smtClean="0">
                    <a:cs typeface="B Nazanin" panose="00000400000000000000" pitchFamily="2" charset="-78"/>
                  </a:rPr>
                  <a:t>فرکانس: </a:t>
                </a:r>
                <a:r>
                  <a:rPr lang="fa-IR" dirty="0" smtClean="0">
                    <a:cs typeface="B Nazanin" panose="00000400000000000000" pitchFamily="2" charset="-78"/>
                  </a:rPr>
                  <a:t>به تعداد سیکل های طی شده توسط یک سیگنال رادیویی در واحد زمان، فرکانس </a:t>
                </a:r>
                <a:r>
                  <a:rPr lang="en-US" dirty="0" smtClean="0">
                    <a:cs typeface="B Nazanin" panose="00000400000000000000" pitchFamily="2" charset="-78"/>
                  </a:rPr>
                  <a:t>(Frequency)</a:t>
                </a:r>
                <a:r>
                  <a:rPr lang="fa-IR" dirty="0" smtClean="0">
                    <a:cs typeface="B Nazanin" panose="00000400000000000000" pitchFamily="2" charset="-78"/>
                  </a:rPr>
                  <a:t> گویند. برای نمایش واحد فرکانس از </a:t>
                </a:r>
                <a:r>
                  <a:rPr lang="en-US" dirty="0" smtClean="0">
                    <a:cs typeface="B Nazanin" panose="00000400000000000000" pitchFamily="2" charset="-78"/>
                  </a:rPr>
                  <a:t>HZ</a:t>
                </a:r>
                <a:r>
                  <a:rPr lang="fa-IR" dirty="0" smtClean="0">
                    <a:cs typeface="B Nazanin" panose="00000400000000000000" pitchFamily="2" charset="-78"/>
                  </a:rPr>
                  <a:t> استفاده شده و بر حسب </a:t>
                </a:r>
                <a:r>
                  <a:rPr lang="en-US" dirty="0" smtClean="0">
                    <a:cs typeface="B Nazanin" panose="00000400000000000000" pitchFamily="2" charset="-78"/>
                  </a:rPr>
                  <a:t>(cycle/sec)</a:t>
                </a:r>
                <a:r>
                  <a:rPr lang="fa-IR" dirty="0" smtClean="0">
                    <a:cs typeface="B Nazanin" panose="00000400000000000000" pitchFamily="2" charset="-78"/>
                  </a:rPr>
                  <a:t> محاسبه می گردد.</a:t>
                </a: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در واقع، فرکانس عکس </a:t>
                </a:r>
                <a:r>
                  <a:rPr lang="en-US" dirty="0" smtClean="0">
                    <a:cs typeface="B Nazanin" panose="00000400000000000000" pitchFamily="2" charset="-78"/>
                  </a:rPr>
                  <a:t>Period</a:t>
                </a:r>
                <a:r>
                  <a:rPr lang="fa-IR" dirty="0" smtClean="0">
                    <a:cs typeface="B Nazanin" panose="00000400000000000000" pitchFamily="2" charset="-78"/>
                  </a:rPr>
                  <a:t> است</a:t>
                </a:r>
                <a:r>
                  <a:rPr lang="en-US" dirty="0" smtClean="0">
                    <a:cs typeface="B Nazanin" panose="00000400000000000000" pitchFamily="2" charset="-78"/>
                  </a:rPr>
                  <a:t>:</a:t>
                </a:r>
                <a:endParaRPr lang="fa-IR" dirty="0" smtClean="0">
                  <a:cs typeface="B Nazanin" panose="00000400000000000000" pitchFamily="2" charset="-78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𝑐𝑦𝑐𝑙𝑒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𝑠𝑒𝑐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𝑠𝑒𝑐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𝑐𝑦𝑐𝑙𝑒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 t="-29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19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تعاریف</a:t>
            </a:r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 rtl="1"/>
                <a:r>
                  <a:rPr lang="fa-IR" b="1" dirty="0" smtClean="0">
                    <a:cs typeface="B Nazanin" panose="00000400000000000000" pitchFamily="2" charset="-78"/>
                  </a:rPr>
                  <a:t>طول موج</a:t>
                </a:r>
                <a:r>
                  <a:rPr lang="fa-IR" dirty="0" smtClean="0">
                    <a:cs typeface="B Nazanin" panose="00000400000000000000" pitchFamily="2" charset="-78"/>
                  </a:rPr>
                  <a:t>: به مسافتی که یک سیگنال رادیویی در طول یک سیکل طی می کند، طول موج </a:t>
                </a:r>
                <a:r>
                  <a:rPr lang="en-US" dirty="0" smtClean="0">
                    <a:cs typeface="B Nazanin" panose="00000400000000000000" pitchFamily="2" charset="-78"/>
                  </a:rPr>
                  <a:t>(wavelength)</a:t>
                </a:r>
                <a:r>
                  <a:rPr lang="fa-IR" dirty="0" smtClean="0">
                    <a:cs typeface="B Nazanin" panose="00000400000000000000" pitchFamily="2" charset="-78"/>
                  </a:rPr>
                  <a:t> گویند. برای نمایش طول موج عمدتا از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𝜆</m:t>
                    </m:r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استفاده می شود.</a:t>
                </a: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روش محاسبه طول موج:</a:t>
                </a:r>
                <a:endParaRPr lang="en-US" dirty="0" smtClean="0">
                  <a:cs typeface="B Nazanin" panose="00000400000000000000" pitchFamily="2" charset="-78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  <a:cs typeface="B Nazanin" panose="00000400000000000000" pitchFamily="2" charset="-78"/>
                </a:endParaRPr>
              </a:p>
              <a:p>
                <a:pPr marL="0" indent="0" algn="l">
                  <a:buNone/>
                </a:pPr>
                <a:endParaRPr lang="fa-IR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که در آن </a:t>
                </a:r>
                <a:r>
                  <a:rPr lang="en-US" dirty="0" smtClean="0">
                    <a:cs typeface="B Nazanin" panose="00000400000000000000" pitchFamily="2" charset="-78"/>
                  </a:rPr>
                  <a:t>v</a:t>
                </a:r>
                <a:r>
                  <a:rPr lang="fa-IR" dirty="0" smtClean="0">
                    <a:cs typeface="B Nazanin" panose="00000400000000000000" pitchFamily="2" charset="-78"/>
                  </a:rPr>
                  <a:t> همان سرعت نور یعنی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𝑠</m:t>
                        </m:r>
                      </m:den>
                    </m:f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است.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 t="-29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88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محدوده امواج رادیویی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6" y="1522175"/>
            <a:ext cx="11804274" cy="4761057"/>
          </a:xfrm>
        </p:spPr>
      </p:pic>
    </p:spTree>
    <p:extLst>
      <p:ext uri="{BB962C8B-B14F-4D97-AF65-F5344CB8AC3E}">
        <p14:creationId xmlns:p14="http://schemas.microsoft.com/office/powerpoint/2010/main" val="16629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قواعد ماکسول</a:t>
            </a:r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 rtl="1"/>
                <a:r>
                  <a:rPr lang="fa-IR" dirty="0" smtClean="0">
                    <a:latin typeface="Cambria Math" panose="02040503050406030204" pitchFamily="18" charset="0"/>
                    <a:cs typeface="B Nazanin" panose="00000400000000000000" pitchFamily="2" charset="-78"/>
                  </a:rPr>
                  <a:t>اندازه انتن متناسب است با طول موج تقسیم بر 4:</a:t>
                </a:r>
                <a:endParaRPr lang="en-US" b="0" dirty="0" smtClean="0">
                  <a:latin typeface="Cambria Math" panose="02040503050406030204" pitchFamily="18" charset="0"/>
                  <a:cs typeface="B Nazanin" panose="00000400000000000000" pitchFamily="2" charset="-78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𝐴𝑛𝑡𝑒𝑛𝑛𝑎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a-IR" b="0" dirty="0" smtClean="0">
                  <a:cs typeface="B Nazanin" panose="00000400000000000000" pitchFamily="2" charset="-78"/>
                </a:endParaRPr>
              </a:p>
              <a:p>
                <a:pPr algn="just" rtl="1"/>
                <a:r>
                  <a:rPr lang="fa-IR" dirty="0" smtClean="0">
                    <a:latin typeface="Cambria Math" panose="02040503050406030204" pitchFamily="18" charset="0"/>
                    <a:cs typeface="B Nazanin" panose="00000400000000000000" pitchFamily="2" charset="-78"/>
                  </a:rPr>
                  <a:t>قدرت سیگنال دریافتی متناسب است با عکس فرکانس به توان 2:</a:t>
                </a:r>
                <a:endParaRPr lang="en-US" dirty="0" smtClean="0">
                  <a:cs typeface="B Nazanin" panose="00000400000000000000" pitchFamily="2" charset="-78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𝑅𝑒𝑐𝑒𝑖𝑣𝑒𝑑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𝑆𝑖𝑔𝑛𝑎𝑙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1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توصیف سیگنال رادیویی</a:t>
            </a:r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 smtClean="0">
                  <a:cs typeface="B Nazanin" panose="00000400000000000000" pitchFamily="2" charset="-78"/>
                </a:endParaRPr>
              </a:p>
              <a:p>
                <a:pPr algn="just"/>
                <a:endParaRPr lang="en-US" dirty="0" smtClean="0">
                  <a:cs typeface="B Nazanin" panose="00000400000000000000" pitchFamily="2" charset="-78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cs typeface="B Nazanin" panose="00000400000000000000" pitchFamily="2" charset="-78"/>
                </a:endParaRPr>
              </a:p>
              <a:p>
                <a:pPr algn="just"/>
                <a:endParaRPr lang="en-US" dirty="0">
                  <a:cs typeface="B Nazanin" panose="00000400000000000000" pitchFamily="2" charset="-78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𝑝𝑎𝑡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𝑙𝑜𝑠𝑠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𝑒𝑥𝑝𝑜𝑛𝑒𝑛𝑡</m:t>
                    </m:r>
                  </m:oMath>
                </a14:m>
                <a:endParaRPr lang="fa-IR" dirty="0" smtClean="0">
                  <a:cs typeface="B Nazanin" panose="00000400000000000000" pitchFamily="2" charset="-78"/>
                </a:endParaRPr>
              </a:p>
              <a:p>
                <a:pPr marL="0" indent="0" algn="just">
                  <a:buNone/>
                </a:pPr>
                <a:endParaRPr lang="en-US" dirty="0" smtClean="0">
                  <a:cs typeface="B Nazanin" panose="00000400000000000000" pitchFamily="2" charset="-78"/>
                </a:endParaRPr>
              </a:p>
              <a:p>
                <a:pPr algn="just" rtl="1"/>
                <a:r>
                  <a:rPr lang="fa-IR" dirty="0" smtClean="0">
                    <a:cs typeface="B Nazanin" panose="00000400000000000000" pitchFamily="2" charset="-78"/>
                  </a:rPr>
                  <a:t>پارامتر فوق تحت تاثیر عواملی نظیر </a:t>
                </a:r>
                <a:r>
                  <a:rPr lang="en-US" dirty="0" smtClean="0">
                    <a:cs typeface="B Nazanin" panose="00000400000000000000" pitchFamily="2" charset="-78"/>
                  </a:rPr>
                  <a:t>diffraction</a:t>
                </a:r>
                <a:r>
                  <a:rPr lang="fa-IR" dirty="0" smtClean="0">
                    <a:cs typeface="B Nazanin" panose="00000400000000000000" pitchFamily="2" charset="-78"/>
                  </a:rPr>
                  <a:t>، </a:t>
                </a:r>
                <a:r>
                  <a:rPr lang="en-US" dirty="0" smtClean="0">
                    <a:cs typeface="B Nazanin" panose="00000400000000000000" pitchFamily="2" charset="-78"/>
                  </a:rPr>
                  <a:t>scattering</a:t>
                </a:r>
                <a:r>
                  <a:rPr lang="fa-IR" dirty="0" smtClean="0">
                    <a:cs typeface="B Nazanin" panose="00000400000000000000" pitchFamily="2" charset="-78"/>
                  </a:rPr>
                  <a:t>، </a:t>
                </a:r>
                <a:r>
                  <a:rPr lang="en-US" dirty="0" smtClean="0">
                    <a:cs typeface="B Nazanin" panose="00000400000000000000" pitchFamily="2" charset="-78"/>
                  </a:rPr>
                  <a:t>reflection</a:t>
                </a:r>
                <a:r>
                  <a:rPr lang="fa-IR" dirty="0" smtClean="0">
                    <a:cs typeface="B Nazanin" panose="00000400000000000000" pitchFamily="2" charset="-78"/>
                  </a:rPr>
                  <a:t> و </a:t>
                </a:r>
                <a:r>
                  <a:rPr lang="en-US" dirty="0" smtClean="0">
                    <a:cs typeface="B Nazanin" panose="00000400000000000000" pitchFamily="2" charset="-78"/>
                  </a:rPr>
                  <a:t>shadowing</a:t>
                </a:r>
                <a:r>
                  <a:rPr lang="fa-IR" dirty="0" smtClean="0">
                    <a:cs typeface="B Nazanin" panose="00000400000000000000" pitchFamily="2" charset="-78"/>
                  </a:rPr>
                  <a:t> </a:t>
                </a:r>
                <a:r>
                  <a:rPr lang="en-US" dirty="0" smtClean="0">
                    <a:cs typeface="B Nazanin" panose="00000400000000000000" pitchFamily="2" charset="-78"/>
                  </a:rPr>
                  <a:t>(absorption)</a:t>
                </a:r>
                <a:r>
                  <a:rPr lang="fa-IR" dirty="0" smtClean="0">
                    <a:cs typeface="B Nazanin" panose="00000400000000000000" pitchFamily="2" charset="-78"/>
                  </a:rPr>
                  <a:t> است.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29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5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8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237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 Nazanin</vt:lpstr>
      <vt:lpstr>B Titr</vt:lpstr>
      <vt:lpstr>Calibri</vt:lpstr>
      <vt:lpstr>Calibri Light</vt:lpstr>
      <vt:lpstr>Cambria Math</vt:lpstr>
      <vt:lpstr>Office Theme</vt:lpstr>
      <vt:lpstr>تعاریف</vt:lpstr>
      <vt:lpstr>تعاریف</vt:lpstr>
      <vt:lpstr>تعاریف</vt:lpstr>
      <vt:lpstr>تعاریف</vt:lpstr>
      <vt:lpstr>تعاریف</vt:lpstr>
      <vt:lpstr>محدوده امواج رادیویی</vt:lpstr>
      <vt:lpstr>قواعد ماکسول</vt:lpstr>
      <vt:lpstr>توصیف سیگنال رادیویی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نرخ انتقال - قانون Shannon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22</cp:revision>
  <dcterms:created xsi:type="dcterms:W3CDTF">2020-02-25T06:16:40Z</dcterms:created>
  <dcterms:modified xsi:type="dcterms:W3CDTF">2020-04-05T06:47:28Z</dcterms:modified>
</cp:coreProperties>
</file>