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3"/>
  </p:notesMasterIdLst>
  <p:sldIdLst>
    <p:sldId id="271" r:id="rId2"/>
    <p:sldId id="272" r:id="rId3"/>
    <p:sldId id="274" r:id="rId4"/>
    <p:sldId id="311" r:id="rId5"/>
    <p:sldId id="275" r:id="rId6"/>
    <p:sldId id="312" r:id="rId7"/>
    <p:sldId id="313" r:id="rId8"/>
    <p:sldId id="314" r:id="rId9"/>
    <p:sldId id="317" r:id="rId10"/>
    <p:sldId id="319" r:id="rId11"/>
    <p:sldId id="316" r:id="rId12"/>
    <p:sldId id="276" r:id="rId13"/>
    <p:sldId id="277" r:id="rId14"/>
    <p:sldId id="278" r:id="rId15"/>
    <p:sldId id="279" r:id="rId16"/>
    <p:sldId id="281" r:id="rId17"/>
    <p:sldId id="282" r:id="rId18"/>
    <p:sldId id="283" r:id="rId19"/>
    <p:sldId id="284" r:id="rId20"/>
    <p:sldId id="285" r:id="rId21"/>
    <p:sldId id="290" r:id="rId22"/>
    <p:sldId id="291" r:id="rId23"/>
    <p:sldId id="294" r:id="rId24"/>
    <p:sldId id="292" r:id="rId25"/>
    <p:sldId id="293"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5C45"/>
    <a:srgbClr val="94B6D2"/>
    <a:srgbClr val="DD8047"/>
    <a:srgbClr val="FF0000"/>
    <a:srgbClr val="6128F0"/>
    <a:srgbClr val="E727B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560" autoAdjust="0"/>
  </p:normalViewPr>
  <p:slideViewPr>
    <p:cSldViewPr>
      <p:cViewPr varScale="1">
        <p:scale>
          <a:sx n="86" d="100"/>
          <a:sy n="86" d="100"/>
        </p:scale>
        <p:origin x="22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622FA27-AFE5-4595-80D5-04A76A4EC8F3}" type="datetimeFigureOut">
              <a:rPr lang="en-US"/>
              <a:pPr>
                <a:defRPr/>
              </a:pPr>
              <a:t>11/30/2018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57F2F09-0DD5-414D-B87C-1130674AA092}" type="slidenum">
              <a:rPr lang="en-US"/>
              <a:pPr>
                <a:defRPr/>
              </a:pPr>
              <a:t>‹#›</a:t>
            </a:fld>
            <a:endParaRPr lang="en-US"/>
          </a:p>
        </p:txBody>
      </p:sp>
    </p:spTree>
    <p:extLst>
      <p:ext uri="{BB962C8B-B14F-4D97-AF65-F5344CB8AC3E}">
        <p14:creationId xmlns:p14="http://schemas.microsoft.com/office/powerpoint/2010/main" val="210834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a:t>
            </a:fld>
            <a:endParaRPr lang="en-US"/>
          </a:p>
        </p:txBody>
      </p:sp>
    </p:spTree>
    <p:extLst>
      <p:ext uri="{BB962C8B-B14F-4D97-AF65-F5344CB8AC3E}">
        <p14:creationId xmlns:p14="http://schemas.microsoft.com/office/powerpoint/2010/main" val="175829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Vout</a:t>
            </a:r>
            <a:r>
              <a:rPr lang="en-US" dirty="0" smtClean="0"/>
              <a:t> = V2-V1</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31</a:t>
            </a:fld>
            <a:endParaRPr lang="en-US"/>
          </a:p>
        </p:txBody>
      </p:sp>
    </p:spTree>
    <p:extLst>
      <p:ext uri="{BB962C8B-B14F-4D97-AF65-F5344CB8AC3E}">
        <p14:creationId xmlns:p14="http://schemas.microsoft.com/office/powerpoint/2010/main" val="2180489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v</a:t>
            </a:r>
            <a:r>
              <a:rPr lang="de-DE" baseline="-25000" dirty="0" smtClean="0"/>
              <a:t>o</a:t>
            </a:r>
            <a:r>
              <a:rPr lang="de-DE" dirty="0" smtClean="0"/>
              <a:t>(t) = 10 – e</a:t>
            </a:r>
            <a:r>
              <a:rPr lang="de-DE" baseline="30000" dirty="0" smtClean="0"/>
              <a:t>-t</a:t>
            </a:r>
            <a:r>
              <a:rPr lang="de-DE" dirty="0" smtClean="0"/>
              <a:t>(10</a:t>
            </a:r>
            <a:r>
              <a:rPr lang="de-DE" baseline="0" dirty="0" smtClean="0"/>
              <a:t> </a:t>
            </a:r>
            <a:r>
              <a:rPr lang="de-DE" dirty="0" smtClean="0"/>
              <a:t>cos</a:t>
            </a:r>
            <a:r>
              <a:rPr lang="de-DE" baseline="0" dirty="0" smtClean="0"/>
              <a:t> </a:t>
            </a:r>
            <a:r>
              <a:rPr lang="de-DE" dirty="0" smtClean="0"/>
              <a:t>2t+5 sin 2t) mV</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36</a:t>
            </a:fld>
            <a:endParaRPr lang="en-US"/>
          </a:p>
        </p:txBody>
      </p:sp>
    </p:spTree>
    <p:extLst>
      <p:ext uri="{BB962C8B-B14F-4D97-AF65-F5344CB8AC3E}">
        <p14:creationId xmlns:p14="http://schemas.microsoft.com/office/powerpoint/2010/main" val="3861176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37</a:t>
            </a:fld>
            <a:endParaRPr lang="en-US"/>
          </a:p>
        </p:txBody>
      </p:sp>
    </p:spTree>
    <p:extLst>
      <p:ext uri="{BB962C8B-B14F-4D97-AF65-F5344CB8AC3E}">
        <p14:creationId xmlns:p14="http://schemas.microsoft.com/office/powerpoint/2010/main" val="3982784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38</a:t>
            </a:fld>
            <a:endParaRPr lang="en-US"/>
          </a:p>
        </p:txBody>
      </p:sp>
    </p:spTree>
    <p:extLst>
      <p:ext uri="{BB962C8B-B14F-4D97-AF65-F5344CB8AC3E}">
        <p14:creationId xmlns:p14="http://schemas.microsoft.com/office/powerpoint/2010/main" val="2832831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39</a:t>
            </a:fld>
            <a:endParaRPr lang="en-US"/>
          </a:p>
        </p:txBody>
      </p:sp>
    </p:spTree>
    <p:extLst>
      <p:ext uri="{BB962C8B-B14F-4D97-AF65-F5344CB8AC3E}">
        <p14:creationId xmlns:p14="http://schemas.microsoft.com/office/powerpoint/2010/main" val="1365599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40</a:t>
            </a:fld>
            <a:endParaRPr lang="en-US"/>
          </a:p>
        </p:txBody>
      </p:sp>
    </p:spTree>
    <p:extLst>
      <p:ext uri="{BB962C8B-B14F-4D97-AF65-F5344CB8AC3E}">
        <p14:creationId xmlns:p14="http://schemas.microsoft.com/office/powerpoint/2010/main" val="678890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41</a:t>
            </a:fld>
            <a:endParaRPr lang="en-US"/>
          </a:p>
        </p:txBody>
      </p:sp>
    </p:spTree>
    <p:extLst>
      <p:ext uri="{BB962C8B-B14F-4D97-AF65-F5344CB8AC3E}">
        <p14:creationId xmlns:p14="http://schemas.microsoft.com/office/powerpoint/2010/main" val="294900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a:t>
            </a:fld>
            <a:endParaRPr lang="en-US"/>
          </a:p>
        </p:txBody>
      </p:sp>
    </p:spTree>
    <p:extLst>
      <p:ext uri="{BB962C8B-B14F-4D97-AF65-F5344CB8AC3E}">
        <p14:creationId xmlns:p14="http://schemas.microsoft.com/office/powerpoint/2010/main" val="182340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smtClean="0"/>
              <a:t>پایه های ورودی: ولتاژ ورودی به این دو پایه متصل می‌شود.</a:t>
            </a:r>
          </a:p>
          <a:p>
            <a:pPr algn="r" rtl="1"/>
            <a:r>
              <a:rPr lang="fa-IR" baseline="0" dirty="0" smtClean="0"/>
              <a:t>پایه خروجی: ولتاژ خروجی بر روی این پایه ظاهر می شود.</a:t>
            </a:r>
          </a:p>
          <a:p>
            <a:pPr algn="r" rtl="1"/>
            <a:r>
              <a:rPr lang="fa-IR" baseline="0" dirty="0" smtClean="0"/>
              <a:t>پایه های منبع تغذیه: باید به آنها ولتاژ کافی برای روشن شدن ترانزیستورهای داخلی آپ امپ اعمال کرد.</a:t>
            </a:r>
          </a:p>
          <a:p>
            <a:pPr algn="r" rtl="1"/>
            <a:r>
              <a:rPr lang="fa-IR" baseline="0" dirty="0" smtClean="0"/>
              <a:t>پایه‌های تنظیم آفست: برای حذف ولتاژ </a:t>
            </a:r>
            <a:r>
              <a:rPr lang="en-US" baseline="0" dirty="0" smtClean="0"/>
              <a:t>DC</a:t>
            </a:r>
            <a:r>
              <a:rPr lang="fa-IR" baseline="0" dirty="0" smtClean="0"/>
              <a:t> که بر روی خروجی افتاده استفاده می‌شود.</a:t>
            </a:r>
          </a:p>
          <a:p>
            <a:pPr algn="r" rtl="1"/>
            <a:r>
              <a:rPr lang="fa-IR" baseline="0" dirty="0" smtClean="0"/>
              <a:t> </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5</a:t>
            </a:fld>
            <a:endParaRPr lang="en-US"/>
          </a:p>
        </p:txBody>
      </p:sp>
    </p:spTree>
    <p:extLst>
      <p:ext uri="{BB962C8B-B14F-4D97-AF65-F5344CB8AC3E}">
        <p14:creationId xmlns:p14="http://schemas.microsoft.com/office/powerpoint/2010/main" val="385281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smtClean="0"/>
              <a:t>فعلا فرض کنید پایه های دیگر به ولتاژ مناسب وصلند. میخواهیم بدون اینکه وارد جزئیات مدار ترانزیستوری داخل آپ امپ بشویم، با استفاده از یک مدل ساده فقط رفتار مداری آن را بررسی کنیم.</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6</a:t>
            </a:fld>
            <a:endParaRPr lang="en-US"/>
          </a:p>
        </p:txBody>
      </p:sp>
    </p:spTree>
    <p:extLst>
      <p:ext uri="{BB962C8B-B14F-4D97-AF65-F5344CB8AC3E}">
        <p14:creationId xmlns:p14="http://schemas.microsoft.com/office/powerpoint/2010/main" val="3859181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7</a:t>
            </a:fld>
            <a:endParaRPr lang="en-US"/>
          </a:p>
        </p:txBody>
      </p:sp>
    </p:spTree>
    <p:extLst>
      <p:ext uri="{BB962C8B-B14F-4D97-AF65-F5344CB8AC3E}">
        <p14:creationId xmlns:p14="http://schemas.microsoft.com/office/powerpoint/2010/main" val="1546685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اگر </a:t>
            </a:r>
            <a:r>
              <a:rPr lang="en-US" dirty="0" smtClean="0"/>
              <a:t>Ro=0</a:t>
            </a:r>
            <a:r>
              <a:rPr lang="fa-IR" baseline="0" dirty="0" smtClean="0"/>
              <a:t> باشد، </a:t>
            </a:r>
            <a:r>
              <a:rPr lang="fa-IR" dirty="0" smtClean="0"/>
              <a:t>می دانیم </a:t>
            </a:r>
            <a:r>
              <a:rPr lang="en-US" dirty="0" err="1" smtClean="0"/>
              <a:t>vd</a:t>
            </a:r>
            <a:r>
              <a:rPr lang="en-US" dirty="0" smtClean="0"/>
              <a:t>=</a:t>
            </a:r>
            <a:r>
              <a:rPr lang="en-US" dirty="0" err="1" smtClean="0"/>
              <a:t>vout</a:t>
            </a:r>
            <a:r>
              <a:rPr lang="en-US" dirty="0" smtClean="0"/>
              <a:t>/A</a:t>
            </a:r>
            <a:r>
              <a:rPr lang="fa-IR" dirty="0" smtClean="0"/>
              <a:t>.</a:t>
            </a:r>
            <a:r>
              <a:rPr lang="fa-IR" baseline="0" dirty="0" smtClean="0"/>
              <a:t> همچنین همانطور که در اسلایدهای بعدی خواهیم دید، ولتاژ خروجی آپ امپ نمی تواند از ولتاژ تغذیه ای که به آن وصل است بیشتر شود. پس ولتاژ خروجی همیشه محدود به مقادیری بین 5 تا 24 ولت (ولتاژ تغذیه آپ امپ) است. چون </a:t>
            </a:r>
            <a:r>
              <a:rPr lang="en-US" baseline="0" dirty="0" smtClean="0"/>
              <a:t>A</a:t>
            </a:r>
            <a:r>
              <a:rPr lang="fa-IR" baseline="0" dirty="0" smtClean="0"/>
              <a:t> عددی بزرگ در رنج 100000</a:t>
            </a:r>
            <a:r>
              <a:rPr lang="en-US" baseline="0" dirty="0" smtClean="0"/>
              <a:t> </a:t>
            </a:r>
            <a:r>
              <a:rPr lang="fa-IR" baseline="0" dirty="0" smtClean="0"/>
              <a:t>است، ولتاژ </a:t>
            </a:r>
            <a:r>
              <a:rPr lang="en-US" baseline="0" dirty="0" err="1" smtClean="0"/>
              <a:t>vd</a:t>
            </a:r>
            <a:r>
              <a:rPr lang="fa-IR" baseline="0" dirty="0" smtClean="0"/>
              <a:t> تقریبا برابر صفر (در رنج چند میکرو ولت) خواهد بود. در مدل ایده آل که </a:t>
            </a:r>
            <a:r>
              <a:rPr lang="en-US" baseline="0" dirty="0" smtClean="0"/>
              <a:t>A</a:t>
            </a:r>
            <a:r>
              <a:rPr lang="fa-IR" baseline="0" dirty="0" smtClean="0"/>
              <a:t> بی نهایت فرض شده است، </a:t>
            </a:r>
            <a:r>
              <a:rPr lang="en-US" baseline="0" dirty="0" err="1" smtClean="0"/>
              <a:t>vd</a:t>
            </a:r>
            <a:r>
              <a:rPr lang="fa-IR" baseline="0" dirty="0" smtClean="0"/>
              <a:t> هم صفر خواهد بود و بنابراین جریان ورودی نیز صفر خواهد بود. در عمل جریان ورودی در رنج چند نانو آمپر است.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11</a:t>
            </a:fld>
            <a:endParaRPr lang="en-US"/>
          </a:p>
        </p:txBody>
      </p:sp>
    </p:spTree>
    <p:extLst>
      <p:ext uri="{BB962C8B-B14F-4D97-AF65-F5344CB8AC3E}">
        <p14:creationId xmlns:p14="http://schemas.microsoft.com/office/powerpoint/2010/main" val="889580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به این مدار بافر</a:t>
            </a:r>
            <a:r>
              <a:rPr lang="fa-IR" baseline="0" dirty="0" smtClean="0"/>
              <a:t> نیز گویند.</a:t>
            </a:r>
          </a:p>
          <a:p>
            <a:pPr algn="r" rtl="1"/>
            <a:r>
              <a:rPr lang="fa-IR" baseline="0" dirty="0" smtClean="0"/>
              <a:t>دقت کنید جریان خروجی آپ امپ صفر نیست و در این مثال در واقع خود آپ امپ است که جریان مقاومت </a:t>
            </a:r>
            <a:r>
              <a:rPr lang="en-US" baseline="0" dirty="0" smtClean="0"/>
              <a:t>RL</a:t>
            </a:r>
            <a:r>
              <a:rPr lang="fa-IR" baseline="0" dirty="0" smtClean="0"/>
              <a:t> را تامین می کند. پس مراقب باشید در هنگام </a:t>
            </a:r>
            <a:r>
              <a:rPr lang="en-US" baseline="0" dirty="0" smtClean="0"/>
              <a:t>KCL</a:t>
            </a:r>
            <a:r>
              <a:rPr lang="fa-IR" baseline="0" dirty="0" smtClean="0"/>
              <a:t> نوشتن در گره خروجی آپ امپ یک جریان خروجی یا ورودی به پین خروجی آپ امپ داریم که مقدار آن را نمی دانیم. به همین دلیل معمولا </a:t>
            </a:r>
            <a:r>
              <a:rPr lang="en-US" baseline="0" dirty="0" smtClean="0"/>
              <a:t>KCL</a:t>
            </a:r>
            <a:r>
              <a:rPr lang="fa-IR" baseline="0" dirty="0" smtClean="0"/>
              <a:t> برای گره خروجی نمی نویسیم.</a:t>
            </a: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16</a:t>
            </a:fld>
            <a:endParaRPr lang="en-US"/>
          </a:p>
        </p:txBody>
      </p:sp>
    </p:spTree>
    <p:extLst>
      <p:ext uri="{BB962C8B-B14F-4D97-AF65-F5344CB8AC3E}">
        <p14:creationId xmlns:p14="http://schemas.microsoft.com/office/powerpoint/2010/main" val="153193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بدون</a:t>
            </a:r>
            <a:r>
              <a:rPr lang="fa-IR" baseline="0" dirty="0" smtClean="0"/>
              <a:t> آپ امپ هم، دیود زنر می تواند به عنوان یک رگولاتور ولتاژ عمل کند و ولتاژ را روی </a:t>
            </a:r>
            <a:r>
              <a:rPr lang="en-US" baseline="0" dirty="0" smtClean="0"/>
              <a:t>4.7</a:t>
            </a:r>
            <a:r>
              <a:rPr lang="fa-IR" baseline="0" dirty="0" smtClean="0"/>
              <a:t> ولت نگه دارد. ولی استفاده از آپ امپ در کنار دیود زنر این مزیت را دارد که مقدار ولتاژ خروجی رگولاتور را می توان با انتخاب مقادیر </a:t>
            </a:r>
            <a:r>
              <a:rPr lang="en-US" baseline="0" dirty="0" err="1" smtClean="0"/>
              <a:t>Rf</a:t>
            </a:r>
            <a:r>
              <a:rPr lang="fa-IR" baseline="0" dirty="0" smtClean="0"/>
              <a:t> و </a:t>
            </a:r>
            <a:r>
              <a:rPr lang="en-US" baseline="0" dirty="0" smtClean="0"/>
              <a:t>R1</a:t>
            </a:r>
            <a:r>
              <a:rPr lang="fa-IR" baseline="0" dirty="0" smtClean="0"/>
              <a:t> تغییر داد.</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19</a:t>
            </a:fld>
            <a:endParaRPr lang="en-US"/>
          </a:p>
        </p:txBody>
      </p:sp>
    </p:spTree>
    <p:extLst>
      <p:ext uri="{BB962C8B-B14F-4D97-AF65-F5344CB8AC3E}">
        <p14:creationId xmlns:p14="http://schemas.microsoft.com/office/powerpoint/2010/main" val="64835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u="none" strike="noStrike" kern="1200" baseline="0" dirty="0" smtClean="0">
                <a:solidFill>
                  <a:schemeClr val="tx1"/>
                </a:solidFill>
                <a:latin typeface="+mn-lt"/>
                <a:ea typeface="+mn-ea"/>
                <a:cs typeface="+mn-cs"/>
              </a:rPr>
              <a:t>استفاده از آپ امپ بدون فیدبک (به صورت حلقه باز و فقط با تکیه بر بهره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برای تقویت کردن این عیب را دارد که به دلیل مشکلات ساخت و عدم وجود کنترل کافی بر فرآیند ساخت، دو آپ امپ یکسان بهره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کاملا یکسان نخواهند داشت. همچنین دما بر بهره تاثیر می گذارد و این مطلوب ما نیست (نمی خواهیم تقویت کننده در مکانهای گرم بهره 10 و در مکانهای سرد بهره 15 داشته باشد!)</a:t>
            </a:r>
          </a:p>
          <a:p>
            <a:pPr algn="r" rtl="1"/>
            <a:r>
              <a:rPr lang="fa-IR" sz="1200" b="0" i="0" u="none" strike="noStrike" kern="1200" baseline="0" dirty="0" smtClean="0">
                <a:solidFill>
                  <a:schemeClr val="tx1"/>
                </a:solidFill>
                <a:latin typeface="+mn-lt"/>
                <a:ea typeface="+mn-ea"/>
                <a:cs typeface="+mn-cs"/>
              </a:rPr>
              <a:t>از این رو با استفاده از فیدبک کاری می کنیم تا بهره تقویت کننده وابسته به مقدار دقیق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نباشد. به عبارت دیگر مادامی که مقدار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خیلی بزرگ باشد، بهره این تقویت کننده نشان داده شده 1 خواهد بود و وابسته به مقدار دقیق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نیست. </a:t>
            </a:r>
          </a:p>
          <a:p>
            <a:pPr algn="r" rtl="1"/>
            <a:r>
              <a:rPr lang="fa-IR" sz="1200" b="0" i="0" u="none" strike="noStrike" kern="1200" baseline="0" dirty="0" smtClean="0">
                <a:solidFill>
                  <a:schemeClr val="tx1"/>
                </a:solidFill>
                <a:latin typeface="+mn-lt"/>
                <a:ea typeface="+mn-ea"/>
                <a:cs typeface="+mn-cs"/>
              </a:rPr>
              <a:t>چرا فیدبک را نمی توان به صورت مثبت به پایه مثبت اعمال کرد؟ مثال میکروفونی که روبروی بلندگو می گیریم و اصطلاحا جیغ می کشد!</a:t>
            </a: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23</a:t>
            </a:fld>
            <a:endParaRPr lang="en-US"/>
          </a:p>
        </p:txBody>
      </p:sp>
    </p:spTree>
    <p:extLst>
      <p:ext uri="{BB962C8B-B14F-4D97-AF65-F5344CB8AC3E}">
        <p14:creationId xmlns:p14="http://schemas.microsoft.com/office/powerpoint/2010/main" val="981750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r>
              <a:rPr lang="fa-IR" altLang="en-US" smtClean="0"/>
              <a:t>مدارهای الکتریکی و الکترونیکی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13. تقویت کننده عملیاتی</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B916743-4E7F-4AC8-ACD9-649C7E5C28A1}" type="slidenum">
              <a:rPr lang="en-US" altLang="en-US"/>
              <a:pPr>
                <a:defRPr/>
              </a:pPr>
              <a:t>‹#›</a:t>
            </a:fld>
            <a:endParaRPr lang="en-US" altLang="en-US"/>
          </a:p>
        </p:txBody>
      </p:sp>
    </p:spTree>
    <p:extLst>
      <p:ext uri="{BB962C8B-B14F-4D97-AF65-F5344CB8AC3E}">
        <p14:creationId xmlns:p14="http://schemas.microsoft.com/office/powerpoint/2010/main" val="1333309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13. تقویت کننده عملیاتی</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89CE0CEF-2513-4502-B5E4-86178963BC8F}" type="slidenum">
              <a:rPr lang="en-US" altLang="en-US"/>
              <a:pPr>
                <a:defRPr/>
              </a:pPr>
              <a:t>‹#›</a:t>
            </a:fld>
            <a:endParaRPr lang="en-US" altLang="en-US" dirty="0"/>
          </a:p>
        </p:txBody>
      </p:sp>
    </p:spTree>
    <p:extLst>
      <p:ext uri="{BB962C8B-B14F-4D97-AF65-F5344CB8AC3E}">
        <p14:creationId xmlns:p14="http://schemas.microsoft.com/office/powerpoint/2010/main" val="5415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r>
              <a:rPr lang="fa-IR" altLang="en-US" smtClean="0"/>
              <a:t>مدارهای الکتریکی و الکترونیکی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13. تقویت کننده عملیاتی</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59B103F-FA24-4D83-98C3-C52A1E5C2915}" type="slidenum">
              <a:rPr lang="en-US" altLang="en-US"/>
              <a:pPr>
                <a:defRPr/>
              </a:pPr>
              <a:t>‹#›</a:t>
            </a:fld>
            <a:endParaRPr lang="en-US" altLang="en-US"/>
          </a:p>
        </p:txBody>
      </p:sp>
    </p:spTree>
    <p:extLst>
      <p:ext uri="{BB962C8B-B14F-4D97-AF65-F5344CB8AC3E}">
        <p14:creationId xmlns:p14="http://schemas.microsoft.com/office/powerpoint/2010/main" val="19795370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a:cs typeface="B Nazanin" panose="00000400000000000000" pitchFamily="2" charset="-78"/>
              </a:defRPr>
            </a:lvl1pPr>
            <a:lvl2pPr algn="r" rtl="1">
              <a:defRPr>
                <a:cs typeface="B Nazanin" panose="00000400000000000000" pitchFamily="2" charset="-78"/>
              </a:defRPr>
            </a:lvl2pPr>
            <a:lvl3pPr algn="r" rtl="1">
              <a:defRPr>
                <a:cs typeface="B Nazanin" panose="00000400000000000000" pitchFamily="2" charset="-78"/>
              </a:defRPr>
            </a:lvl3pPr>
            <a:lvl4pPr algn="r" rtl="1">
              <a:defRPr>
                <a:cs typeface="B Nazanin" panose="00000400000000000000" pitchFamily="2" charset="-78"/>
              </a:defRPr>
            </a:lvl4pPr>
            <a:lvl5pPr algn="r" rtl="1">
              <a:defRPr>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mtClean="0">
                <a:cs typeface="B Nazanin" panose="00000400000000000000" pitchFamily="2" charset="-78"/>
              </a:defRPr>
            </a:lvl1p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a:xfrm>
            <a:off x="1195388" y="6248400"/>
            <a:ext cx="4811712" cy="381000"/>
          </a:xfrm>
        </p:spPr>
        <p:txBody>
          <a:bodyPr/>
          <a:lstStyle>
            <a:lvl1pPr rtl="1">
              <a:defRPr>
                <a:cs typeface="B Nazanin" panose="00000400000000000000" pitchFamily="2" charset="-78"/>
              </a:defRPr>
            </a:lvl1p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lstStyle>
            <a:lvl1pPr>
              <a:defRPr>
                <a:solidFill>
                  <a:srgbClr val="FFFFFF"/>
                </a:solidFill>
                <a:cs typeface="B Nazanin" panose="00000400000000000000" pitchFamily="2" charset="-78"/>
              </a:defRPr>
            </a:lvl1pPr>
          </a:lstStyle>
          <a:p>
            <a:pPr rtl="1">
              <a:defRPr/>
            </a:pPr>
            <a:fld id="{B5CFC3F8-B58D-40FA-AF21-F23E618E0688}" type="slidenum">
              <a:rPr lang="en-US" altLang="en-US" smtClean="0"/>
              <a:pPr rtl="1">
                <a:defRPr/>
              </a:pPr>
              <a:t>‹#›</a:t>
            </a:fld>
            <a:endParaRPr lang="en-US" altLang="en-US" dirty="0"/>
          </a:p>
        </p:txBody>
      </p:sp>
    </p:spTree>
    <p:extLst>
      <p:ext uri="{BB962C8B-B14F-4D97-AF65-F5344CB8AC3E}">
        <p14:creationId xmlns:p14="http://schemas.microsoft.com/office/powerpoint/2010/main" val="7812429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FE4673F0-768F-450F-9B32-682176E185B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13. تقویت کننده عملیاتی</a:t>
            </a:r>
            <a:endParaRPr lang="en-US" altLang="en-US"/>
          </a:p>
        </p:txBody>
      </p:sp>
    </p:spTree>
    <p:extLst>
      <p:ext uri="{BB962C8B-B14F-4D97-AF65-F5344CB8AC3E}">
        <p14:creationId xmlns:p14="http://schemas.microsoft.com/office/powerpoint/2010/main" val="17284932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78F2C19F-4ECA-40CC-B095-5582625F1365}"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13. تقویت کننده عملیاتی</a:t>
            </a:r>
            <a:endParaRPr lang="en-US" altLang="en-US"/>
          </a:p>
        </p:txBody>
      </p:sp>
    </p:spTree>
    <p:extLst>
      <p:ext uri="{BB962C8B-B14F-4D97-AF65-F5344CB8AC3E}">
        <p14:creationId xmlns:p14="http://schemas.microsoft.com/office/powerpoint/2010/main" val="187381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AE454D86-5E69-4F38-AA18-41DB87525847}"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13. تقویت کننده عملیاتی</a:t>
            </a:r>
            <a:endParaRPr lang="en-US" altLang="en-US"/>
          </a:p>
        </p:txBody>
      </p:sp>
    </p:spTree>
    <p:extLst>
      <p:ext uri="{BB962C8B-B14F-4D97-AF65-F5344CB8AC3E}">
        <p14:creationId xmlns:p14="http://schemas.microsoft.com/office/powerpoint/2010/main" val="2268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13. تقویت کننده عملیاتی</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A6CCBF18-E55F-40C4-AA9C-CCFBF6518CB2}" type="slidenum">
              <a:rPr lang="en-US" altLang="en-US"/>
              <a:pPr>
                <a:defRPr/>
              </a:pPr>
              <a:t>‹#›</a:t>
            </a:fld>
            <a:endParaRPr lang="en-US" altLang="en-US" dirty="0"/>
          </a:p>
        </p:txBody>
      </p:sp>
    </p:spTree>
    <p:extLst>
      <p:ext uri="{BB962C8B-B14F-4D97-AF65-F5344CB8AC3E}">
        <p14:creationId xmlns:p14="http://schemas.microsoft.com/office/powerpoint/2010/main" val="30278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13. تقویت کننده عملیاتی</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A097438-A5DA-4F47-94D7-4634482D7267}" type="slidenum">
              <a:rPr lang="en-US" altLang="en-US"/>
              <a:pPr>
                <a:defRPr/>
              </a:pPr>
              <a:t>‹#›</a:t>
            </a:fld>
            <a:endParaRPr lang="en-US" altLang="en-US"/>
          </a:p>
        </p:txBody>
      </p:sp>
    </p:spTree>
    <p:extLst>
      <p:ext uri="{BB962C8B-B14F-4D97-AF65-F5344CB8AC3E}">
        <p14:creationId xmlns:p14="http://schemas.microsoft.com/office/powerpoint/2010/main" val="31092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13. تقویت کننده عملیاتی</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55FE5F11-A144-4222-B80E-FD52FBD0E5C8}" type="slidenum">
              <a:rPr lang="en-US" altLang="en-US"/>
              <a:pPr>
                <a:defRPr/>
              </a:pPr>
              <a:t>‹#›</a:t>
            </a:fld>
            <a:endParaRPr lang="en-US" altLang="en-US" dirty="0"/>
          </a:p>
        </p:txBody>
      </p:sp>
    </p:spTree>
    <p:extLst>
      <p:ext uri="{BB962C8B-B14F-4D97-AF65-F5344CB8AC3E}">
        <p14:creationId xmlns:p14="http://schemas.microsoft.com/office/powerpoint/2010/main" val="3564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r>
              <a:rPr lang="fa-IR" altLang="en-US" smtClean="0"/>
              <a:t>مدارهای الکتریکی و الکترونیکی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78A045DE-1C2E-4066-AF9F-E27DD7118661}"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13. تقویت کننده عملیاتی</a:t>
            </a:r>
            <a:endParaRPr lang="en-US" altLang="en-US"/>
          </a:p>
        </p:txBody>
      </p:sp>
    </p:spTree>
    <p:extLst>
      <p:ext uri="{BB962C8B-B14F-4D97-AF65-F5344CB8AC3E}">
        <p14:creationId xmlns:p14="http://schemas.microsoft.com/office/powerpoint/2010/main" val="14627633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smtClean="0">
                <a:solidFill>
                  <a:schemeClr val="tx2"/>
                </a:solidFill>
              </a:defRPr>
            </a:lvl1pPr>
          </a:lstStyle>
          <a:p>
            <a:pPr>
              <a:defRPr/>
            </a:pPr>
            <a:r>
              <a:rPr lang="fa-IR" altLang="en-US" smtClean="0"/>
              <a:t>مدارهای الکتریکی و الکترونیکی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defRPr>
            </a:lvl1pPr>
          </a:lstStyle>
          <a:p>
            <a:pPr>
              <a:defRPr/>
            </a:pPr>
            <a:r>
              <a:rPr lang="fa-IR" altLang="en-US" smtClean="0"/>
              <a:t>13. تقویت کننده عملیاتی</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rtl="1" eaLnBrk="1" latinLnBrk="0" hangingPunct="1">
              <a:defRPr kumimoji="0" sz="1400" b="1">
                <a:solidFill>
                  <a:srgbClr val="FFFFFF"/>
                </a:solidFill>
              </a:defRPr>
            </a:lvl1pPr>
          </a:lstStyle>
          <a:p>
            <a:pPr>
              <a:defRPr/>
            </a:pPr>
            <a:fld id="{0949679D-F92E-44F0-804B-F6AF1B3D7B0E}"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46" r:id="rId6"/>
    <p:sldLayoutId id="2147483954" r:id="rId7"/>
    <p:sldLayoutId id="2147483947" r:id="rId8"/>
    <p:sldLayoutId id="2147483955" r:id="rId9"/>
    <p:sldLayoutId id="2147483948" r:id="rId10"/>
    <p:sldLayoutId id="2147483956"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4.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مدارهای الکتریکی و الکترونیکی</a:t>
            </a:r>
            <a:br>
              <a:rPr lang="fa-IR" cap="none" dirty="0" smtClean="0">
                <a:cs typeface="B Nazanin" panose="00000400000000000000" pitchFamily="2" charset="-78"/>
              </a:rPr>
            </a:br>
            <a:r>
              <a:rPr lang="fa-IR" cap="none" dirty="0" smtClean="0">
                <a:cs typeface="B Nazanin" panose="00000400000000000000" pitchFamily="2" charset="-78"/>
              </a:rPr>
              <a:t>فصل سیزدهم: تقویت‌کننده عملیاتی</a:t>
            </a: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
            </a:r>
            <a:br>
              <a:rPr lang="fa-IR" sz="3600" cap="none" dirty="0" smtClean="0">
                <a:cs typeface="B Nazanin" panose="00000400000000000000" pitchFamily="2" charset="-78"/>
              </a:rPr>
            </a:br>
            <a:r>
              <a:rPr lang="fa-IR" sz="3600" cap="none" dirty="0" smtClean="0">
                <a:cs typeface="B Nazanin" panose="00000400000000000000" pitchFamily="2" charset="-78"/>
              </a:rPr>
              <a:t>استاد درس: 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sz="3000" u="sng" cap="none" dirty="0">
                <a:solidFill>
                  <a:srgbClr val="6128F0"/>
                </a:solidFill>
                <a:cs typeface="B Nazanin" panose="00000400000000000000" pitchFamily="2" charset="-78"/>
              </a:rPr>
              <a:t>ceit.aut.ac.ir/~</a:t>
            </a:r>
            <a:r>
              <a:rPr lang="en-US" sz="3000" u="sng" cap="none" dirty="0" err="1">
                <a:solidFill>
                  <a:srgbClr val="6128F0"/>
                </a:solidFill>
                <a:cs typeface="B Nazanin" panose="00000400000000000000" pitchFamily="2" charset="-78"/>
              </a:rPr>
              <a:t>momtazpour</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en-US" sz="3000" cap="none" dirty="0">
                <a:cs typeface="B Nazanin" panose="00000400000000000000" pitchFamily="2" charset="-78"/>
              </a:rPr>
              <a:t/>
            </a:r>
            <a:br>
              <a:rPr lang="en-US" sz="3000" cap="none"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fld id="{21AEDB98-9598-4170-A751-7D06B6C2AEDD}" type="slidenum">
              <a:rPr lang="en-US" altLang="en-US" sz="1400" smtClean="0">
                <a:solidFill>
                  <a:schemeClr val="tx2"/>
                </a:solidFill>
                <a:latin typeface="Arial" charset="0"/>
                <a:cs typeface="B Nazanin" panose="00000400000000000000" pitchFamily="2" charset="-78"/>
              </a:rPr>
              <a:pPr eaLnBrk="1" hangingPunct="1">
                <a:spcBef>
                  <a:spcPct val="0"/>
                </a:spcBef>
                <a:buClrTx/>
                <a:buSzTx/>
                <a:buFontTx/>
                <a:buNone/>
              </a:pPr>
              <a:t>1</a:t>
            </a:fld>
            <a:endParaRPr lang="en-US" altLang="en-US" sz="1400">
              <a:solidFill>
                <a:schemeClr val="tx2"/>
              </a:solidFill>
              <a:latin typeface="Arial" charset="0"/>
              <a:cs typeface="B Nazanin" panose="00000400000000000000" pitchFamily="2" charset="-78"/>
            </a:endParaRPr>
          </a:p>
        </p:txBody>
      </p:sp>
      <p:sp>
        <p:nvSpPr>
          <p:cNvPr id="10245"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rgbClr val="FFFFFF"/>
                </a:solidFill>
                <a:cs typeface="B Nazanin" panose="00000400000000000000" pitchFamily="2" charset="-78"/>
              </a:rPr>
              <a:t>مدارهای الکتریکی و الکترونیکی</a:t>
            </a:r>
            <a:endParaRPr lang="en-US" altLang="en-US" dirty="0">
              <a:solidFill>
                <a:srgbClr val="FFFFFF"/>
              </a:solidFill>
              <a:cs typeface="B Nazanin" panose="00000400000000000000" pitchFamily="2" charset="-78"/>
            </a:endParaRPr>
          </a:p>
        </p:txBody>
      </p:sp>
      <p:sp>
        <p:nvSpPr>
          <p:cNvPr id="10246"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1" eaLnBrk="1" hangingPunct="1"/>
            <a:r>
              <a:rPr lang="fa-IR" altLang="en-US" smtClean="0">
                <a:solidFill>
                  <a:schemeClr val="tx2"/>
                </a:solidFill>
                <a:cs typeface="B Nazanin" panose="00000400000000000000" pitchFamily="2" charset="-78"/>
              </a:rPr>
              <a:t>13. تقویت کننده عملیاتی</a:t>
            </a:r>
            <a:endParaRPr lang="en-US" altLang="en-US" dirty="0">
              <a:solidFill>
                <a:schemeClr val="tx2"/>
              </a:solidFill>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hay29575_062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228" b="3437"/>
          <a:stretch/>
        </p:blipFill>
        <p:spPr bwMode="auto">
          <a:xfrm>
            <a:off x="533400" y="3165475"/>
            <a:ext cx="4247107"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fa-IR" dirty="0" smtClean="0"/>
              <a:t>مزایای آپ‌امپ به عنوان تقویت‌کننده ولتاژ</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مقاومت ورودی زیاد (در حد مگا اهم تا ترا اهم)</a:t>
                </a:r>
              </a:p>
              <a:p>
                <a:pPr lvl="1"/>
                <a:r>
                  <a:rPr lang="fa-IR" dirty="0" smtClean="0"/>
                  <a:t>تا بیشینه ولتاژ منبع بر روی ورودی آن بیفتد.</a:t>
                </a:r>
              </a:p>
              <a:p>
                <a:r>
                  <a:rPr lang="fa-IR" dirty="0" smtClean="0"/>
                  <a:t>مقاومت خروجی کم (در حد چند اهم تا چند ده اهم)</a:t>
                </a:r>
              </a:p>
              <a:p>
                <a:pPr lvl="1"/>
                <a:r>
                  <a:rPr lang="fa-IR" dirty="0" smtClean="0"/>
                  <a:t>تا همه ولتاژ خروجی تقویت‌کننده بر روی بار بیفتد.</a:t>
                </a:r>
              </a:p>
              <a:p>
                <a:r>
                  <a:rPr lang="fa-IR" dirty="0" smtClean="0"/>
                  <a:t>بهره قابل تنظیم! (با اعمال مقاومت فیدبک)</a:t>
                </a:r>
              </a:p>
              <a:p>
                <a:pPr lvl="1"/>
                <a:r>
                  <a:rPr lang="fa-IR" dirty="0" smtClean="0"/>
                  <a:t>دیدیم در مدار روبرو، مادامی که</a:t>
                </a:r>
              </a:p>
              <a:p>
                <a:pPr marL="366713" lvl="1" indent="0">
                  <a:buNone/>
                </a:pPr>
                <a14:m>
                  <m:oMath xmlns:m="http://schemas.openxmlformats.org/officeDocument/2006/math">
                    <m:r>
                      <a:rPr lang="en-US" b="0" i="1" smtClean="0">
                        <a:latin typeface="Cambria Math" panose="02040503050406030204" pitchFamily="18" charset="0"/>
                      </a:rPr>
                      <m:t>𝐴</m:t>
                    </m:r>
                  </m:oMath>
                </a14:m>
                <a:r>
                  <a:rPr lang="fa-IR" dirty="0" smtClean="0"/>
                  <a:t> به اندازه کافی بزرگ باشد، بهره</a:t>
                </a:r>
              </a:p>
              <a:p>
                <a:pPr marL="366713" lvl="1" indent="0">
                  <a:buNone/>
                </a:pPr>
                <a:r>
                  <a:rPr lang="fa-IR" dirty="0" smtClean="0"/>
                  <a:t>تقویت کننده با تقریب بسیار خوبی</a:t>
                </a:r>
              </a:p>
              <a:p>
                <a:pPr marL="366713" lvl="1"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oMath>
                </a14:m>
                <a:r>
                  <a:rPr lang="fa-IR" dirty="0" smtClean="0"/>
                  <a:t> است.</a:t>
                </a:r>
              </a:p>
              <a:p>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125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10</a:t>
            </a:fld>
            <a:endParaRPr lang="en-US" altLang="en-US" dirty="0"/>
          </a:p>
        </p:txBody>
      </p:sp>
    </p:spTree>
    <p:extLst>
      <p:ext uri="{BB962C8B-B14F-4D97-AF65-F5344CB8AC3E}">
        <p14:creationId xmlns:p14="http://schemas.microsoft.com/office/powerpoint/2010/main" val="131212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مدل ایده‌آل</a:t>
            </a:r>
            <a:endParaRPr lang="en-US" dirty="0"/>
          </a:p>
        </p:txBody>
      </p:sp>
      <mc:AlternateContent xmlns:mc="http://schemas.openxmlformats.org/markup-compatibility/2006" xmlns:a14="http://schemas.microsoft.com/office/drawing/2010/main">
        <mc:Choice Requires="a14">
          <p:sp>
            <p:nvSpPr>
              <p:cNvPr id="30723" name="Content Placeholder 2"/>
              <p:cNvSpPr>
                <a:spLocks noGrp="1"/>
              </p:cNvSpPr>
              <p:nvPr>
                <p:ph idx="1"/>
              </p:nvPr>
            </p:nvSpPr>
            <p:spPr>
              <a:xfrm>
                <a:off x="609600" y="1219200"/>
                <a:ext cx="8153400" cy="4876800"/>
              </a:xfrm>
            </p:spPr>
            <p:txBody>
              <a:bodyPr/>
              <a:lstStyle/>
              <a:p>
                <a:r>
                  <a:rPr lang="fa-IR" altLang="en-US" dirty="0" smtClean="0"/>
                  <a:t>وقتی </a:t>
                </a:r>
                <a14:m>
                  <m:oMath xmlns:m="http://schemas.openxmlformats.org/officeDocument/2006/math">
                    <m:r>
                      <a:rPr lang="en-US" altLang="en-US" b="0" i="1" smtClean="0">
                        <a:latin typeface="Cambria Math" panose="02040503050406030204" pitchFamily="18" charset="0"/>
                      </a:rPr>
                      <m:t>𝐴</m:t>
                    </m:r>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m:t>
                    </m:r>
                  </m:oMath>
                </a14:m>
                <a:r>
                  <a:rPr lang="fa-IR" altLang="en-US" dirty="0" smtClean="0"/>
                  <a:t>،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𝑖</m:t>
                        </m:r>
                      </m:sub>
                    </m:sSub>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m:t>
                    </m:r>
                  </m:oMath>
                </a14:m>
                <a:r>
                  <a:rPr lang="fa-IR" altLang="en-US" dirty="0" smtClean="0"/>
                  <a:t> و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𝑜</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0</m:t>
                    </m:r>
                  </m:oMath>
                </a14:m>
                <a:r>
                  <a:rPr lang="fa-IR" altLang="en-US" dirty="0" smtClean="0"/>
                  <a:t> باشد، رفتار آپ‌امپ تقریبا به‌صورت زیر است:</a:t>
                </a:r>
              </a:p>
              <a:p>
                <a:r>
                  <a:rPr lang="fa-IR" altLang="en-US" dirty="0" smtClean="0"/>
                  <a:t>چون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𝑣</m:t>
                        </m:r>
                      </m:e>
                      <m:sub>
                        <m:r>
                          <a:rPr lang="en-US" altLang="en-US" b="0" i="1" smtClean="0">
                            <a:latin typeface="Cambria Math" panose="02040503050406030204" pitchFamily="18" charset="0"/>
                          </a:rPr>
                          <m:t>𝑜𝑢𝑡</m:t>
                        </m:r>
                      </m:sub>
                    </m:sSub>
                  </m:oMath>
                </a14:m>
                <a:r>
                  <a:rPr lang="fa-IR" altLang="en-US" dirty="0" smtClean="0"/>
                  <a:t> یک مقدار متناهی دارد (از منبع تغذیه نمی‌تواند بیشتر شود)، </a:t>
                </a:r>
                <a14:m>
                  <m:oMath xmlns:m="http://schemas.openxmlformats.org/officeDocument/2006/math">
                    <m:sSub>
                      <m:sSubPr>
                        <m:ctrlPr>
                          <a:rPr lang="en-US" altLang="en-US" b="0" i="1" smtClean="0">
                            <a:solidFill>
                              <a:srgbClr val="FF0000"/>
                            </a:solidFill>
                            <a:latin typeface="Cambria Math" panose="02040503050406030204" pitchFamily="18" charset="0"/>
                          </a:rPr>
                        </m:ctrlPr>
                      </m:sSubPr>
                      <m:e>
                        <m:r>
                          <a:rPr lang="en-US" altLang="en-US" b="0" i="1" smtClean="0">
                            <a:solidFill>
                              <a:srgbClr val="FF0000"/>
                            </a:solidFill>
                            <a:latin typeface="Cambria Math" panose="02040503050406030204" pitchFamily="18" charset="0"/>
                          </a:rPr>
                          <m:t>𝑣</m:t>
                        </m:r>
                      </m:e>
                      <m:sub>
                        <m:r>
                          <a:rPr lang="en-US" altLang="en-US" b="0" i="1" smtClean="0">
                            <a:solidFill>
                              <a:srgbClr val="FF0000"/>
                            </a:solidFill>
                            <a:latin typeface="Cambria Math" panose="02040503050406030204" pitchFamily="18" charset="0"/>
                          </a:rPr>
                          <m:t>𝑑</m:t>
                        </m:r>
                      </m:sub>
                    </m:sSub>
                    <m:r>
                      <a:rPr lang="en-US" altLang="en-US" b="0" i="1" smtClean="0">
                        <a:solidFill>
                          <a:srgbClr val="FF0000"/>
                        </a:solidFill>
                        <a:latin typeface="Cambria Math" panose="02040503050406030204" pitchFamily="18" charset="0"/>
                      </a:rPr>
                      <m:t>=</m:t>
                    </m:r>
                    <m:f>
                      <m:fPr>
                        <m:ctrlPr>
                          <a:rPr lang="en-US" altLang="en-US" b="0" i="1" smtClean="0">
                            <a:solidFill>
                              <a:srgbClr val="FF0000"/>
                            </a:solidFill>
                            <a:latin typeface="Cambria Math" panose="02040503050406030204" pitchFamily="18" charset="0"/>
                          </a:rPr>
                        </m:ctrlPr>
                      </m:fPr>
                      <m:num>
                        <m:sSub>
                          <m:sSubPr>
                            <m:ctrlPr>
                              <a:rPr lang="en-US" altLang="en-US" b="0" i="1" smtClean="0">
                                <a:solidFill>
                                  <a:srgbClr val="FF0000"/>
                                </a:solidFill>
                                <a:latin typeface="Cambria Math" panose="02040503050406030204" pitchFamily="18" charset="0"/>
                              </a:rPr>
                            </m:ctrlPr>
                          </m:sSubPr>
                          <m:e>
                            <m:r>
                              <a:rPr lang="en-US" altLang="en-US" b="0" i="1" smtClean="0">
                                <a:solidFill>
                                  <a:srgbClr val="FF0000"/>
                                </a:solidFill>
                                <a:latin typeface="Cambria Math" panose="02040503050406030204" pitchFamily="18" charset="0"/>
                              </a:rPr>
                              <m:t>𝑣</m:t>
                            </m:r>
                          </m:e>
                          <m:sub>
                            <m:r>
                              <a:rPr lang="en-US" altLang="en-US" b="0" i="1" smtClean="0">
                                <a:solidFill>
                                  <a:srgbClr val="FF0000"/>
                                </a:solidFill>
                                <a:latin typeface="Cambria Math" panose="02040503050406030204" pitchFamily="18" charset="0"/>
                              </a:rPr>
                              <m:t>𝑜𝑢𝑡</m:t>
                            </m:r>
                          </m:sub>
                        </m:sSub>
                      </m:num>
                      <m:den>
                        <m:r>
                          <a:rPr lang="en-US" altLang="en-US" b="0" i="1" smtClean="0">
                            <a:solidFill>
                              <a:srgbClr val="FF0000"/>
                            </a:solidFill>
                            <a:latin typeface="Cambria Math" panose="02040503050406030204" pitchFamily="18" charset="0"/>
                          </a:rPr>
                          <m:t>𝐴</m:t>
                        </m:r>
                      </m:den>
                    </m:f>
                    <m:r>
                      <a:rPr lang="en-US" altLang="en-US" b="0" i="1" smtClean="0">
                        <a:solidFill>
                          <a:srgbClr val="FF0000"/>
                        </a:solidFill>
                        <a:latin typeface="Cambria Math" panose="02040503050406030204" pitchFamily="18" charset="0"/>
                        <a:ea typeface="Cambria Math" panose="02040503050406030204" pitchFamily="18" charset="0"/>
                      </a:rPr>
                      <m:t>≈</m:t>
                    </m:r>
                    <m:r>
                      <a:rPr lang="en-US" altLang="en-US" b="0" i="1" smtClean="0">
                        <a:solidFill>
                          <a:srgbClr val="FF0000"/>
                        </a:solidFill>
                        <a:latin typeface="Cambria Math" panose="02040503050406030204" pitchFamily="18" charset="0"/>
                      </a:rPr>
                      <m:t>0</m:t>
                    </m:r>
                  </m:oMath>
                </a14:m>
                <a:r>
                  <a:rPr lang="fa-IR" altLang="en-US" dirty="0" smtClean="0"/>
                  <a:t> است.</a:t>
                </a:r>
              </a:p>
              <a:p>
                <a:r>
                  <a:rPr lang="fa-IR" altLang="en-US" dirty="0" smtClean="0"/>
                  <a:t>بنابراین </a:t>
                </a:r>
                <a14:m>
                  <m:oMath xmlns:m="http://schemas.openxmlformats.org/officeDocument/2006/math">
                    <m:sSub>
                      <m:sSubPr>
                        <m:ctrlPr>
                          <a:rPr lang="en-US" altLang="en-US" b="0" i="1" smtClean="0">
                            <a:solidFill>
                              <a:srgbClr val="FF0000"/>
                            </a:solidFill>
                            <a:latin typeface="Cambria Math" panose="02040503050406030204" pitchFamily="18" charset="0"/>
                          </a:rPr>
                        </m:ctrlPr>
                      </m:sSubPr>
                      <m:e>
                        <m:r>
                          <a:rPr lang="en-US" altLang="en-US" b="0" i="1" smtClean="0">
                            <a:solidFill>
                              <a:srgbClr val="FF0000"/>
                            </a:solidFill>
                            <a:latin typeface="Cambria Math" panose="02040503050406030204" pitchFamily="18" charset="0"/>
                          </a:rPr>
                          <m:t>𝑖</m:t>
                        </m:r>
                      </m:e>
                      <m:sub>
                        <m:r>
                          <a:rPr lang="en-US" altLang="en-US" b="0" i="1" smtClean="0">
                            <a:solidFill>
                              <a:srgbClr val="FF0000"/>
                            </a:solidFill>
                            <a:latin typeface="Cambria Math" panose="02040503050406030204" pitchFamily="18" charset="0"/>
                          </a:rPr>
                          <m:t>𝑖𝑛</m:t>
                        </m:r>
                      </m:sub>
                    </m:sSub>
                    <m:r>
                      <a:rPr lang="en-US" altLang="en-US" b="0" i="1" smtClean="0">
                        <a:solidFill>
                          <a:srgbClr val="FF0000"/>
                        </a:solidFill>
                        <a:latin typeface="Cambria Math" panose="02040503050406030204" pitchFamily="18" charset="0"/>
                        <a:ea typeface="Cambria Math" panose="02040503050406030204" pitchFamily="18" charset="0"/>
                      </a:rPr>
                      <m:t>≈</m:t>
                    </m:r>
                    <m:r>
                      <a:rPr lang="en-US" altLang="en-US" b="0" i="1" smtClean="0">
                        <a:solidFill>
                          <a:srgbClr val="FF0000"/>
                        </a:solidFill>
                        <a:latin typeface="Cambria Math" panose="02040503050406030204" pitchFamily="18" charset="0"/>
                        <a:ea typeface="Cambria Math" panose="02040503050406030204" pitchFamily="18" charset="0"/>
                      </a:rPr>
                      <m:t>0</m:t>
                    </m:r>
                  </m:oMath>
                </a14:m>
                <a:r>
                  <a:rPr lang="fa-IR" altLang="en-US" dirty="0" smtClean="0"/>
                  <a:t> است.</a:t>
                </a:r>
              </a:p>
            </p:txBody>
          </p:sp>
        </mc:Choice>
        <mc:Fallback xmlns="">
          <p:sp>
            <p:nvSpPr>
              <p:cNvPr id="30723" name="Content Placeholder 2"/>
              <p:cNvSpPr>
                <a:spLocks noGrp="1" noRot="1" noChangeAspect="1" noMove="1" noResize="1" noEditPoints="1" noAdjustHandles="1" noChangeArrowheads="1" noChangeShapeType="1" noTextEdit="1"/>
              </p:cNvSpPr>
              <p:nvPr>
                <p:ph idx="1"/>
              </p:nvPr>
            </p:nvSpPr>
            <p:spPr>
              <a:xfrm>
                <a:off x="609600" y="1219200"/>
                <a:ext cx="8153400" cy="4876800"/>
              </a:xfrm>
              <a:blipFill rotWithShape="0">
                <a:blip r:embed="rId3"/>
                <a:stretch>
                  <a:fillRect t="-875" r="-374"/>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BF09A44-3EB9-4ECD-8D89-A5019AC34B15}" type="slidenum">
              <a:rPr lang="en-US" altLang="en-US" sz="1200">
                <a:solidFill>
                  <a:srgbClr val="3F3F3F"/>
                </a:solidFill>
              </a:rPr>
              <a:pPr eaLnBrk="1" hangingPunct="1"/>
              <a:t>11</a:t>
            </a:fld>
            <a:endParaRPr lang="en-US" altLang="en-US" sz="1200">
              <a:solidFill>
                <a:srgbClr val="3F3F3F"/>
              </a:solidFill>
            </a:endParaRPr>
          </a:p>
        </p:txBody>
      </p:sp>
      <p:pic>
        <p:nvPicPr>
          <p:cNvPr id="30726" name="Picture 3" descr="hay29575_0624"/>
          <p:cNvPicPr>
            <a:picLocks noChangeAspect="1" noChangeArrowheads="1"/>
          </p:cNvPicPr>
          <p:nvPr/>
        </p:nvPicPr>
        <p:blipFill>
          <a:blip r:embed="rId4" cstate="print">
            <a:extLst>
              <a:ext uri="{28A0092B-C50C-407E-A947-70E740481C1C}">
                <a14:useLocalDpi xmlns:a14="http://schemas.microsoft.com/office/drawing/2010/main" val="0"/>
              </a:ext>
            </a:extLst>
          </a:blip>
          <a:srcRect t="1939"/>
          <a:stretch>
            <a:fillRect/>
          </a:stretch>
        </p:blipFill>
        <p:spPr bwMode="auto">
          <a:xfrm>
            <a:off x="609600" y="2872937"/>
            <a:ext cx="4191000" cy="329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284007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descr="hay29575_060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509" t="64445" r="30940" b="8547"/>
          <a:stretch/>
        </p:blipFill>
        <p:spPr bwMode="auto">
          <a:xfrm>
            <a:off x="2133600" y="2362200"/>
            <a:ext cx="2680138" cy="152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مدل ایده‌آل آپ‌امپ</a:t>
            </a:r>
            <a:endParaRPr lang="en-US" dirty="0"/>
          </a:p>
        </p:txBody>
      </p:sp>
      <p:sp>
        <p:nvSpPr>
          <p:cNvPr id="18436" name="Content Placeholder 2"/>
          <p:cNvSpPr>
            <a:spLocks noGrp="1"/>
          </p:cNvSpPr>
          <p:nvPr>
            <p:ph idx="1"/>
          </p:nvPr>
        </p:nvSpPr>
        <p:spPr>
          <a:xfrm>
            <a:off x="622300" y="1219200"/>
            <a:ext cx="8140700" cy="4194175"/>
          </a:xfrm>
        </p:spPr>
        <p:txBody>
          <a:bodyPr/>
          <a:lstStyle/>
          <a:p>
            <a:r>
              <a:rPr lang="fa-IR" altLang="en-US" b="1" dirty="0" smtClean="0"/>
              <a:t>قوانین مدل ایده‌آل:</a:t>
            </a:r>
            <a:endParaRPr lang="en-US" altLang="en-US" b="1" dirty="0"/>
          </a:p>
          <a:p>
            <a:pPr lvl="1"/>
            <a:r>
              <a:rPr lang="fa-IR" altLang="en-US" dirty="0" smtClean="0"/>
              <a:t>جریانی از ورودی‌ها نمی‌گذرد.</a:t>
            </a:r>
            <a:endParaRPr lang="en-US" altLang="en-US" dirty="0"/>
          </a:p>
          <a:p>
            <a:endParaRPr lang="en-US" altLang="en-US" dirty="0"/>
          </a:p>
          <a:p>
            <a:endParaRPr lang="en-US" altLang="en-US" dirty="0"/>
          </a:p>
          <a:p>
            <a:endParaRPr lang="en-US" altLang="en-US" dirty="0"/>
          </a:p>
          <a:p>
            <a:r>
              <a:rPr lang="fa-IR" altLang="en-US" dirty="0" smtClean="0"/>
              <a:t>اختلاف ولتاژ بین دو پایه ورودی صفر است.</a:t>
            </a:r>
            <a:endParaRPr lang="en-US" altLang="en-US" dirty="0"/>
          </a:p>
          <a:p>
            <a:endParaRPr lang="en-US" altLang="en-US" dirty="0"/>
          </a:p>
          <a:p>
            <a:pPr>
              <a:buFont typeface="Wingdings 2" pitchFamily="18" charset="2"/>
              <a:buNone/>
            </a:pPr>
            <a:endParaRPr lang="en-US" altLang="en-US" sz="1600" dirty="0"/>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F84044B-39B0-449E-BBF3-A2501C8C4368}" type="slidenum">
              <a:rPr lang="en-US" altLang="en-US" sz="1200">
                <a:solidFill>
                  <a:srgbClr val="3F3F3F"/>
                </a:solidFill>
              </a:rPr>
              <a:pPr eaLnBrk="1" hangingPunct="1"/>
              <a:t>12</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pic>
        <p:nvPicPr>
          <p:cNvPr id="9" name="Picture 3" descr="hay29575_060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509" t="64445" r="30940" b="8547"/>
          <a:stretch/>
        </p:blipFill>
        <p:spPr bwMode="auto">
          <a:xfrm>
            <a:off x="2139381" y="4390698"/>
            <a:ext cx="2680138" cy="152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p:nvPr/>
        </p:nvCxnSpPr>
        <p:spPr>
          <a:xfrm>
            <a:off x="2222936" y="3429000"/>
            <a:ext cx="4572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143000" y="3200400"/>
                <a:ext cx="1013034"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1" dirty="0" smtClean="0">
                          <a:solidFill>
                            <a:srgbClr val="FF0000"/>
                          </a:solidFill>
                          <a:latin typeface="Cambria Math" panose="02040503050406030204" pitchFamily="18" charset="0"/>
                        </a:rPr>
                        <m:t>𝒊</m:t>
                      </m:r>
                      <m:r>
                        <a:rPr lang="en-US" sz="2200" b="1" i="1" dirty="0">
                          <a:solidFill>
                            <a:srgbClr val="FF0000"/>
                          </a:solidFill>
                          <a:latin typeface="Cambria Math" panose="02040503050406030204" pitchFamily="18" charset="0"/>
                        </a:rPr>
                        <m:t> = </m:t>
                      </m:r>
                      <m:r>
                        <a:rPr lang="en-US" sz="2200" b="1" i="1" dirty="0">
                          <a:solidFill>
                            <a:srgbClr val="FF0000"/>
                          </a:solidFill>
                          <a:latin typeface="Cambria Math" panose="02040503050406030204" pitchFamily="18" charset="0"/>
                        </a:rPr>
                        <m:t>𝟎</m:t>
                      </m:r>
                    </m:oMath>
                  </m:oMathPara>
                </a14:m>
                <a:endParaRPr lang="en-US" sz="2200" b="1" i="1" dirty="0">
                  <a:solidFill>
                    <a:srgbClr val="FF0000"/>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43000" y="3200400"/>
                <a:ext cx="1013034" cy="430887"/>
              </a:xfrm>
              <a:prstGeom prst="rect">
                <a:avLst/>
              </a:prstGeom>
              <a:blipFill rotWithShape="0">
                <a:blip r:embed="rId3"/>
                <a:stretch>
                  <a:fillRect/>
                </a:stretch>
              </a:blipFill>
            </p:spPr>
            <p:txBody>
              <a:bodyPr/>
              <a:lstStyle/>
              <a:p>
                <a:r>
                  <a:rPr lang="fa-IR">
                    <a:noFill/>
                  </a:rPr>
                  <a:t> </a:t>
                </a:r>
              </a:p>
            </p:txBody>
          </p:sp>
        </mc:Fallback>
      </mc:AlternateContent>
      <p:cxnSp>
        <p:nvCxnSpPr>
          <p:cNvPr id="16" name="Straight Arrow Connector 15"/>
          <p:cNvCxnSpPr/>
          <p:nvPr/>
        </p:nvCxnSpPr>
        <p:spPr>
          <a:xfrm>
            <a:off x="2222936" y="2861479"/>
            <a:ext cx="4572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143000" y="2617113"/>
                <a:ext cx="1013034"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1" dirty="0" smtClean="0">
                          <a:solidFill>
                            <a:srgbClr val="FF0000"/>
                          </a:solidFill>
                          <a:latin typeface="Cambria Math" panose="02040503050406030204" pitchFamily="18" charset="0"/>
                        </a:rPr>
                        <m:t>𝒊</m:t>
                      </m:r>
                      <m:r>
                        <a:rPr lang="en-US" sz="2200" b="1" i="1" dirty="0">
                          <a:solidFill>
                            <a:srgbClr val="FF0000"/>
                          </a:solidFill>
                          <a:latin typeface="Cambria Math" panose="02040503050406030204" pitchFamily="18" charset="0"/>
                        </a:rPr>
                        <m:t> = </m:t>
                      </m:r>
                      <m:r>
                        <a:rPr lang="en-US" sz="2200" b="1" i="1" dirty="0">
                          <a:solidFill>
                            <a:srgbClr val="FF0000"/>
                          </a:solidFill>
                          <a:latin typeface="Cambria Math" panose="02040503050406030204" pitchFamily="18" charset="0"/>
                        </a:rPr>
                        <m:t>𝟎</m:t>
                      </m:r>
                    </m:oMath>
                  </m:oMathPara>
                </a14:m>
                <a:endParaRPr lang="en-US" sz="2200" b="1" i="1" dirty="0">
                  <a:solidFill>
                    <a:srgbClr val="FF0000"/>
                  </a:solidFill>
                  <a:latin typeface="+mj-lt"/>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143000" y="2617113"/>
                <a:ext cx="1013034" cy="430887"/>
              </a:xfrm>
              <a:prstGeom prst="rect">
                <a:avLst/>
              </a:prstGeom>
              <a:blipFill rotWithShape="0">
                <a:blip r:embed="rId4"/>
                <a:stretch>
                  <a:fillRect/>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62712" y="4845268"/>
                <a:ext cx="1575688" cy="707886"/>
              </a:xfrm>
              <a:prstGeom prst="rect">
                <a:avLst/>
              </a:prstGeom>
              <a:noFill/>
            </p:spPr>
            <p:txBody>
              <a:bodyPr wrap="none" rtlCol="0">
                <a:spAutoFit/>
              </a:bodyPr>
              <a:lstStyle/>
              <a:p>
                <a:pPr>
                  <a:lnSpc>
                    <a:spcPts val="1600"/>
                  </a:lnSpc>
                </a:pPr>
                <a14:m>
                  <m:oMathPara xmlns:m="http://schemas.openxmlformats.org/officeDocument/2006/math">
                    <m:oMathParaPr>
                      <m:jc m:val="centerGroup"/>
                    </m:oMathParaPr>
                    <m:oMath xmlns:m="http://schemas.openxmlformats.org/officeDocument/2006/math">
                      <m:r>
                        <a:rPr lang="en-US" sz="2200" b="1" i="1" dirty="0" smtClean="0">
                          <a:solidFill>
                            <a:srgbClr val="FF0000"/>
                          </a:solidFill>
                          <a:latin typeface="Cambria Math" panose="02040503050406030204" pitchFamily="18" charset="0"/>
                        </a:rPr>
                        <m:t>             </m:t>
                      </m:r>
                      <m:r>
                        <a:rPr lang="en-US" sz="3000" b="1" i="1" dirty="0">
                          <a:solidFill>
                            <a:srgbClr val="FF0000"/>
                          </a:solidFill>
                          <a:latin typeface="Cambria Math" panose="02040503050406030204" pitchFamily="18" charset="0"/>
                        </a:rPr>
                        <m:t>−</m:t>
                      </m:r>
                    </m:oMath>
                  </m:oMathPara>
                </a14:m>
                <a:endParaRPr lang="en-US" sz="3000" b="1" dirty="0">
                  <a:solidFill>
                    <a:srgbClr val="FF0000"/>
                  </a:solidFill>
                  <a:latin typeface="+mj-lt"/>
                </a:endParaRPr>
              </a:p>
              <a:p>
                <a:pPr algn="l">
                  <a:lnSpc>
                    <a:spcPts val="1600"/>
                  </a:lnSpc>
                </a:pPr>
                <a14:m>
                  <m:oMathPara xmlns:m="http://schemas.openxmlformats.org/officeDocument/2006/math">
                    <m:oMathParaPr>
                      <m:jc m:val="centerGroup"/>
                    </m:oMathParaPr>
                    <m:oMath xmlns:m="http://schemas.openxmlformats.org/officeDocument/2006/math">
                      <m:r>
                        <a:rPr lang="en-US" sz="2200" b="1" i="1" dirty="0" smtClean="0">
                          <a:solidFill>
                            <a:srgbClr val="FF0000"/>
                          </a:solidFill>
                          <a:latin typeface="Cambria Math" panose="02040503050406030204" pitchFamily="18" charset="0"/>
                        </a:rPr>
                        <m:t>𝒗</m:t>
                      </m:r>
                      <m:r>
                        <a:rPr lang="en-US" sz="2200" b="1" i="1" baseline="-25000" dirty="0" err="1">
                          <a:solidFill>
                            <a:srgbClr val="FF0000"/>
                          </a:solidFill>
                          <a:latin typeface="Cambria Math" panose="02040503050406030204" pitchFamily="18" charset="0"/>
                        </a:rPr>
                        <m:t>𝒅</m:t>
                      </m:r>
                      <m:r>
                        <a:rPr lang="en-US" sz="2200" b="1" i="1" dirty="0">
                          <a:solidFill>
                            <a:srgbClr val="FF0000"/>
                          </a:solidFill>
                          <a:latin typeface="Cambria Math" panose="02040503050406030204" pitchFamily="18" charset="0"/>
                        </a:rPr>
                        <m:t> = </m:t>
                      </m:r>
                      <m:r>
                        <a:rPr lang="en-US" sz="2200" b="1" i="1" dirty="0">
                          <a:solidFill>
                            <a:srgbClr val="FF0000"/>
                          </a:solidFill>
                          <a:latin typeface="Cambria Math" panose="02040503050406030204" pitchFamily="18" charset="0"/>
                        </a:rPr>
                        <m:t>𝟎</m:t>
                      </m:r>
                      <m:r>
                        <a:rPr lang="en-US" sz="2200" b="1" i="1" dirty="0">
                          <a:solidFill>
                            <a:srgbClr val="FF0000"/>
                          </a:solidFill>
                          <a:latin typeface="Cambria Math" panose="02040503050406030204" pitchFamily="18" charset="0"/>
                        </a:rPr>
                        <m:t>      </m:t>
                      </m:r>
                    </m:oMath>
                  </m:oMathPara>
                </a14:m>
                <a:endParaRPr lang="en-US" sz="2200" b="1" i="1" dirty="0">
                  <a:solidFill>
                    <a:srgbClr val="FF0000"/>
                  </a:solidFill>
                  <a:latin typeface="+mj-lt"/>
                </a:endParaRPr>
              </a:p>
              <a:p>
                <a:pPr>
                  <a:lnSpc>
                    <a:spcPts val="1600"/>
                  </a:lnSpc>
                </a:pPr>
                <a14:m>
                  <m:oMathPara xmlns:m="http://schemas.openxmlformats.org/officeDocument/2006/math">
                    <m:oMathParaPr>
                      <m:jc m:val="centerGroup"/>
                    </m:oMathParaPr>
                    <m:oMath xmlns:m="http://schemas.openxmlformats.org/officeDocument/2006/math">
                      <m:r>
                        <a:rPr lang="en-US" sz="2200" b="1" i="1" dirty="0" smtClean="0">
                          <a:solidFill>
                            <a:srgbClr val="FF0000"/>
                          </a:solidFill>
                          <a:latin typeface="Cambria Math" panose="02040503050406030204" pitchFamily="18" charset="0"/>
                        </a:rPr>
                        <m:t>             +</m:t>
                      </m:r>
                    </m:oMath>
                  </m:oMathPara>
                </a14:m>
                <a:endParaRPr lang="en-US" sz="2200" b="1" dirty="0">
                  <a:solidFill>
                    <a:srgbClr val="FF0000"/>
                  </a:solidFill>
                  <a:latin typeface="+mj-lt"/>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62712" y="4845268"/>
                <a:ext cx="1575688" cy="707886"/>
              </a:xfrm>
              <a:prstGeom prst="rect">
                <a:avLst/>
              </a:prstGeom>
              <a:blipFill rotWithShape="0">
                <a:blip r:embed="rId5"/>
                <a:stretch>
                  <a:fillRect/>
                </a:stretch>
              </a:blipFill>
            </p:spPr>
            <p:txBody>
              <a:bodyPr/>
              <a:lstStyle/>
              <a:p>
                <a:r>
                  <a:rPr lang="fa-IR">
                    <a:noFill/>
                  </a:rPr>
                  <a:t> </a:t>
                </a:r>
              </a:p>
            </p:txBody>
          </p:sp>
        </mc:Fallback>
      </mc:AlternateContent>
    </p:spTree>
    <p:extLst>
      <p:ext uri="{BB962C8B-B14F-4D97-AF65-F5344CB8AC3E}">
        <p14:creationId xmlns:p14="http://schemas.microsoft.com/office/powerpoint/2010/main" val="2408975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descr="hay29575_0603"/>
          <p:cNvPicPr>
            <a:picLocks noChangeAspect="1" noChangeArrowheads="1"/>
          </p:cNvPicPr>
          <p:nvPr/>
        </p:nvPicPr>
        <p:blipFill>
          <a:blip r:embed="rId2" cstate="print">
            <a:extLst>
              <a:ext uri="{28A0092B-C50C-407E-A947-70E740481C1C}">
                <a14:useLocalDpi xmlns:a14="http://schemas.microsoft.com/office/drawing/2010/main" val="0"/>
              </a:ext>
            </a:extLst>
          </a:blip>
          <a:srcRect t="1939"/>
          <a:stretch>
            <a:fillRect/>
          </a:stretch>
        </p:blipFill>
        <p:spPr bwMode="auto">
          <a:xfrm>
            <a:off x="3798849" y="2209800"/>
            <a:ext cx="4578350" cy="363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تقویت‌کننده معکوس‌کننده</a:t>
            </a:r>
            <a:endParaRPr lang="en-US" dirty="0"/>
          </a:p>
        </p:txBody>
      </p:sp>
      <mc:AlternateContent xmlns:mc="http://schemas.openxmlformats.org/markup-compatibility/2006" xmlns:a14="http://schemas.microsoft.com/office/drawing/2010/main">
        <mc:Choice Requires="a14">
          <p:sp>
            <p:nvSpPr>
              <p:cNvPr id="19461" name="Content Placeholder 2"/>
              <p:cNvSpPr>
                <a:spLocks noGrp="1"/>
              </p:cNvSpPr>
              <p:nvPr>
                <p:ph idx="1"/>
              </p:nvPr>
            </p:nvSpPr>
            <p:spPr>
              <a:xfrm>
                <a:off x="634999" y="1241425"/>
                <a:ext cx="8128001" cy="4625975"/>
              </a:xfrm>
            </p:spPr>
            <p:txBody>
              <a:bodyPr/>
              <a:lstStyle/>
              <a:p>
                <a:r>
                  <a:rPr lang="fa-IR" altLang="en-US" dirty="0" smtClean="0"/>
                  <a:t>با اعمال </a:t>
                </a:r>
                <a:r>
                  <a:rPr lang="en-US" altLang="en-US" dirty="0" smtClean="0"/>
                  <a:t>KVL</a:t>
                </a:r>
                <a:r>
                  <a:rPr lang="fa-IR" altLang="en-US" dirty="0" smtClean="0"/>
                  <a:t> و استفاده از قوانین آپ‌امپ ایده‌آل داریم:</a:t>
                </a:r>
                <a:endParaRPr lang="fa-IR" altLang="en-US" dirty="0"/>
              </a:p>
              <a:p>
                <a:endParaRPr lang="fa-IR" altLang="en-US" dirty="0" smtClean="0"/>
              </a:p>
              <a:p>
                <a:pPr algn="l" rtl="0"/>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𝑣</m:t>
                        </m:r>
                      </m:e>
                      <m:sub>
                        <m:r>
                          <a:rPr lang="en-US" altLang="en-US" b="0" i="1" smtClean="0">
                            <a:latin typeface="Cambria Math" panose="02040503050406030204" pitchFamily="18" charset="0"/>
                          </a:rPr>
                          <m:t>𝑜𝑢𝑡</m:t>
                        </m:r>
                      </m:sub>
                    </m:sSub>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𝑓</m:t>
                            </m:r>
                          </m:sub>
                        </m:sSub>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1</m:t>
                            </m:r>
                          </m:sub>
                        </m:sSub>
                      </m:den>
                    </m:f>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𝑣</m:t>
                        </m:r>
                      </m:e>
                      <m:sub>
                        <m:r>
                          <a:rPr lang="en-US" altLang="en-US" b="0" i="1" smtClean="0">
                            <a:latin typeface="Cambria Math" panose="02040503050406030204" pitchFamily="18" charset="0"/>
                          </a:rPr>
                          <m:t>𝑖𝑛</m:t>
                        </m:r>
                      </m:sub>
                    </m:sSub>
                  </m:oMath>
                </a14:m>
                <a:endParaRPr lang="en-US" altLang="en-US" dirty="0"/>
              </a:p>
            </p:txBody>
          </p:sp>
        </mc:Choice>
        <mc:Fallback xmlns="">
          <p:sp>
            <p:nvSpPr>
              <p:cNvPr id="19461" name="Content Placeholder 2"/>
              <p:cNvSpPr>
                <a:spLocks noGrp="1" noRot="1" noChangeAspect="1" noMove="1" noResize="1" noEditPoints="1" noAdjustHandles="1" noChangeArrowheads="1" noChangeShapeType="1" noTextEdit="1"/>
              </p:cNvSpPr>
              <p:nvPr>
                <p:ph idx="1"/>
              </p:nvPr>
            </p:nvSpPr>
            <p:spPr>
              <a:xfrm>
                <a:off x="634999" y="1241425"/>
                <a:ext cx="8128001" cy="4625975"/>
              </a:xfrm>
              <a:blipFill rotWithShape="0">
                <a:blip r:embed="rId3"/>
                <a:stretch>
                  <a:fillRect t="-2240" r="-450"/>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69D3D1F-79E2-41AE-8A81-A615CD8B173F}" type="slidenum">
              <a:rPr lang="en-US" altLang="en-US" sz="1200">
                <a:solidFill>
                  <a:srgbClr val="3F3F3F"/>
                </a:solidFill>
              </a:rPr>
              <a:pPr eaLnBrk="1" hangingPunct="1"/>
              <a:t>13</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2191215" y="2059781"/>
            <a:ext cx="1600200" cy="1369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887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hay29575_0603"/>
          <p:cNvPicPr>
            <a:picLocks noChangeAspect="1" noChangeArrowheads="1"/>
          </p:cNvPicPr>
          <p:nvPr/>
        </p:nvPicPr>
        <p:blipFill>
          <a:blip r:embed="rId2" cstate="print">
            <a:extLst>
              <a:ext uri="{28A0092B-C50C-407E-A947-70E740481C1C}">
                <a14:useLocalDpi xmlns:a14="http://schemas.microsoft.com/office/drawing/2010/main" val="0"/>
              </a:ext>
            </a:extLst>
          </a:blip>
          <a:srcRect t="1939"/>
          <a:stretch>
            <a:fillRect/>
          </a:stretch>
        </p:blipFill>
        <p:spPr bwMode="auto">
          <a:xfrm>
            <a:off x="152400" y="2438400"/>
            <a:ext cx="34163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مثال:</a:t>
            </a:r>
            <a:endParaRPr lang="en-US" dirty="0"/>
          </a:p>
        </p:txBody>
      </p:sp>
      <mc:AlternateContent xmlns:mc="http://schemas.openxmlformats.org/markup-compatibility/2006" xmlns:a14="http://schemas.microsoft.com/office/drawing/2010/main">
        <mc:Choice Requires="a14">
          <p:sp>
            <p:nvSpPr>
              <p:cNvPr id="20484" name="Content Placeholder 2"/>
              <p:cNvSpPr>
                <a:spLocks noGrp="1"/>
              </p:cNvSpPr>
              <p:nvPr>
                <p:ph idx="1"/>
              </p:nvPr>
            </p:nvSpPr>
            <p:spPr>
              <a:xfrm>
                <a:off x="533400" y="1371600"/>
                <a:ext cx="8902700" cy="1057275"/>
              </a:xfrm>
            </p:spPr>
            <p:txBody>
              <a:bodyPr/>
              <a:lstStyle/>
              <a:p>
                <a:pPr algn="l" rtl="0"/>
                <a14:m>
                  <m:oMath xmlns:m="http://schemas.openxmlformats.org/officeDocument/2006/math">
                    <m:r>
                      <a:rPr lang="en-US" altLang="en-US" i="1" dirty="0" smtClean="0">
                        <a:latin typeface="Cambria Math" panose="02040503050406030204" pitchFamily="18" charset="0"/>
                      </a:rPr>
                      <m:t>𝑣</m:t>
                    </m:r>
                    <m:r>
                      <a:rPr lang="en-US" altLang="en-US" i="1" baseline="-25000" dirty="0">
                        <a:latin typeface="Cambria Math" panose="02040503050406030204" pitchFamily="18" charset="0"/>
                      </a:rPr>
                      <m:t>𝑖𝑛</m:t>
                    </m:r>
                    <m:r>
                      <a:rPr lang="en-US" altLang="en-US" i="1" dirty="0">
                        <a:latin typeface="Cambria Math" panose="02040503050406030204" pitchFamily="18" charset="0"/>
                      </a:rPr>
                      <m:t>(</m:t>
                    </m:r>
                    <m:r>
                      <a:rPr lang="en-US" altLang="en-US" i="1" dirty="0">
                        <a:latin typeface="Cambria Math" panose="02040503050406030204" pitchFamily="18" charset="0"/>
                      </a:rPr>
                      <m:t>𝑡</m:t>
                    </m:r>
                    <m:r>
                      <a:rPr lang="en-US" altLang="en-US" i="1" dirty="0">
                        <a:latin typeface="Cambria Math" panose="02040503050406030204" pitchFamily="18" charset="0"/>
                      </a:rPr>
                      <m:t>)=</m:t>
                    </m:r>
                    <m:r>
                      <a:rPr lang="en-US" altLang="en-US" i="1" dirty="0">
                        <a:latin typeface="Cambria Math" panose="02040503050406030204" pitchFamily="18" charset="0"/>
                      </a:rPr>
                      <m:t>5</m:t>
                    </m:r>
                    <m:r>
                      <m:rPr>
                        <m:sty m:val="p"/>
                      </m:rPr>
                      <a:rPr lang="en-US" altLang="en-US" i="1" dirty="0">
                        <a:latin typeface="Cambria Math" panose="02040503050406030204" pitchFamily="18" charset="0"/>
                      </a:rPr>
                      <m:t>sin</m:t>
                    </m:r>
                    <m:r>
                      <a:rPr lang="en-US" altLang="en-US" i="1" dirty="0">
                        <a:latin typeface="Cambria Math" panose="02040503050406030204" pitchFamily="18" charset="0"/>
                      </a:rPr>
                      <m:t>3</m:t>
                    </m:r>
                    <m:r>
                      <a:rPr lang="en-US" altLang="en-US" i="1" dirty="0">
                        <a:latin typeface="Cambria Math" panose="02040503050406030204" pitchFamily="18" charset="0"/>
                      </a:rPr>
                      <m:t>𝑡</m:t>
                    </m:r>
                    <m:r>
                      <a:rPr lang="en-US" altLang="en-US" i="1" dirty="0">
                        <a:latin typeface="Cambria Math" panose="02040503050406030204" pitchFamily="18" charset="0"/>
                      </a:rPr>
                      <m:t> </m:t>
                    </m:r>
                    <m:r>
                      <a:rPr lang="en-US" altLang="en-US" i="1" dirty="0">
                        <a:latin typeface="Cambria Math" panose="02040503050406030204" pitchFamily="18" charset="0"/>
                      </a:rPr>
                      <m:t>𝑚𝑉</m:t>
                    </m:r>
                    <m:r>
                      <a:rPr lang="en-US" altLang="en-US" i="1" dirty="0">
                        <a:latin typeface="Cambria Math" panose="02040503050406030204" pitchFamily="18" charset="0"/>
                      </a:rPr>
                      <m:t>, </m:t>
                    </m:r>
                    <m:r>
                      <a:rPr lang="en-US" altLang="en-US" i="1" dirty="0" err="1">
                        <a:latin typeface="Cambria Math" panose="02040503050406030204" pitchFamily="18" charset="0"/>
                      </a:rPr>
                      <m:t>𝑅</m:t>
                    </m:r>
                    <m:r>
                      <a:rPr lang="en-US" altLang="en-US" i="1" baseline="-25000" dirty="0" err="1">
                        <a:latin typeface="Cambria Math" panose="02040503050406030204" pitchFamily="18" charset="0"/>
                      </a:rPr>
                      <m:t>𝑓</m:t>
                    </m:r>
                    <m:r>
                      <a:rPr lang="en-US" altLang="en-US" i="1" dirty="0">
                        <a:latin typeface="Cambria Math" panose="02040503050406030204" pitchFamily="18" charset="0"/>
                      </a:rPr>
                      <m:t>=</m:t>
                    </m:r>
                    <m:r>
                      <a:rPr lang="en-US" altLang="en-US" i="1" dirty="0">
                        <a:latin typeface="Cambria Math" panose="02040503050406030204" pitchFamily="18" charset="0"/>
                      </a:rPr>
                      <m:t>47</m:t>
                    </m:r>
                    <m:r>
                      <a:rPr lang="en-US" altLang="en-US" b="0" i="1" dirty="0" smtClean="0">
                        <a:latin typeface="Cambria Math" panose="02040503050406030204" pitchFamily="18" charset="0"/>
                      </a:rPr>
                      <m:t>𝐾</m:t>
                    </m:r>
                    <m:r>
                      <m:rPr>
                        <m:sty m:val="p"/>
                      </m:rPr>
                      <a:rPr lang="en-US" altLang="en-US" i="0" dirty="0" err="1">
                        <a:latin typeface="Cambria Math" panose="02040503050406030204" pitchFamily="18" charset="0"/>
                      </a:rPr>
                      <m:t>Ω</m:t>
                    </m:r>
                    <m:r>
                      <a:rPr lang="en-US" altLang="en-US" i="1" dirty="0">
                        <a:latin typeface="Cambria Math" panose="02040503050406030204" pitchFamily="18" charset="0"/>
                      </a:rPr>
                      <m:t>, </m:t>
                    </m:r>
                    <m:r>
                      <a:rPr lang="en-US" altLang="en-US" i="1" dirty="0">
                        <a:latin typeface="Cambria Math" panose="02040503050406030204" pitchFamily="18" charset="0"/>
                      </a:rPr>
                      <m:t>𝑅</m:t>
                    </m:r>
                    <m:r>
                      <a:rPr lang="en-US" altLang="en-US" i="1" baseline="-25000" dirty="0">
                        <a:latin typeface="Cambria Math" panose="02040503050406030204" pitchFamily="18" charset="0"/>
                      </a:rPr>
                      <m:t>1</m:t>
                    </m:r>
                    <m:r>
                      <a:rPr lang="en-US" altLang="en-US" i="1" dirty="0">
                        <a:latin typeface="Cambria Math" panose="02040503050406030204" pitchFamily="18" charset="0"/>
                      </a:rPr>
                      <m:t>=</m:t>
                    </m:r>
                    <m:r>
                      <a:rPr lang="en-US" altLang="en-US" i="1" dirty="0">
                        <a:latin typeface="Cambria Math" panose="02040503050406030204" pitchFamily="18" charset="0"/>
                      </a:rPr>
                      <m:t>4</m:t>
                    </m:r>
                    <m:r>
                      <a:rPr lang="en-US" altLang="en-US" i="1" dirty="0">
                        <a:latin typeface="Cambria Math" panose="02040503050406030204" pitchFamily="18" charset="0"/>
                      </a:rPr>
                      <m:t>.</m:t>
                    </m:r>
                    <m:r>
                      <a:rPr lang="en-US" altLang="en-US" i="1" dirty="0">
                        <a:latin typeface="Cambria Math" panose="02040503050406030204" pitchFamily="18" charset="0"/>
                      </a:rPr>
                      <m:t>7</m:t>
                    </m:r>
                    <m:r>
                      <m:rPr>
                        <m:sty m:val="p"/>
                      </m:rPr>
                      <a:rPr lang="en-US" altLang="en-US" b="0" i="0" dirty="0" smtClean="0">
                        <a:latin typeface="Cambria Math" panose="02040503050406030204" pitchFamily="18" charset="0"/>
                      </a:rPr>
                      <m:t>K</m:t>
                    </m:r>
                    <m:r>
                      <m:rPr>
                        <m:sty m:val="p"/>
                      </m:rPr>
                      <a:rPr lang="en-US" altLang="en-US" i="0" dirty="0" err="1">
                        <a:latin typeface="Cambria Math" panose="02040503050406030204" pitchFamily="18" charset="0"/>
                      </a:rPr>
                      <m:t>Ω</m:t>
                    </m:r>
                  </m:oMath>
                </a14:m>
                <a:endParaRPr lang="en-US" altLang="en-US" dirty="0"/>
              </a:p>
              <a:p>
                <a:pPr>
                  <a:buFont typeface="Wingdings 2" pitchFamily="18" charset="2"/>
                  <a:buNone/>
                </a:pPr>
                <a:endParaRPr lang="en-US" altLang="en-US" dirty="0"/>
              </a:p>
            </p:txBody>
          </p:sp>
        </mc:Choice>
        <mc:Fallback xmlns="">
          <p:sp>
            <p:nvSpPr>
              <p:cNvPr id="20484" name="Content Placeholder 2"/>
              <p:cNvSpPr>
                <a:spLocks noGrp="1" noRot="1" noChangeAspect="1" noMove="1" noResize="1" noEditPoints="1" noAdjustHandles="1" noChangeArrowheads="1" noChangeShapeType="1" noTextEdit="1"/>
              </p:cNvSpPr>
              <p:nvPr>
                <p:ph idx="1"/>
              </p:nvPr>
            </p:nvSpPr>
            <p:spPr>
              <a:xfrm>
                <a:off x="533400" y="1371600"/>
                <a:ext cx="8902700" cy="1057275"/>
              </a:xfrm>
              <a:blipFill rotWithShape="0">
                <a:blip r:embed="rId3"/>
                <a:stretch>
                  <a:fillRect/>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BCCCA1D-CB61-4971-BD7D-DB0D5CE2B6EE}" type="slidenum">
              <a:rPr lang="en-US" altLang="en-US" sz="1200">
                <a:solidFill>
                  <a:srgbClr val="3F3F3F"/>
                </a:solidFill>
              </a:rPr>
              <a:pPr eaLnBrk="1" hangingPunct="1"/>
              <a:t>14</a:t>
            </a:fld>
            <a:endParaRPr lang="en-US" altLang="en-US" sz="1200">
              <a:solidFill>
                <a:srgbClr val="3F3F3F"/>
              </a:solidFill>
            </a:endParaRPr>
          </a:p>
        </p:txBody>
      </p:sp>
      <p:pic>
        <p:nvPicPr>
          <p:cNvPr id="20487" name="Picture 3" descr="hay29575_0604"/>
          <p:cNvPicPr>
            <a:picLocks noChangeAspect="1" noChangeArrowheads="1"/>
          </p:cNvPicPr>
          <p:nvPr/>
        </p:nvPicPr>
        <p:blipFill>
          <a:blip r:embed="rId4" cstate="print">
            <a:extLst>
              <a:ext uri="{28A0092B-C50C-407E-A947-70E740481C1C}">
                <a14:useLocalDpi xmlns:a14="http://schemas.microsoft.com/office/drawing/2010/main" val="0"/>
              </a:ext>
            </a:extLst>
          </a:blip>
          <a:srcRect t="1982"/>
          <a:stretch>
            <a:fillRect/>
          </a:stretch>
        </p:blipFill>
        <p:spPr bwMode="auto">
          <a:xfrm>
            <a:off x="4038600" y="2501900"/>
            <a:ext cx="465455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9" name="Content Placeholder 2"/>
              <p:cNvSpPr txBox="1">
                <a:spLocks/>
              </p:cNvSpPr>
              <p:nvPr/>
            </p:nvSpPr>
            <p:spPr bwMode="auto">
              <a:xfrm>
                <a:off x="4953000" y="2362200"/>
                <a:ext cx="3959225" cy="800100"/>
              </a:xfrm>
              <a:prstGeom prst="rect">
                <a:avLst/>
              </a:prstGeom>
              <a:noFill/>
              <a:ln w="9525">
                <a:noFill/>
                <a:miter lim="800000"/>
                <a:headEnd/>
                <a:tailEnd/>
              </a:ln>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a:buClr>
                    <a:schemeClr val="accent1"/>
                  </a:buClr>
                  <a:buSzPct val="80000"/>
                  <a:buFont typeface="Wingdings 2" pitchFamily="18" charset="2"/>
                  <a:buNone/>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𝑣</m:t>
                      </m:r>
                      <m:r>
                        <a:rPr lang="en-US" altLang="en-US" i="1" baseline="-25000" dirty="0" err="1">
                          <a:latin typeface="Cambria Math" panose="02040503050406030204" pitchFamily="18" charset="0"/>
                        </a:rPr>
                        <m:t>𝑜𝑢𝑡</m:t>
                      </m:r>
                      <m:r>
                        <a:rPr lang="en-US" altLang="en-US" i="1" dirty="0">
                          <a:latin typeface="Cambria Math" panose="02040503050406030204" pitchFamily="18" charset="0"/>
                        </a:rPr>
                        <m:t>(</m:t>
                      </m:r>
                      <m:r>
                        <a:rPr lang="en-US" altLang="en-US" i="1" dirty="0">
                          <a:latin typeface="Cambria Math" panose="02040503050406030204" pitchFamily="18" charset="0"/>
                        </a:rPr>
                        <m:t>𝑡</m:t>
                      </m:r>
                      <m:r>
                        <a:rPr lang="en-US" altLang="en-US" i="1" dirty="0">
                          <a:latin typeface="Cambria Math" panose="02040503050406030204" pitchFamily="18" charset="0"/>
                        </a:rPr>
                        <m:t>) = −</m:t>
                      </m:r>
                      <m:r>
                        <a:rPr lang="en-US" altLang="en-US" i="1" dirty="0">
                          <a:latin typeface="Cambria Math" panose="02040503050406030204" pitchFamily="18" charset="0"/>
                        </a:rPr>
                        <m:t>50</m:t>
                      </m:r>
                      <m:r>
                        <a:rPr lang="en-US" altLang="en-US" i="1" dirty="0">
                          <a:latin typeface="Cambria Math" panose="02040503050406030204" pitchFamily="18" charset="0"/>
                        </a:rPr>
                        <m:t> </m:t>
                      </m:r>
                      <m:r>
                        <m:rPr>
                          <m:sty m:val="p"/>
                        </m:rPr>
                        <a:rPr lang="en-US" altLang="en-US" i="1" dirty="0">
                          <a:latin typeface="Cambria Math" panose="02040503050406030204" pitchFamily="18" charset="0"/>
                        </a:rPr>
                        <m:t>sin</m:t>
                      </m:r>
                      <m:r>
                        <a:rPr lang="en-US" altLang="en-US" i="1" dirty="0">
                          <a:latin typeface="Cambria Math" panose="02040503050406030204" pitchFamily="18" charset="0"/>
                        </a:rPr>
                        <m:t>⁡</m:t>
                      </m:r>
                      <m:r>
                        <a:rPr lang="en-US" altLang="en-US" i="1" dirty="0">
                          <a:latin typeface="Cambria Math" panose="02040503050406030204" pitchFamily="18" charset="0"/>
                        </a:rPr>
                        <m:t>3</m:t>
                      </m:r>
                      <m:r>
                        <a:rPr lang="en-US" altLang="en-US" i="1" dirty="0">
                          <a:latin typeface="Cambria Math" panose="02040503050406030204" pitchFamily="18" charset="0"/>
                        </a:rPr>
                        <m:t>𝑡</m:t>
                      </m:r>
                      <m:r>
                        <a:rPr lang="en-US" altLang="en-US" i="1" dirty="0">
                          <a:latin typeface="Cambria Math" panose="02040503050406030204" pitchFamily="18" charset="0"/>
                        </a:rPr>
                        <m:t> </m:t>
                      </m:r>
                      <m:r>
                        <a:rPr lang="en-US" altLang="en-US" i="1" dirty="0">
                          <a:latin typeface="Cambria Math" panose="02040503050406030204" pitchFamily="18" charset="0"/>
                        </a:rPr>
                        <m:t>𝑚𝑉</m:t>
                      </m:r>
                    </m:oMath>
                  </m:oMathPara>
                </a14:m>
                <a:endParaRPr lang="en-US" altLang="en-US" dirty="0">
                  <a:latin typeface="Times New Roman" pitchFamily="18" charset="0"/>
                </a:endParaRPr>
              </a:p>
              <a:p>
                <a:pPr defTabSz="914400">
                  <a:buClr>
                    <a:schemeClr val="accent1"/>
                  </a:buClr>
                  <a:buSzPct val="80000"/>
                  <a:buFont typeface="Wingdings 2" pitchFamily="18" charset="2"/>
                  <a:buNone/>
                </a:pPr>
                <a:endParaRPr lang="en-US" altLang="en-US" sz="3200" dirty="0">
                  <a:latin typeface="Times New Roman" pitchFamily="18" charset="0"/>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4953000" y="2362200"/>
                <a:ext cx="3959225" cy="800100"/>
              </a:xfrm>
              <a:prstGeom prst="rect">
                <a:avLst/>
              </a:prstGeom>
              <a:blipFill rotWithShape="0">
                <a:blip r:embed="rId5"/>
                <a:stretch>
                  <a:fillRect/>
                </a:stretch>
              </a:blipFill>
              <a:ln w="9525">
                <a:noFill/>
                <a:miter lim="800000"/>
                <a:headEnd/>
                <a:tailEnd/>
              </a:ln>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0" name="Rectangle 9"/>
          <p:cNvSpPr/>
          <p:nvPr/>
        </p:nvSpPr>
        <p:spPr>
          <a:xfrm>
            <a:off x="6553200" y="2303461"/>
            <a:ext cx="2473325" cy="520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697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2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تقویت‌کننده غیرمعکوس‌کننده</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sz="quarter" idx="1"/>
              </p:nvPr>
            </p:nvSpPr>
            <p:spPr/>
            <p:txBody>
              <a:bodyPr/>
              <a:lstStyle/>
              <a:p>
                <a:pPr marL="0" indent="0">
                  <a:buNone/>
                </a:pPr>
                <a:endParaRPr lang="fa-IR" b="0" i="1" dirty="0" smtClean="0">
                  <a:latin typeface="Cambria Math" panose="02040503050406030204" pitchFamily="18" charset="0"/>
                </a:endParaRPr>
              </a:p>
              <a:p>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𝑖𝑛</m:t>
                        </m:r>
                      </m:sub>
                    </m:sSub>
                  </m:oMath>
                </a14:m>
                <a:endParaRPr lang="fa-IR" dirty="0"/>
              </a:p>
            </p:txBody>
          </p:sp>
        </mc:Choice>
        <mc:Fallback>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2"/>
                <a:stretch>
                  <a:fillRect/>
                </a:stretch>
              </a:blipFill>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17C56AE-9E4B-406A-8CD4-57D9D2909F2F}" type="slidenum">
              <a:rPr lang="en-US" altLang="en-US" sz="1200">
                <a:solidFill>
                  <a:srgbClr val="3F3F3F"/>
                </a:solidFill>
              </a:rPr>
              <a:pPr eaLnBrk="1" hangingPunct="1"/>
              <a:t>15</a:t>
            </a:fld>
            <a:endParaRPr lang="en-US" altLang="en-US" sz="1200">
              <a:solidFill>
                <a:srgbClr val="3F3F3F"/>
              </a:solidFill>
            </a:endParaRPr>
          </a:p>
        </p:txBody>
      </p:sp>
      <p:pic>
        <p:nvPicPr>
          <p:cNvPr id="21510" name="Picture 3" descr="hay29575_0606"/>
          <p:cNvPicPr>
            <a:picLocks noChangeAspect="1" noChangeArrowheads="1"/>
          </p:cNvPicPr>
          <p:nvPr/>
        </p:nvPicPr>
        <p:blipFill>
          <a:blip r:embed="rId3" cstate="print">
            <a:extLst>
              <a:ext uri="{28A0092B-C50C-407E-A947-70E740481C1C}">
                <a14:useLocalDpi xmlns:a14="http://schemas.microsoft.com/office/drawing/2010/main" val="0"/>
              </a:ext>
            </a:extLst>
          </a:blip>
          <a:srcRect l="6429" t="1939" r="10715" b="54958"/>
          <a:stretch>
            <a:fillRect/>
          </a:stretch>
        </p:blipFill>
        <p:spPr bwMode="auto">
          <a:xfrm>
            <a:off x="374974" y="1256371"/>
            <a:ext cx="4327137"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3" descr="hay29575_0606"/>
          <p:cNvPicPr>
            <a:picLocks noChangeAspect="1" noChangeArrowheads="1"/>
          </p:cNvPicPr>
          <p:nvPr/>
        </p:nvPicPr>
        <p:blipFill>
          <a:blip r:embed="rId4" cstate="print">
            <a:extLst>
              <a:ext uri="{28A0092B-C50C-407E-A947-70E740481C1C}">
                <a14:useLocalDpi xmlns:a14="http://schemas.microsoft.com/office/drawing/2010/main" val="0"/>
              </a:ext>
            </a:extLst>
          </a:blip>
          <a:srcRect l="10715" t="53342" r="14999" b="4849"/>
          <a:stretch>
            <a:fillRect/>
          </a:stretch>
        </p:blipFill>
        <p:spPr bwMode="auto">
          <a:xfrm>
            <a:off x="4464437" y="3268663"/>
            <a:ext cx="3744119" cy="279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477000" y="1676400"/>
            <a:ext cx="1948927"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79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descr="hay29575_0608"/>
          <p:cNvPicPr>
            <a:picLocks noChangeAspect="1" noChangeArrowheads="1"/>
          </p:cNvPicPr>
          <p:nvPr/>
        </p:nvPicPr>
        <p:blipFill>
          <a:blip r:embed="rId3" cstate="print">
            <a:extLst>
              <a:ext uri="{28A0092B-C50C-407E-A947-70E740481C1C}">
                <a14:useLocalDpi xmlns:a14="http://schemas.microsoft.com/office/drawing/2010/main" val="0"/>
              </a:ext>
            </a:extLst>
          </a:blip>
          <a:srcRect t="2473"/>
          <a:stretch>
            <a:fillRect/>
          </a:stretch>
        </p:blipFill>
        <p:spPr bwMode="auto">
          <a:xfrm>
            <a:off x="609600" y="1600200"/>
            <a:ext cx="445135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دنبال‌کننده ولتاژ (بافر ولتاژ)</a:t>
            </a:r>
            <a:endParaRPr lang="en-US" dirty="0"/>
          </a:p>
        </p:txBody>
      </p:sp>
      <mc:AlternateContent xmlns:mc="http://schemas.openxmlformats.org/markup-compatibility/2006">
        <mc:Choice xmlns:a14="http://schemas.microsoft.com/office/drawing/2010/main" Requires="a14">
          <p:sp>
            <p:nvSpPr>
              <p:cNvPr id="23556" name="Content Placeholder 2"/>
              <p:cNvSpPr>
                <a:spLocks noGrp="1"/>
              </p:cNvSpPr>
              <p:nvPr>
                <p:ph idx="1"/>
              </p:nvPr>
            </p:nvSpPr>
            <p:spPr/>
            <p:txBody>
              <a:bodyPr/>
              <a:lstStyle/>
              <a:p>
                <a14:m>
                  <m:oMath xmlns:m="http://schemas.openxmlformats.org/officeDocument/2006/math">
                    <m:r>
                      <a:rPr lang="en-US" altLang="en-US" sz="3600" i="1" dirty="0" smtClean="0">
                        <a:latin typeface="Cambria Math" panose="02040503050406030204" pitchFamily="18" charset="0"/>
                      </a:rPr>
                      <m:t>𝑣</m:t>
                    </m:r>
                    <m:r>
                      <a:rPr lang="en-US" altLang="en-US" sz="3600" i="1" baseline="-25000" dirty="0" err="1">
                        <a:latin typeface="Cambria Math" panose="02040503050406030204" pitchFamily="18" charset="0"/>
                      </a:rPr>
                      <m:t>𝑜𝑢𝑡</m:t>
                    </m:r>
                    <m:r>
                      <a:rPr lang="en-US" altLang="en-US" sz="3600" i="1" dirty="0">
                        <a:latin typeface="Cambria Math" panose="02040503050406030204" pitchFamily="18" charset="0"/>
                      </a:rPr>
                      <m:t>(</m:t>
                    </m:r>
                    <m:r>
                      <a:rPr lang="en-US" altLang="en-US" sz="3600" i="1" dirty="0">
                        <a:latin typeface="Cambria Math" panose="02040503050406030204" pitchFamily="18" charset="0"/>
                      </a:rPr>
                      <m:t>𝑡</m:t>
                    </m:r>
                    <m:r>
                      <a:rPr lang="en-US" altLang="en-US" sz="3600" i="1" dirty="0">
                        <a:latin typeface="Cambria Math" panose="02040503050406030204" pitchFamily="18" charset="0"/>
                      </a:rPr>
                      <m:t>)=</m:t>
                    </m:r>
                    <m:r>
                      <a:rPr lang="en-US" altLang="en-US" sz="3600" i="1" dirty="0">
                        <a:latin typeface="Cambria Math" panose="02040503050406030204" pitchFamily="18" charset="0"/>
                      </a:rPr>
                      <m:t>𝑣𝑖𝑛</m:t>
                    </m:r>
                    <m:r>
                      <a:rPr lang="en-US" altLang="en-US" sz="3600" i="1" dirty="0">
                        <a:latin typeface="Cambria Math" panose="02040503050406030204" pitchFamily="18" charset="0"/>
                      </a:rPr>
                      <m:t>(</m:t>
                    </m:r>
                    <m:r>
                      <a:rPr lang="en-US" altLang="en-US" sz="3600" i="1" dirty="0">
                        <a:latin typeface="Cambria Math" panose="02040503050406030204" pitchFamily="18" charset="0"/>
                      </a:rPr>
                      <m:t>𝑡</m:t>
                    </m:r>
                    <m:r>
                      <a:rPr lang="en-US" altLang="en-US" sz="3600" i="1" dirty="0">
                        <a:latin typeface="Cambria Math" panose="02040503050406030204" pitchFamily="18" charset="0"/>
                      </a:rPr>
                      <m:t>) </m:t>
                    </m:r>
                  </m:oMath>
                </a14:m>
                <a:endParaRPr lang="en-US" altLang="en-US" sz="3600" i="1" dirty="0"/>
              </a:p>
              <a:p>
                <a:endParaRPr lang="fa-IR" altLang="en-US" sz="3600" dirty="0" smtClean="0"/>
              </a:p>
              <a:p>
                <a:endParaRPr lang="fa-IR" altLang="en-US" sz="3600" dirty="0"/>
              </a:p>
              <a:p>
                <a:endParaRPr lang="fa-IR" altLang="en-US" sz="3600" dirty="0" smtClean="0"/>
              </a:p>
              <a:p>
                <a:endParaRPr lang="fa-IR" altLang="en-US" sz="3600" dirty="0"/>
              </a:p>
              <a:p>
                <a:r>
                  <a:rPr lang="fa-IR" altLang="en-US" sz="2800" dirty="0" smtClean="0"/>
                  <a:t>خروجی به مقاومت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𝑅</m:t>
                        </m:r>
                      </m:e>
                      <m:sub>
                        <m:r>
                          <a:rPr lang="en-US" altLang="en-US" sz="2800" b="0" i="1" smtClean="0">
                            <a:latin typeface="Cambria Math" panose="02040503050406030204" pitchFamily="18" charset="0"/>
                          </a:rPr>
                          <m:t>𝐿</m:t>
                        </m:r>
                      </m:sub>
                    </m:sSub>
                  </m:oMath>
                </a14:m>
                <a:r>
                  <a:rPr lang="fa-IR" altLang="en-US" sz="2800" dirty="0" smtClean="0"/>
                  <a:t> بستگی ندارد! </a:t>
                </a:r>
                <a:r>
                  <a:rPr lang="fa-IR" altLang="en-US" sz="2800" dirty="0" smtClean="0"/>
                  <a:t>بافر با تغییر </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𝑅</m:t>
                        </m:r>
                      </m:e>
                      <m:sub>
                        <m:r>
                          <a:rPr lang="en-US" altLang="en-US" sz="2800" b="0" i="1" smtClean="0">
                            <a:latin typeface="Cambria Math" panose="02040503050406030204" pitchFamily="18" charset="0"/>
                          </a:rPr>
                          <m:t>𝐿</m:t>
                        </m:r>
                      </m:sub>
                    </m:sSub>
                  </m:oMath>
                </a14:m>
                <a:r>
                  <a:rPr lang="fa-IR" altLang="en-US" sz="2800" dirty="0" smtClean="0"/>
                  <a:t> می‎‌تواند جریان لازم برای ثابت نگه داشتن ولتاژ خروجی را تأمین کند.</a:t>
                </a:r>
              </a:p>
              <a:p>
                <a:r>
                  <a:rPr lang="fa-IR" altLang="en-US" sz="2800" dirty="0" smtClean="0"/>
                  <a:t>همچنین این مدار، اثر مقاومت ورودی منبع را نیز از بین می‌برد!</a:t>
                </a:r>
                <a:endParaRPr lang="en-US" altLang="en-US" sz="2800" dirty="0"/>
              </a:p>
            </p:txBody>
          </p:sp>
        </mc:Choice>
        <mc:Fallback>
          <p:sp>
            <p:nvSpPr>
              <p:cNvPr id="23556"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224" r="-374"/>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A654C80-0B83-48E6-9CBE-9D82BFB8A992}" type="slidenum">
              <a:rPr lang="en-US" altLang="en-US" sz="1200">
                <a:solidFill>
                  <a:srgbClr val="3F3F3F"/>
                </a:solidFill>
              </a:rPr>
              <a:pPr eaLnBrk="1" hangingPunct="1"/>
              <a:t>16</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9" name="Rectangle 8"/>
          <p:cNvSpPr/>
          <p:nvPr/>
        </p:nvSpPr>
        <p:spPr>
          <a:xfrm>
            <a:off x="7010400" y="1339849"/>
            <a:ext cx="1371600" cy="520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0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5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3" descr="hay29575_0609"/>
          <p:cNvPicPr>
            <a:picLocks noChangeAspect="1" noChangeArrowheads="1"/>
          </p:cNvPicPr>
          <p:nvPr/>
        </p:nvPicPr>
        <p:blipFill>
          <a:blip r:embed="rId2" cstate="print">
            <a:extLst>
              <a:ext uri="{28A0092B-C50C-407E-A947-70E740481C1C}">
                <a14:useLocalDpi xmlns:a14="http://schemas.microsoft.com/office/drawing/2010/main" val="0"/>
              </a:ext>
            </a:extLst>
          </a:blip>
          <a:srcRect t="2679"/>
          <a:stretch>
            <a:fillRect/>
          </a:stretch>
        </p:blipFill>
        <p:spPr bwMode="auto">
          <a:xfrm>
            <a:off x="1682750" y="1724025"/>
            <a:ext cx="692785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مدار جمع‌کننده آنالوگ</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sz="quarter" idx="1"/>
              </p:nvPr>
            </p:nvSpPr>
            <p:spPr/>
            <p:txBody>
              <a:bodyPr/>
              <a:lstStyle/>
              <a:p>
                <a:pPr algn="l" rtl="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fa-IR" dirty="0"/>
              </a:p>
            </p:txBody>
          </p:sp>
        </mc:Choice>
        <mc:Fallback>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3"/>
                <a:stretch>
                  <a:fillRect/>
                </a:stretch>
              </a:blipFill>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B4E3721-2FD2-4D7A-BF70-9A6BDC409992}" type="slidenum">
              <a:rPr lang="en-US" altLang="en-US" sz="1200">
                <a:solidFill>
                  <a:srgbClr val="3F3F3F"/>
                </a:solidFill>
              </a:rPr>
              <a:pPr eaLnBrk="1" hangingPunct="1"/>
              <a:t>17</a:t>
            </a:fld>
            <a:endParaRPr lang="en-US" altLang="en-US" sz="1200">
              <a:solidFill>
                <a:srgbClr val="3F3F3F"/>
              </a:solidFill>
            </a:endParaRPr>
          </a:p>
        </p:txBody>
      </p:sp>
      <mc:AlternateContent xmlns:mc="http://schemas.openxmlformats.org/markup-compatibility/2006">
        <mc:Choice xmlns:a14="http://schemas.microsoft.com/office/drawing/2010/main" Requires="a14">
          <p:sp>
            <p:nvSpPr>
              <p:cNvPr id="8" name="TextBox 7"/>
              <p:cNvSpPr txBox="1"/>
              <p:nvPr/>
            </p:nvSpPr>
            <p:spPr>
              <a:xfrm>
                <a:off x="457200" y="5563276"/>
                <a:ext cx="8382000" cy="685124"/>
              </a:xfrm>
              <a:prstGeom prst="rect">
                <a:avLst/>
              </a:prstGeom>
              <a:noFill/>
            </p:spPr>
            <p:txBody>
              <a:bodyPr wrap="squar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rtl="1" eaLnBrk="1" hangingPunct="1"/>
                <a:r>
                  <a:rPr lang="fa-IR" altLang="en-US" dirty="0" smtClean="0">
                    <a:latin typeface="Times New Roman" pitchFamily="18" charset="0"/>
                    <a:cs typeface="B Nazanin" panose="00000400000000000000" pitchFamily="2" charset="-78"/>
                  </a:rPr>
                  <a:t>این مدار عملیات جمع را انجام می‌دهد، همچنین حاصل را به اندازه </a:t>
                </a:r>
                <a14:m>
                  <m:oMath xmlns:m="http://schemas.openxmlformats.org/officeDocument/2006/math">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𝑓</m:t>
                            </m:r>
                          </m:sub>
                        </m:sSub>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1</m:t>
                            </m:r>
                          </m:sub>
                        </m:sSub>
                      </m:den>
                    </m:f>
                  </m:oMath>
                </a14:m>
                <a:r>
                  <a:rPr lang="fa-IR" altLang="en-US" i="1" dirty="0" smtClean="0">
                    <a:latin typeface="Times New Roman" pitchFamily="18" charset="0"/>
                    <a:cs typeface="B Nazanin" panose="00000400000000000000" pitchFamily="2" charset="-78"/>
                  </a:rPr>
                  <a:t> تقویت می‌کند.</a:t>
                </a:r>
                <a:endParaRPr lang="en-US" altLang="en-US" i="1" dirty="0">
                  <a:latin typeface="Times New Roman" pitchFamily="18" charset="0"/>
                  <a:cs typeface="B Nazanin" panose="00000400000000000000" pitchFamily="2" charset="-78"/>
                </a:endParaRPr>
              </a:p>
            </p:txBody>
          </p:sp>
        </mc:Choice>
        <mc:Fallback>
          <p:sp>
            <p:nvSpPr>
              <p:cNvPr id="8" name="TextBox 7"/>
              <p:cNvSpPr txBox="1">
                <a:spLocks noRot="1" noChangeAspect="1" noMove="1" noResize="1" noEditPoints="1" noAdjustHandles="1" noChangeArrowheads="1" noChangeShapeType="1" noTextEdit="1"/>
              </p:cNvSpPr>
              <p:nvPr/>
            </p:nvSpPr>
            <p:spPr>
              <a:xfrm>
                <a:off x="457200" y="5563276"/>
                <a:ext cx="8382000" cy="685124"/>
              </a:xfrm>
              <a:prstGeom prst="rect">
                <a:avLst/>
              </a:prstGeom>
              <a:blipFill rotWithShape="0">
                <a:blip r:embed="rId4"/>
                <a:stretch>
                  <a:fillRect l="-800" r="-1091" b="-9821"/>
                </a:stretch>
              </a:blipFill>
            </p:spPr>
            <p:txBody>
              <a:bodyPr/>
              <a:lstStyle/>
              <a:p>
                <a:r>
                  <a:rPr lang="fa-IR">
                    <a:noFill/>
                  </a:rPr>
                  <a:t> </a:t>
                </a:r>
              </a:p>
            </p:txBody>
          </p:sp>
        </mc:Fallback>
      </mc:AlternateContent>
      <p:sp>
        <p:nvSpPr>
          <p:cNvPr id="9" name="Rectangle 8"/>
          <p:cNvSpPr/>
          <p:nvPr/>
        </p:nvSpPr>
        <p:spPr>
          <a:xfrm>
            <a:off x="2139950" y="1143000"/>
            <a:ext cx="3810000" cy="1369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15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descr="hay29575_0615"/>
          <p:cNvPicPr>
            <a:picLocks noChangeAspect="1" noChangeArrowheads="1"/>
          </p:cNvPicPr>
          <p:nvPr/>
        </p:nvPicPr>
        <p:blipFill>
          <a:blip r:embed="rId3" cstate="print">
            <a:extLst>
              <a:ext uri="{28A0092B-C50C-407E-A947-70E740481C1C}">
                <a14:useLocalDpi xmlns:a14="http://schemas.microsoft.com/office/drawing/2010/main" val="0"/>
              </a:ext>
            </a:extLst>
          </a:blip>
          <a:srcRect t="3659"/>
          <a:stretch>
            <a:fillRect/>
          </a:stretch>
        </p:blipFill>
        <p:spPr bwMode="auto">
          <a:xfrm>
            <a:off x="814387" y="1219200"/>
            <a:ext cx="7339013"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اتصال پشت‌سرهم چند آپ امپ</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4F5EBAD-6CA9-423C-85E0-7FEEE208FC10}" type="slidenum">
              <a:rPr lang="en-US" altLang="en-US" sz="1200">
                <a:solidFill>
                  <a:srgbClr val="3F3F3F"/>
                </a:solidFill>
              </a:rPr>
              <a:pPr eaLnBrk="1" hangingPunct="1"/>
              <a:t>18</a:t>
            </a:fld>
            <a:endParaRPr lang="en-US" altLang="en-US" sz="1200">
              <a:solidFill>
                <a:srgbClr val="3F3F3F"/>
              </a:solidFill>
            </a:endParaRPr>
          </a:p>
        </p:txBody>
      </p:sp>
      <p:graphicFrame>
        <p:nvGraphicFramePr>
          <p:cNvPr id="25602" name="Object 2"/>
          <p:cNvGraphicFramePr>
            <a:graphicFrameLocks noChangeAspect="1"/>
          </p:cNvGraphicFramePr>
          <p:nvPr/>
        </p:nvGraphicFramePr>
        <p:xfrm>
          <a:off x="2436813" y="4192588"/>
          <a:ext cx="3611562" cy="1089025"/>
        </p:xfrm>
        <a:graphic>
          <a:graphicData uri="http://schemas.openxmlformats.org/presentationml/2006/ole">
            <mc:AlternateContent xmlns:mc="http://schemas.openxmlformats.org/markup-compatibility/2006">
              <mc:Choice xmlns:v="urn:schemas-microsoft-com:vml" Requires="v">
                <p:oleObj spid="_x0000_s4149" name="Equation" r:id="rId4" imgW="1473200" imgH="444500" progId="Equation.3">
                  <p:embed/>
                </p:oleObj>
              </mc:Choice>
              <mc:Fallback>
                <p:oleObj name="Equation" r:id="rId4" imgW="14732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813" y="4192588"/>
                        <a:ext cx="3611562"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2" name="Straight Arrow Connector 11"/>
          <p:cNvCxnSpPr>
            <a:cxnSpLocks noChangeShapeType="1"/>
          </p:cNvCxnSpPr>
          <p:nvPr/>
        </p:nvCxnSpPr>
        <p:spPr bwMode="auto">
          <a:xfrm flipH="1" flipV="1">
            <a:off x="5257800" y="2819400"/>
            <a:ext cx="2819400" cy="2521803"/>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3" name="Rectangle 12"/>
          <p:cNvSpPr/>
          <p:nvPr/>
        </p:nvSpPr>
        <p:spPr>
          <a:xfrm>
            <a:off x="3339792" y="4117181"/>
            <a:ext cx="2800876" cy="1369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1000" y="5341203"/>
            <a:ext cx="8382000" cy="830997"/>
          </a:xfrm>
          <a:prstGeom prst="rect">
            <a:avLst/>
          </a:prstGeom>
          <a:noFill/>
        </p:spPr>
        <p:txBody>
          <a:bodyPr wrap="squar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rtl="1" eaLnBrk="1" hangingPunct="1"/>
            <a:r>
              <a:rPr lang="fa-IR" altLang="en-US" dirty="0" smtClean="0">
                <a:latin typeface="Times New Roman" pitchFamily="18" charset="0"/>
                <a:cs typeface="B Nazanin" panose="00000400000000000000" pitchFamily="2" charset="-78"/>
              </a:rPr>
              <a:t>این ولتاژ مستقل از طبقه بعدی است! </a:t>
            </a:r>
            <a:r>
              <a:rPr lang="fa-IR" altLang="en-US" dirty="0" smtClean="0">
                <a:latin typeface="Times New Roman" pitchFamily="18" charset="0"/>
                <a:cs typeface="B Nazanin" panose="00000400000000000000" pitchFamily="2" charset="-78"/>
              </a:rPr>
              <a:t>(چرا؟)</a:t>
            </a:r>
          </a:p>
          <a:p>
            <a:pPr algn="r" rtl="1" eaLnBrk="1" hangingPunct="1"/>
            <a:r>
              <a:rPr lang="fa-IR" altLang="en-US" dirty="0" smtClean="0">
                <a:latin typeface="Times New Roman" pitchFamily="18" charset="0"/>
                <a:cs typeface="B Nazanin" panose="00000400000000000000" pitchFamily="2" charset="-78"/>
              </a:rPr>
              <a:t>پس می‌توان آپ‌امپ‌ها را پشت سرهم متصل کرد بدون اینکه بهره آنها تغییری کند.</a:t>
            </a:r>
            <a:endParaRPr lang="en-US" altLang="en-US" dirty="0">
              <a:latin typeface="Times New Roman" pitchFamily="18" charset="0"/>
              <a:cs typeface="B Nazanin" panose="00000400000000000000" pitchFamily="2" charset="-78"/>
            </a:endParaRPr>
          </a:p>
        </p:txBody>
      </p:sp>
    </p:spTree>
    <p:extLst>
      <p:ext uri="{BB962C8B-B14F-4D97-AF65-F5344CB8AC3E}">
        <p14:creationId xmlns:p14="http://schemas.microsoft.com/office/powerpoint/2010/main" val="36019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آپ‌امپ به عنوان منبع ولتاژ ایده‌آل</a:t>
            </a:r>
            <a:endParaRPr lang="en-US" dirty="0"/>
          </a:p>
        </p:txBody>
      </p:sp>
      <p:sp>
        <p:nvSpPr>
          <p:cNvPr id="26627" name="Content Placeholder 2"/>
          <p:cNvSpPr>
            <a:spLocks noGrp="1"/>
          </p:cNvSpPr>
          <p:nvPr>
            <p:ph idx="1"/>
          </p:nvPr>
        </p:nvSpPr>
        <p:spPr>
          <a:xfrm>
            <a:off x="609600" y="5080000"/>
            <a:ext cx="4690366" cy="930275"/>
          </a:xfrm>
        </p:spPr>
        <p:txBody>
          <a:bodyPr/>
          <a:lstStyle/>
          <a:p>
            <a:pPr>
              <a:buFont typeface="Wingdings 2" pitchFamily="18" charset="2"/>
              <a:buNone/>
            </a:pPr>
            <a:r>
              <a:rPr lang="fa-IR" altLang="en-US" sz="2400" dirty="0" smtClean="0"/>
              <a:t>این مدار رگولاتور با دیود زنر را قبلا دیده بودیم. </a:t>
            </a:r>
            <a:r>
              <a:rPr lang="fa-IR" altLang="en-US" sz="2400" dirty="0" smtClean="0"/>
              <a:t>نقش آپ امپ تقویت کردن ولتاژ زنر است.</a:t>
            </a:r>
            <a:endParaRPr lang="en-US" altLang="en-US" sz="2400"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5B775C6-8D01-41C9-BCE4-280A7695B544}" type="slidenum">
              <a:rPr lang="en-US" altLang="en-US" sz="1200">
                <a:solidFill>
                  <a:srgbClr val="3F3F3F"/>
                </a:solidFill>
              </a:rPr>
              <a:pPr eaLnBrk="1" hangingPunct="1"/>
              <a:t>19</a:t>
            </a:fld>
            <a:endParaRPr lang="en-US" altLang="en-US" sz="1200">
              <a:solidFill>
                <a:srgbClr val="3F3F3F"/>
              </a:solidFill>
            </a:endParaRPr>
          </a:p>
        </p:txBody>
      </p:sp>
      <p:pic>
        <p:nvPicPr>
          <p:cNvPr id="26630" name="Picture 3" descr="hay29575_0620"/>
          <p:cNvPicPr>
            <a:picLocks noChangeAspect="1" noChangeArrowheads="1"/>
          </p:cNvPicPr>
          <p:nvPr/>
        </p:nvPicPr>
        <p:blipFill>
          <a:blip r:embed="rId3" cstate="print">
            <a:extLst>
              <a:ext uri="{28A0092B-C50C-407E-A947-70E740481C1C}">
                <a14:useLocalDpi xmlns:a14="http://schemas.microsoft.com/office/drawing/2010/main" val="0"/>
              </a:ext>
            </a:extLst>
          </a:blip>
          <a:srcRect t="2284"/>
          <a:stretch>
            <a:fillRect/>
          </a:stretch>
        </p:blipFill>
        <p:spPr bwMode="auto">
          <a:xfrm>
            <a:off x="3540125" y="1347788"/>
            <a:ext cx="539750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a:cxnSpLocks noChangeShapeType="1"/>
          </p:cNvCxnSpPr>
          <p:nvPr/>
        </p:nvCxnSpPr>
        <p:spPr bwMode="auto">
          <a:xfrm flipV="1">
            <a:off x="5448300" y="4383881"/>
            <a:ext cx="558800" cy="1161257"/>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mc:AlternateContent xmlns:mc="http://schemas.openxmlformats.org/markup-compatibility/2006">
        <mc:Choice xmlns:a14="http://schemas.microsoft.com/office/drawing/2010/main" Requires="a14">
          <p:sp>
            <p:nvSpPr>
              <p:cNvPr id="9" name="TextBox 8"/>
              <p:cNvSpPr txBox="1"/>
              <p:nvPr/>
            </p:nvSpPr>
            <p:spPr>
              <a:xfrm>
                <a:off x="571500" y="1371600"/>
                <a:ext cx="4457700" cy="1198854"/>
              </a:xfrm>
              <a:prstGeom prst="rect">
                <a:avLst/>
              </a:prstGeom>
              <a:noFill/>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l" eaLnBrk="1" hangingPunct="1"/>
                <a14:m>
                  <m:oMathPara xmlns:m="http://schemas.openxmlformats.org/officeDocument/2006/math">
                    <m:oMathParaPr>
                      <m:jc m:val="left"/>
                    </m:oMathParaPr>
                    <m:oMath xmlns:m="http://schemas.openxmlformats.org/officeDocument/2006/math">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𝑣</m:t>
                          </m:r>
                        </m:e>
                        <m:sub>
                          <m:r>
                            <a:rPr lang="en-US" altLang="en-US" sz="3200" b="0" i="1" smtClean="0">
                              <a:latin typeface="Cambria Math" panose="02040503050406030204" pitchFamily="18" charset="0"/>
                            </a:rPr>
                            <m:t>𝑜𝑢𝑡</m:t>
                          </m:r>
                        </m:sub>
                      </m:sSub>
                      <m:r>
                        <a:rPr lang="en-US" altLang="en-US" sz="3200" b="0" i="1" smtClean="0">
                          <a:latin typeface="Cambria Math" panose="02040503050406030204" pitchFamily="18" charset="0"/>
                        </a:rPr>
                        <m:t>=</m:t>
                      </m:r>
                      <m:d>
                        <m:dPr>
                          <m:ctrlPr>
                            <a:rPr lang="en-US" altLang="en-US" sz="3200" b="0" i="1" smtClean="0">
                              <a:latin typeface="Cambria Math" panose="02040503050406030204" pitchFamily="18" charset="0"/>
                            </a:rPr>
                          </m:ctrlPr>
                        </m:dPr>
                        <m:e>
                          <m:r>
                            <a:rPr lang="en-US" altLang="en-US" sz="3200" b="0" i="1" smtClean="0">
                              <a:latin typeface="Cambria Math" panose="02040503050406030204" pitchFamily="18" charset="0"/>
                            </a:rPr>
                            <m:t>1</m:t>
                          </m:r>
                          <m:r>
                            <a:rPr lang="en-US" altLang="en-US" sz="3200" b="0" i="1" smtClean="0">
                              <a:latin typeface="Cambria Math" panose="02040503050406030204" pitchFamily="18" charset="0"/>
                            </a:rPr>
                            <m:t>+</m:t>
                          </m:r>
                          <m:f>
                            <m:fPr>
                              <m:ctrlPr>
                                <a:rPr lang="en-US" altLang="en-US" sz="3200" b="0" i="1" smtClean="0">
                                  <a:latin typeface="Cambria Math" panose="02040503050406030204" pitchFamily="18" charset="0"/>
                                </a:rPr>
                              </m:ctrlPr>
                            </m:fPr>
                            <m:num>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𝑅</m:t>
                                  </m:r>
                                </m:e>
                                <m:sub>
                                  <m:r>
                                    <a:rPr lang="en-US" altLang="en-US" sz="3200" b="0" i="1" smtClean="0">
                                      <a:latin typeface="Cambria Math" panose="02040503050406030204" pitchFamily="18" charset="0"/>
                                    </a:rPr>
                                    <m:t>𝑓</m:t>
                                  </m:r>
                                </m:sub>
                              </m:sSub>
                            </m:num>
                            <m:den>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𝑅</m:t>
                                  </m:r>
                                </m:e>
                                <m:sub>
                                  <m:r>
                                    <a:rPr lang="en-US" altLang="en-US" sz="3200" b="0" i="1" smtClean="0">
                                      <a:latin typeface="Cambria Math" panose="02040503050406030204" pitchFamily="18" charset="0"/>
                                    </a:rPr>
                                    <m:t>1</m:t>
                                  </m:r>
                                </m:sub>
                              </m:sSub>
                            </m:den>
                          </m:f>
                        </m:e>
                      </m:d>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𝑉</m:t>
                          </m:r>
                        </m:e>
                        <m:sub>
                          <m:r>
                            <a:rPr lang="en-US" altLang="en-US" sz="3200" b="0" i="1" smtClean="0">
                              <a:latin typeface="Cambria Math" panose="02040503050406030204" pitchFamily="18" charset="0"/>
                            </a:rPr>
                            <m:t>𝑍</m:t>
                          </m:r>
                        </m:sub>
                      </m:sSub>
                    </m:oMath>
                  </m:oMathPara>
                </a14:m>
                <a:endParaRPr lang="en-US" altLang="en-US" sz="3200" i="1" dirty="0">
                  <a:latin typeface="Times New Roman" pitchFamily="18"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571500" y="1371600"/>
                <a:ext cx="4457700" cy="1198854"/>
              </a:xfrm>
              <a:prstGeom prst="rect">
                <a:avLst/>
              </a:prstGeom>
              <a:blipFill rotWithShape="0">
                <a:blip r:embed="rId4"/>
                <a:stretch>
                  <a:fillRect/>
                </a:stretch>
              </a:blipFill>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mc:Choice xmlns:a14="http://schemas.microsoft.com/office/drawing/2010/main" Requires="a14">
          <p:sp>
            <p:nvSpPr>
              <p:cNvPr id="7" name="TextBox 6"/>
              <p:cNvSpPr txBox="1"/>
              <p:nvPr/>
            </p:nvSpPr>
            <p:spPr>
              <a:xfrm>
                <a:off x="6477000" y="2935069"/>
                <a:ext cx="55756" cy="646331"/>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𝑉</m:t>
                          </m:r>
                        </m:e>
                        <m:sub>
                          <m:r>
                            <a:rPr lang="en-US" b="0" i="1" smtClean="0">
                              <a:solidFill>
                                <a:srgbClr val="FF0000"/>
                              </a:solidFill>
                              <a:latin typeface="Cambria Math" panose="02040503050406030204" pitchFamily="18" charset="0"/>
                            </a:rPr>
                            <m:t>𝑍</m:t>
                          </m:r>
                        </m:sub>
                      </m:sSub>
                    </m:oMath>
                  </m:oMathPara>
                </a14:m>
                <a:endParaRPr lang="en-US" b="0" dirty="0" smtClean="0">
                  <a:solidFill>
                    <a:srgbClr val="FF0000"/>
                  </a:solidFill>
                </a:endParaRPr>
              </a:p>
              <a:p>
                <a:endParaRPr lang="fa-IR" dirty="0">
                  <a:solidFill>
                    <a:srgbClr val="FF0000"/>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6477000" y="2935069"/>
                <a:ext cx="55756" cy="646331"/>
              </a:xfrm>
              <a:prstGeom prst="rect">
                <a:avLst/>
              </a:prstGeom>
              <a:blipFill rotWithShape="0">
                <a:blip r:embed="rId5"/>
                <a:stretch>
                  <a:fillRect l="-100000" r="-455556"/>
                </a:stretch>
              </a:blipFill>
            </p:spPr>
            <p:txBody>
              <a:bodyPr/>
              <a:lstStyle/>
              <a:p>
                <a:r>
                  <a:rPr lang="fa-IR">
                    <a:noFill/>
                  </a:rPr>
                  <a:t> </a:t>
                </a:r>
              </a:p>
            </p:txBody>
          </p:sp>
        </mc:Fallback>
      </mc:AlternateContent>
      <p:sp>
        <p:nvSpPr>
          <p:cNvPr id="12" name="Rectangle 11"/>
          <p:cNvSpPr/>
          <p:nvPr/>
        </p:nvSpPr>
        <p:spPr>
          <a:xfrm>
            <a:off x="1905000" y="1371600"/>
            <a:ext cx="2473325" cy="1198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34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p:spPr>
        <p:txBody>
          <a:bodyPr/>
          <a:lstStyle/>
          <a:p>
            <a:pPr eaLnBrk="1" fontAlgn="auto" hangingPunct="1">
              <a:spcAft>
                <a:spcPts val="0"/>
              </a:spcAft>
              <a:defRPr/>
            </a:pPr>
            <a:r>
              <a:rPr lang="fa-IR" altLang="en-US" dirty="0" smtClean="0"/>
              <a:t>فهرست مطالب</a:t>
            </a:r>
            <a:endParaRPr lang="en-US" altLang="en-US" dirty="0"/>
          </a:p>
        </p:txBody>
      </p:sp>
      <p:sp>
        <p:nvSpPr>
          <p:cNvPr id="11267" name="Rectangle 3"/>
          <p:cNvSpPr>
            <a:spLocks noGrp="1" noChangeArrowheads="1"/>
          </p:cNvSpPr>
          <p:nvPr>
            <p:ph sz="quarter" idx="1"/>
          </p:nvPr>
        </p:nvSpPr>
        <p:spPr>
          <a:xfrm>
            <a:off x="609600" y="1219200"/>
            <a:ext cx="8153400" cy="4876800"/>
          </a:xfrm>
        </p:spPr>
        <p:txBody>
          <a:bodyPr/>
          <a:lstStyle/>
          <a:p>
            <a:pPr eaLnBrk="1" hangingPunct="1"/>
            <a:r>
              <a:rPr lang="fa-IR" altLang="en-US" dirty="0" smtClean="0"/>
              <a:t>معرفی تقویت کننده عملیاتی</a:t>
            </a:r>
          </a:p>
          <a:p>
            <a:pPr lvl="1" eaLnBrk="1" hangingPunct="1"/>
            <a:r>
              <a:rPr lang="fa-IR" altLang="en-US" dirty="0"/>
              <a:t>مدل </a:t>
            </a:r>
            <a:r>
              <a:rPr lang="fa-IR" altLang="en-US" dirty="0" smtClean="0"/>
              <a:t>دقیق آپ‌امپ</a:t>
            </a:r>
          </a:p>
          <a:p>
            <a:pPr lvl="1" eaLnBrk="1" hangingPunct="1"/>
            <a:r>
              <a:rPr lang="fa-IR" altLang="en-US" dirty="0" smtClean="0"/>
              <a:t>مدل ایده‌آل</a:t>
            </a:r>
          </a:p>
          <a:p>
            <a:pPr lvl="1" eaLnBrk="1" hangingPunct="1"/>
            <a:r>
              <a:rPr lang="fa-IR" altLang="en-US" dirty="0" smtClean="0"/>
              <a:t>کاربردهای آپ‌امپ</a:t>
            </a:r>
          </a:p>
          <a:p>
            <a:pPr lvl="2" eaLnBrk="1" hangingPunct="1"/>
            <a:r>
              <a:rPr lang="fa-IR" altLang="en-US" dirty="0" smtClean="0"/>
              <a:t>تقویت‌کننده معکوس‌کننده</a:t>
            </a:r>
          </a:p>
          <a:p>
            <a:pPr lvl="2" eaLnBrk="1" hangingPunct="1"/>
            <a:r>
              <a:rPr lang="fa-IR" altLang="en-US" dirty="0" smtClean="0"/>
              <a:t>تقویت‌کننده غیرمعکوس‌کننده</a:t>
            </a:r>
          </a:p>
          <a:p>
            <a:pPr lvl="2" eaLnBrk="1" hangingPunct="1"/>
            <a:r>
              <a:rPr lang="fa-IR" altLang="en-US" dirty="0" smtClean="0"/>
              <a:t>دنبال‌کننده ولتاژ (بافر)</a:t>
            </a:r>
          </a:p>
          <a:p>
            <a:pPr lvl="2" eaLnBrk="1" hangingPunct="1"/>
            <a:r>
              <a:rPr lang="fa-IR" altLang="en-US" dirty="0" smtClean="0"/>
              <a:t>تقویت‌کننده چندطبقه</a:t>
            </a:r>
          </a:p>
          <a:p>
            <a:pPr lvl="2" eaLnBrk="1" hangingPunct="1"/>
            <a:r>
              <a:rPr lang="fa-IR" altLang="en-US" dirty="0" smtClean="0"/>
              <a:t>منبع ولتاژ و منبع جریان ایده‌آل</a:t>
            </a:r>
          </a:p>
          <a:p>
            <a:pPr lvl="1" eaLnBrk="1" hangingPunct="1"/>
            <a:r>
              <a:rPr lang="fa-IR" altLang="en-US" dirty="0" smtClean="0"/>
              <a:t>مدار مقایسه‌کننده</a:t>
            </a:r>
          </a:p>
          <a:p>
            <a:pPr lvl="1" eaLnBrk="1" hangingPunct="1"/>
            <a:r>
              <a:rPr lang="fa-IR" altLang="en-US" dirty="0" smtClean="0"/>
              <a:t>چند مثال</a:t>
            </a:r>
            <a:endParaRPr lang="en-US" altLang="en-US" dirty="0" smtClean="0"/>
          </a:p>
          <a:p>
            <a:pPr eaLnBrk="1" hangingPunct="1"/>
            <a:endParaRPr lang="en-US" altLang="en-US" dirty="0"/>
          </a:p>
        </p:txBody>
      </p:sp>
      <p:sp>
        <p:nvSpPr>
          <p:cNvPr id="11268"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مدارهای الکتریکی و الکترونیکی</a:t>
            </a:r>
            <a:endParaRPr lang="en-US" altLang="en-US">
              <a:solidFill>
                <a:schemeClr val="tx2"/>
              </a:solidFill>
            </a:endParaRPr>
          </a:p>
        </p:txBody>
      </p:sp>
      <p:sp>
        <p:nvSpPr>
          <p:cNvPr id="11269"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13. تقویت کننده عملیاتی</a:t>
            </a:r>
            <a:endParaRPr lang="en-US" altLang="en-US">
              <a:solidFill>
                <a:schemeClr val="tx2"/>
              </a:solidFill>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0805AAEB-DA8E-4881-81AF-D22FE85BF778}" type="slidenum">
              <a:rPr lang="en-US" altLang="en-US"/>
              <a:pPr>
                <a:defRPr/>
              </a:pPr>
              <a:t>2</a:t>
            </a:fld>
            <a:endParaRPr lang="en-US" altLang="en-US"/>
          </a:p>
        </p:txBody>
      </p:sp>
      <p:sp>
        <p:nvSpPr>
          <p:cNvPr id="11271"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charset="0"/>
            </a:endParaRPr>
          </a:p>
        </p:txBody>
      </p:sp>
    </p:spTree>
    <p:extLst>
      <p:ext uri="{BB962C8B-B14F-4D97-AF65-F5344CB8AC3E}">
        <p14:creationId xmlns:p14="http://schemas.microsoft.com/office/powerpoint/2010/main" val="2619205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آپ‌امپ به عنوان منبع جریان ایده‌آل</a:t>
            </a:r>
            <a:endParaRPr lang="en-US" dirty="0"/>
          </a:p>
        </p:txBody>
      </p:sp>
      <mc:AlternateContent xmlns:mc="http://schemas.openxmlformats.org/markup-compatibility/2006">
        <mc:Choice xmlns:a14="http://schemas.microsoft.com/office/drawing/2010/main" Requires="a14">
          <p:sp>
            <p:nvSpPr>
              <p:cNvPr id="27651" name="Content Placeholder 2"/>
              <p:cNvSpPr>
                <a:spLocks noGrp="1"/>
              </p:cNvSpPr>
              <p:nvPr>
                <p:ph idx="1"/>
              </p:nvPr>
            </p:nvSpPr>
            <p:spPr>
              <a:xfrm>
                <a:off x="457200" y="4470400"/>
                <a:ext cx="8229600" cy="1574800"/>
              </a:xfrm>
            </p:spPr>
            <p:txBody>
              <a:bodyPr/>
              <a:lstStyle/>
              <a:p>
                <a:pPr>
                  <a:buFont typeface="Wingdings 2" pitchFamily="18" charset="2"/>
                  <a:buNone/>
                </a:pPr>
                <a:r>
                  <a:rPr lang="fa-IR" altLang="en-US" dirty="0" smtClean="0"/>
                  <a:t>با استفاده از یک منبع ولتاژ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𝑟𝑒𝑓</m:t>
                        </m:r>
                      </m:sub>
                    </m:sSub>
                  </m:oMath>
                </a14:m>
                <a:r>
                  <a:rPr lang="fa-IR" altLang="en-US" baseline="-25000" dirty="0" smtClean="0"/>
                  <a:t> </a:t>
                </a:r>
                <a:r>
                  <a:rPr lang="fa-IR" altLang="en-US" dirty="0" smtClean="0"/>
                  <a:t>و یک مقاومت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𝑟𝑒𝑓</m:t>
                        </m:r>
                      </m:sub>
                    </m:sSub>
                  </m:oMath>
                </a14:m>
                <a:r>
                  <a:rPr lang="fa-IR" altLang="en-US" baseline="-25000" dirty="0" smtClean="0"/>
                  <a:t> </a:t>
                </a:r>
                <a:r>
                  <a:rPr lang="fa-IR" altLang="en-US" dirty="0" smtClean="0"/>
                  <a:t>می‌توان یک منبع جریان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𝐼</m:t>
                        </m:r>
                      </m:e>
                      <m:sub>
                        <m:r>
                          <a:rPr lang="en-US" altLang="en-US" b="0" i="1" smtClean="0">
                            <a:latin typeface="Cambria Math" panose="02040503050406030204" pitchFamily="18" charset="0"/>
                          </a:rPr>
                          <m:t>𝑆</m:t>
                        </m:r>
                      </m:sub>
                    </m:sSub>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𝑟𝑒𝑓</m:t>
                            </m:r>
                          </m:sub>
                        </m:sSub>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𝑟𝑒𝑓</m:t>
                            </m:r>
                          </m:sub>
                        </m:sSub>
                      </m:den>
                    </m:f>
                  </m:oMath>
                </a14:m>
                <a:r>
                  <a:rPr lang="fa-IR" altLang="en-US" dirty="0" smtClean="0"/>
                  <a:t> ساخت. این جریان مستقل از بار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𝐿</m:t>
                        </m:r>
                      </m:sub>
                    </m:sSub>
                  </m:oMath>
                </a14:m>
                <a:r>
                  <a:rPr lang="fa-IR" altLang="en-US" dirty="0" smtClean="0"/>
                  <a:t> است.</a:t>
                </a:r>
                <a:endParaRPr lang="en-US" altLang="en-US" dirty="0"/>
              </a:p>
            </p:txBody>
          </p:sp>
        </mc:Choice>
        <mc:Fallback>
          <p:sp>
            <p:nvSpPr>
              <p:cNvPr id="27651" name="Content Placeholder 2"/>
              <p:cNvSpPr>
                <a:spLocks noGrp="1" noRot="1" noChangeAspect="1" noMove="1" noResize="1" noEditPoints="1" noAdjustHandles="1" noChangeArrowheads="1" noChangeShapeType="1" noTextEdit="1"/>
              </p:cNvSpPr>
              <p:nvPr>
                <p:ph idx="1"/>
              </p:nvPr>
            </p:nvSpPr>
            <p:spPr>
              <a:xfrm>
                <a:off x="457200" y="4470400"/>
                <a:ext cx="8229600" cy="1574800"/>
              </a:xfrm>
              <a:blipFill rotWithShape="0">
                <a:blip r:embed="rId2"/>
                <a:stretch>
                  <a:fillRect t="-1158" r="-1556"/>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F2901EB-9C49-4898-8F23-AA766C4B2794}" type="slidenum">
              <a:rPr lang="en-US" altLang="en-US" sz="1200">
                <a:solidFill>
                  <a:srgbClr val="3F3F3F"/>
                </a:solidFill>
              </a:rPr>
              <a:pPr eaLnBrk="1" hangingPunct="1"/>
              <a:t>20</a:t>
            </a:fld>
            <a:endParaRPr lang="en-US" altLang="en-US" sz="1200">
              <a:solidFill>
                <a:srgbClr val="3F3F3F"/>
              </a:solidFill>
            </a:endParaRPr>
          </a:p>
        </p:txBody>
      </p:sp>
      <p:pic>
        <p:nvPicPr>
          <p:cNvPr id="27654" name="Picture 3" descr="hay29575_0621"/>
          <p:cNvPicPr>
            <a:picLocks noChangeAspect="1" noChangeArrowheads="1"/>
          </p:cNvPicPr>
          <p:nvPr/>
        </p:nvPicPr>
        <p:blipFill>
          <a:blip r:embed="rId3" cstate="print">
            <a:extLst>
              <a:ext uri="{28A0092B-C50C-407E-A947-70E740481C1C}">
                <a14:useLocalDpi xmlns:a14="http://schemas.microsoft.com/office/drawing/2010/main" val="0"/>
              </a:ext>
            </a:extLst>
          </a:blip>
          <a:srcRect l="33224" t="59912" r="31126" b="5449"/>
          <a:stretch>
            <a:fillRect/>
          </a:stretch>
        </p:blipFill>
        <p:spPr bwMode="auto">
          <a:xfrm>
            <a:off x="6621463" y="2203450"/>
            <a:ext cx="2328862"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3" descr="hay29575_0621"/>
          <p:cNvPicPr>
            <a:picLocks noChangeAspect="1" noChangeArrowheads="1"/>
          </p:cNvPicPr>
          <p:nvPr/>
        </p:nvPicPr>
        <p:blipFill>
          <a:blip r:embed="rId4" cstate="print">
            <a:extLst>
              <a:ext uri="{28A0092B-C50C-407E-A947-70E740481C1C}">
                <a14:useLocalDpi xmlns:a14="http://schemas.microsoft.com/office/drawing/2010/main" val="0"/>
              </a:ext>
            </a:extLst>
          </a:blip>
          <a:srcRect t="2036" b="46214"/>
          <a:stretch>
            <a:fillRect/>
          </a:stretch>
        </p:blipFill>
        <p:spPr bwMode="auto">
          <a:xfrm>
            <a:off x="457200" y="1885950"/>
            <a:ext cx="59436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99940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71800"/>
            <a:ext cx="20002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pPr>
              <a:defRPr/>
            </a:pPr>
            <a:r>
              <a:rPr lang="fa-IR" dirty="0" smtClean="0"/>
              <a:t>منابع تغذیه آپ‌آمپ</a:t>
            </a:r>
            <a:endParaRPr lang="en-US" dirty="0"/>
          </a:p>
        </p:txBody>
      </p:sp>
      <mc:AlternateContent xmlns:mc="http://schemas.openxmlformats.org/markup-compatibility/2006">
        <mc:Choice xmlns:a14="http://schemas.microsoft.com/office/drawing/2010/main" Requires="a14">
          <p:sp>
            <p:nvSpPr>
              <p:cNvPr id="33795" name="Content Placeholder 2"/>
              <p:cNvSpPr>
                <a:spLocks noGrp="1"/>
              </p:cNvSpPr>
              <p:nvPr>
                <p:ph idx="1"/>
              </p:nvPr>
            </p:nvSpPr>
            <p:spPr>
              <a:xfrm>
                <a:off x="584200" y="1295400"/>
                <a:ext cx="8178800" cy="3952875"/>
              </a:xfrm>
            </p:spPr>
            <p:txBody>
              <a:bodyPr/>
              <a:lstStyle/>
              <a:p>
                <a:r>
                  <a:rPr lang="fa-IR" altLang="en-US" dirty="0" smtClean="0"/>
                  <a:t>آپ‌امپ برای اینکه بتواند تقویت کند باید روشن شود! بنابراین به منبع تغذیه نیاز دارد.</a:t>
                </a:r>
                <a:endParaRPr lang="en-US" altLang="en-US" dirty="0"/>
              </a:p>
              <a:p>
                <a:r>
                  <a:rPr lang="fa-IR" altLang="en-US" dirty="0" smtClean="0"/>
                  <a:t>معمولاً مقادیر ولتاژ یکسان و معکوس به دو سر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r>
                  <a:rPr lang="fa-IR" altLang="en-US" dirty="0" smtClean="0"/>
                  <a:t> و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r>
                  <a:rPr lang="fa-IR" altLang="en-US" dirty="0" smtClean="0"/>
                  <a:t> وصل می‌کنیم. مقداری بین 5 تا 24 ولت.</a:t>
                </a:r>
                <a:endParaRPr lang="en-US" altLang="en-US" dirty="0"/>
              </a:p>
              <a:p>
                <a:r>
                  <a:rPr lang="fa-IR" altLang="en-US" dirty="0" smtClean="0"/>
                  <a:t>زمین منابع تغذیه باید به زمین ورودی </a:t>
                </a:r>
              </a:p>
              <a:p>
                <a:pPr marL="0" indent="0">
                  <a:buNone/>
                </a:pPr>
                <a:r>
                  <a:rPr lang="fa-IR" altLang="en-US" dirty="0" smtClean="0"/>
                  <a:t>و خروجی نیز متصل باشد.</a:t>
                </a:r>
                <a:endParaRPr lang="en-US" altLang="en-US" dirty="0"/>
              </a:p>
              <a:p>
                <a:endParaRPr lang="en-US" altLang="en-US" dirty="0"/>
              </a:p>
            </p:txBody>
          </p:sp>
        </mc:Choice>
        <mc:Fallback>
          <p:sp>
            <p:nvSpPr>
              <p:cNvPr id="33795" name="Content Placeholder 2"/>
              <p:cNvSpPr>
                <a:spLocks noGrp="1" noRot="1" noChangeAspect="1" noMove="1" noResize="1" noEditPoints="1" noAdjustHandles="1" noChangeArrowheads="1" noChangeShapeType="1" noTextEdit="1"/>
              </p:cNvSpPr>
              <p:nvPr>
                <p:ph idx="1"/>
              </p:nvPr>
            </p:nvSpPr>
            <p:spPr>
              <a:xfrm>
                <a:off x="584200" y="1295400"/>
                <a:ext cx="8178800" cy="3952875"/>
              </a:xfrm>
              <a:blipFill rotWithShape="0">
                <a:blip r:embed="rId3"/>
                <a:stretch>
                  <a:fillRect t="-1543" r="-1490"/>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179A9C0-FF26-4D1A-8721-6808B1FF59A9}" type="slidenum">
              <a:rPr lang="en-US" altLang="en-US" sz="1200">
                <a:solidFill>
                  <a:srgbClr val="3F3F3F"/>
                </a:solidFill>
              </a:rPr>
              <a:pPr eaLnBrk="1" hangingPunct="1"/>
              <a:t>21</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62691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به اشباع رفتن خروجی</a:t>
            </a:r>
            <a:endParaRPr lang="en-US" dirty="0"/>
          </a:p>
        </p:txBody>
      </p:sp>
      <mc:AlternateContent xmlns:mc="http://schemas.openxmlformats.org/markup-compatibility/2006">
        <mc:Choice xmlns:a14="http://schemas.microsoft.com/office/drawing/2010/main" Requires="a14">
          <p:sp>
            <p:nvSpPr>
              <p:cNvPr id="34820" name="Content Placeholder 2"/>
              <p:cNvSpPr>
                <a:spLocks noGrp="1"/>
              </p:cNvSpPr>
              <p:nvPr>
                <p:ph idx="1"/>
              </p:nvPr>
            </p:nvSpPr>
            <p:spPr>
              <a:xfrm>
                <a:off x="533400" y="1228725"/>
                <a:ext cx="8229600" cy="1438275"/>
              </a:xfrm>
            </p:spPr>
            <p:txBody>
              <a:bodyPr/>
              <a:lstStyle/>
              <a:p>
                <a:r>
                  <a:rPr lang="fa-IR" altLang="en-US" dirty="0" smtClean="0"/>
                  <a:t>اگر مقدار ورودی به گونه‌ای باشد که مقدار خروجی بعد از تقویت‌شدن بخواهد بیشتر از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r>
                  <a:rPr lang="fa-IR" altLang="en-US" dirty="0" smtClean="0"/>
                  <a:t> یا کمتر از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r>
                  <a:rPr lang="fa-IR" altLang="en-US" dirty="0" smtClean="0"/>
                  <a:t> شود، خروجی به اشباع می‌رود و همان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r>
                  <a:rPr lang="fa-IR" altLang="en-US" dirty="0" smtClean="0"/>
                  <a:t> یا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r>
                  <a:rPr lang="fa-IR" altLang="en-US" dirty="0" smtClean="0"/>
                  <a:t> می‌ماند.</a:t>
                </a:r>
                <a:endParaRPr lang="en-US" altLang="en-US" dirty="0"/>
              </a:p>
            </p:txBody>
          </p:sp>
        </mc:Choice>
        <mc:Fallback>
          <p:sp>
            <p:nvSpPr>
              <p:cNvPr id="34820" name="Content Placeholder 2"/>
              <p:cNvSpPr>
                <a:spLocks noGrp="1" noRot="1" noChangeAspect="1" noMove="1" noResize="1" noEditPoints="1" noAdjustHandles="1" noChangeArrowheads="1" noChangeShapeType="1" noTextEdit="1"/>
              </p:cNvSpPr>
              <p:nvPr>
                <p:ph idx="1"/>
              </p:nvPr>
            </p:nvSpPr>
            <p:spPr>
              <a:xfrm>
                <a:off x="533400" y="1228725"/>
                <a:ext cx="8229600" cy="1438275"/>
              </a:xfrm>
              <a:blipFill rotWithShape="0">
                <a:blip r:embed="rId2"/>
                <a:stretch>
                  <a:fillRect l="-2074" t="-4237" r="-444" b="-12288"/>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8CB283A-0D4A-481B-8A72-088BD96A5876}" type="slidenum">
              <a:rPr lang="en-US" altLang="en-US" sz="1200">
                <a:solidFill>
                  <a:srgbClr val="3F3F3F"/>
                </a:solidFill>
              </a:rPr>
              <a:pPr eaLnBrk="1" hangingPunct="1"/>
              <a:t>22</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pic>
        <p:nvPicPr>
          <p:cNvPr id="9" name="Picture 8"/>
          <p:cNvPicPr>
            <a:picLocks noChangeAspect="1"/>
          </p:cNvPicPr>
          <p:nvPr/>
        </p:nvPicPr>
        <p:blipFill>
          <a:blip r:embed="rId3"/>
          <a:stretch>
            <a:fillRect/>
          </a:stretch>
        </p:blipFill>
        <p:spPr>
          <a:xfrm>
            <a:off x="1455610" y="3038475"/>
            <a:ext cx="6467475" cy="2371725"/>
          </a:xfrm>
          <a:prstGeom prst="rect">
            <a:avLst/>
          </a:prstGeom>
        </p:spPr>
      </p:pic>
      <p:cxnSp>
        <p:nvCxnSpPr>
          <p:cNvPr id="12" name="Straight Arrow Connector 11"/>
          <p:cNvCxnSpPr>
            <a:cxnSpLocks noChangeShapeType="1"/>
          </p:cNvCxnSpPr>
          <p:nvPr/>
        </p:nvCxnSpPr>
        <p:spPr bwMode="auto">
          <a:xfrm flipH="1" flipV="1">
            <a:off x="4648200" y="3528582"/>
            <a:ext cx="152400" cy="2165849"/>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flipV="1">
            <a:off x="4800600" y="5105400"/>
            <a:ext cx="533400" cy="576262"/>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 name="Content Placeholder 2"/>
          <p:cNvSpPr txBox="1">
            <a:spLocks/>
          </p:cNvSpPr>
          <p:nvPr/>
        </p:nvSpPr>
        <p:spPr bwMode="auto">
          <a:xfrm>
            <a:off x="1433308" y="5694431"/>
            <a:ext cx="5791200" cy="65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2" pitchFamily="18" charset="2"/>
              <a:buNone/>
            </a:pPr>
            <a:r>
              <a:rPr lang="fa-IR" altLang="en-US" sz="2800" dirty="0" smtClean="0"/>
              <a:t>سیگنال خروجی به اشباع رفته و بریده شده است.</a:t>
            </a:r>
            <a:endParaRPr lang="en-US" altLang="en-US" sz="2800" dirty="0"/>
          </a:p>
        </p:txBody>
      </p:sp>
      <mc:AlternateContent xmlns:mc="http://schemas.openxmlformats.org/markup-compatibility/2006">
        <mc:Choice xmlns:a14="http://schemas.microsoft.com/office/drawing/2010/main" Requires="a14">
          <p:sp>
            <p:nvSpPr>
              <p:cNvPr id="23" name="Content Placeholder 2"/>
              <p:cNvSpPr txBox="1">
                <a:spLocks/>
              </p:cNvSpPr>
              <p:nvPr/>
            </p:nvSpPr>
            <p:spPr bwMode="auto">
              <a:xfrm>
                <a:off x="990600" y="3200400"/>
                <a:ext cx="648978" cy="6564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2" pitchFamily="18" charset="2"/>
                  <a:buNone/>
                </a:pPr>
                <a14:m>
                  <m:oMathPara xmlns:m="http://schemas.openxmlformats.org/officeDocument/2006/math">
                    <m:oMathParaPr>
                      <m:jc m:val="centerGroup"/>
                    </m:oMathParaPr>
                    <m:oMath xmlns:m="http://schemas.openxmlformats.org/officeDocument/2006/math">
                      <m:sSup>
                        <m:sSupPr>
                          <m:ctrlPr>
                            <a:rPr lang="en-US" altLang="en-US" sz="2000" b="0" i="1" smtClean="0">
                              <a:latin typeface="Cambria Math" panose="02040503050406030204" pitchFamily="18" charset="0"/>
                            </a:rPr>
                          </m:ctrlPr>
                        </m:sSupPr>
                        <m:e>
                          <m:r>
                            <a:rPr lang="en-US" altLang="en-US" sz="2000" b="0" i="1" smtClean="0">
                              <a:latin typeface="Cambria Math" panose="02040503050406030204" pitchFamily="18" charset="0"/>
                            </a:rPr>
                            <m:t>𝑉</m:t>
                          </m:r>
                        </m:e>
                        <m:sup>
                          <m:r>
                            <a:rPr lang="en-US" altLang="en-US" sz="2000" b="0" i="1" smtClean="0">
                              <a:latin typeface="Cambria Math" panose="02040503050406030204" pitchFamily="18" charset="0"/>
                            </a:rPr>
                            <m:t>+</m:t>
                          </m:r>
                        </m:sup>
                      </m:sSup>
                    </m:oMath>
                  </m:oMathPara>
                </a14:m>
                <a:endParaRPr lang="en-US" altLang="en-US" sz="2000" dirty="0"/>
              </a:p>
            </p:txBody>
          </p:sp>
        </mc:Choice>
        <mc:Fallback>
          <p:sp>
            <p:nvSpPr>
              <p:cNvPr id="23" name="Content Placeholder 2"/>
              <p:cNvSpPr txBox="1">
                <a:spLocks noRot="1" noChangeAspect="1" noMove="1" noResize="1" noEditPoints="1" noAdjustHandles="1" noChangeArrowheads="1" noChangeShapeType="1" noTextEdit="1"/>
              </p:cNvSpPr>
              <p:nvPr/>
            </p:nvSpPr>
            <p:spPr bwMode="auto">
              <a:xfrm>
                <a:off x="990600" y="3200400"/>
                <a:ext cx="648978" cy="656431"/>
              </a:xfrm>
              <a:prstGeom prst="rect">
                <a:avLst/>
              </a:prstGeom>
              <a:blipFill rotWithShape="0">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noFill/>
                  </a:rPr>
                  <a:t> </a:t>
                </a:r>
              </a:p>
            </p:txBody>
          </p:sp>
        </mc:Fallback>
      </mc:AlternateContent>
      <mc:AlternateContent xmlns:mc="http://schemas.openxmlformats.org/markup-compatibility/2006">
        <mc:Choice xmlns:a14="http://schemas.microsoft.com/office/drawing/2010/main" Requires="a14">
          <p:sp>
            <p:nvSpPr>
              <p:cNvPr id="24" name="Content Placeholder 2"/>
              <p:cNvSpPr txBox="1">
                <a:spLocks/>
              </p:cNvSpPr>
              <p:nvPr/>
            </p:nvSpPr>
            <p:spPr bwMode="auto">
              <a:xfrm>
                <a:off x="951222" y="4829969"/>
                <a:ext cx="648978" cy="6564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B Nazanin" panose="00000400000000000000" pitchFamily="2" charset="-78"/>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B Nazanin" panose="00000400000000000000" pitchFamily="2" charset="-78"/>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B Nazanin" panose="00000400000000000000" pitchFamily="2" charset="-78"/>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B Nazanin" panose="00000400000000000000" pitchFamily="2" charset="-78"/>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B Nazanin" panose="00000400000000000000" pitchFamily="2" charset="-78"/>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2" pitchFamily="18" charset="2"/>
                  <a:buNone/>
                </a:pPr>
                <a14:m>
                  <m:oMathPara xmlns:m="http://schemas.openxmlformats.org/officeDocument/2006/math">
                    <m:oMathParaPr>
                      <m:jc m:val="centerGroup"/>
                    </m:oMathParaPr>
                    <m:oMath xmlns:m="http://schemas.openxmlformats.org/officeDocument/2006/math">
                      <m:sSup>
                        <m:sSupPr>
                          <m:ctrlPr>
                            <a:rPr lang="en-US" altLang="en-US" sz="2000" b="0" i="1" smtClean="0">
                              <a:latin typeface="Cambria Math" panose="02040503050406030204" pitchFamily="18" charset="0"/>
                            </a:rPr>
                          </m:ctrlPr>
                        </m:sSupPr>
                        <m:e>
                          <m:r>
                            <a:rPr lang="en-US" altLang="en-US" sz="2000" b="0" i="1" smtClean="0">
                              <a:latin typeface="Cambria Math" panose="02040503050406030204" pitchFamily="18" charset="0"/>
                            </a:rPr>
                            <m:t>𝑉</m:t>
                          </m:r>
                        </m:e>
                        <m:sup>
                          <m:r>
                            <a:rPr lang="en-US" altLang="en-US" sz="2000" b="0" i="1" smtClean="0">
                              <a:latin typeface="Cambria Math" panose="02040503050406030204" pitchFamily="18" charset="0"/>
                            </a:rPr>
                            <m:t>−</m:t>
                          </m:r>
                        </m:sup>
                      </m:sSup>
                    </m:oMath>
                  </m:oMathPara>
                </a14:m>
                <a:endParaRPr lang="en-US" altLang="en-US" sz="2000" dirty="0"/>
              </a:p>
            </p:txBody>
          </p:sp>
        </mc:Choice>
        <mc:Fallback>
          <p:sp>
            <p:nvSpPr>
              <p:cNvPr id="24" name="Content Placeholder 2"/>
              <p:cNvSpPr txBox="1">
                <a:spLocks noRot="1" noChangeAspect="1" noMove="1" noResize="1" noEditPoints="1" noAdjustHandles="1" noChangeArrowheads="1" noChangeShapeType="1" noTextEdit="1"/>
              </p:cNvSpPr>
              <p:nvPr/>
            </p:nvSpPr>
            <p:spPr bwMode="auto">
              <a:xfrm>
                <a:off x="951222" y="4829969"/>
                <a:ext cx="648978" cy="656431"/>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noFill/>
                  </a:rPr>
                  <a:t> </a:t>
                </a:r>
              </a:p>
            </p:txBody>
          </p:sp>
        </mc:Fallback>
      </mc:AlternateContent>
    </p:spTree>
    <p:extLst>
      <p:ext uri="{BB962C8B-B14F-4D97-AF65-F5344CB8AC3E}">
        <p14:creationId xmlns:p14="http://schemas.microsoft.com/office/powerpoint/2010/main" val="2074219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62000" y="3724275"/>
            <a:ext cx="5316095" cy="2447925"/>
          </a:xfrm>
          <a:prstGeom prst="rect">
            <a:avLst/>
          </a:prstGeom>
        </p:spPr>
      </p:pic>
      <p:sp>
        <p:nvSpPr>
          <p:cNvPr id="2" name="Title 1"/>
          <p:cNvSpPr>
            <a:spLocks noGrp="1"/>
          </p:cNvSpPr>
          <p:nvPr>
            <p:ph type="title"/>
          </p:nvPr>
        </p:nvSpPr>
        <p:spPr/>
        <p:txBody>
          <a:bodyPr/>
          <a:lstStyle/>
          <a:p>
            <a:pPr>
              <a:defRPr/>
            </a:pPr>
            <a:r>
              <a:rPr lang="fa-IR" dirty="0" smtClean="0"/>
              <a:t>نقش فیدبک منفی</a:t>
            </a:r>
            <a:endParaRPr lang="en-US" dirty="0"/>
          </a:p>
        </p:txBody>
      </p:sp>
      <mc:AlternateContent xmlns:mc="http://schemas.openxmlformats.org/markup-compatibility/2006">
        <mc:Choice xmlns:a14="http://schemas.microsoft.com/office/drawing/2010/main" Requires="a14">
          <p:sp>
            <p:nvSpPr>
              <p:cNvPr id="32771" name="Content Placeholder 2"/>
              <p:cNvSpPr>
                <a:spLocks noGrp="1"/>
              </p:cNvSpPr>
              <p:nvPr>
                <p:ph idx="1"/>
              </p:nvPr>
            </p:nvSpPr>
            <p:spPr/>
            <p:txBody>
              <a:bodyPr/>
              <a:lstStyle/>
              <a:p>
                <a:r>
                  <a:rPr lang="fa-IR" altLang="en-US" sz="2400" dirty="0" smtClean="0">
                    <a:solidFill>
                      <a:srgbClr val="FF0000"/>
                    </a:solidFill>
                  </a:rPr>
                  <a:t>نقش فیدبک منفی: </a:t>
                </a:r>
                <a:r>
                  <a:rPr lang="fa-IR" altLang="en-US" sz="2400" dirty="0" smtClean="0"/>
                  <a:t>تبدیل یک بهره بزرگ و نامعلوم به یک بهره مشخص</a:t>
                </a:r>
              </a:p>
              <a:p>
                <a:r>
                  <a:rPr lang="fa-IR" altLang="en-US" sz="2400" dirty="0" smtClean="0">
                    <a:solidFill>
                      <a:srgbClr val="FF0000"/>
                    </a:solidFill>
                  </a:rPr>
                  <a:t>چرا فیدبک را روی پایه مثبت نمی‌بندیم؟</a:t>
                </a:r>
                <a:endParaRPr lang="en-US" altLang="en-US" sz="2400" dirty="0">
                  <a:solidFill>
                    <a:srgbClr val="FF0000"/>
                  </a:solidFill>
                </a:endParaRPr>
              </a:p>
              <a:p>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𝑣</m:t>
                        </m:r>
                      </m:e>
                      <m:sub>
                        <m:r>
                          <a:rPr lang="en-US" altLang="en-US" sz="2400" b="0" i="1" smtClean="0">
                            <a:latin typeface="Cambria Math" panose="02040503050406030204" pitchFamily="18" charset="0"/>
                          </a:rPr>
                          <m:t>+</m:t>
                        </m:r>
                      </m:sub>
                    </m:sSub>
                    <m:r>
                      <a:rPr lang="en-US" altLang="en-US" sz="2400" b="0" i="1" smtClean="0">
                        <a:latin typeface="Cambria Math" panose="02040503050406030204" pitchFamily="18" charset="0"/>
                        <a:ea typeface="Cambria Math" panose="02040503050406030204" pitchFamily="18" charset="0"/>
                      </a:rPr>
                      <m:t>↑   →   </m:t>
                    </m:r>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𝑣</m:t>
                        </m:r>
                      </m:e>
                      <m:sub>
                        <m:r>
                          <a:rPr lang="en-US" altLang="en-US" sz="2400" b="0" i="1" smtClean="0">
                            <a:latin typeface="Cambria Math" panose="02040503050406030204" pitchFamily="18" charset="0"/>
                            <a:ea typeface="Cambria Math" panose="02040503050406030204" pitchFamily="18" charset="0"/>
                          </a:rPr>
                          <m:t>𝑑</m:t>
                        </m:r>
                      </m:sub>
                    </m:sSub>
                    <m:r>
                      <a:rPr lang="en-US" altLang="en-US" sz="2400" i="1">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   </m:t>
                    </m:r>
                    <m:m>
                      <m:mPr>
                        <m:mcs>
                          <m:mc>
                            <m:mcPr>
                              <m:count m:val="1"/>
                              <m:mcJc m:val="center"/>
                            </m:mcPr>
                          </m:mc>
                        </m:mcs>
                        <m:ctrlPr>
                          <a:rPr lang="en-US" altLang="en-US" sz="2400" b="0" i="1" smtClean="0">
                            <a:latin typeface="Cambria Math" panose="02040503050406030204" pitchFamily="18" charset="0"/>
                            <a:ea typeface="Cambria Math" panose="02040503050406030204" pitchFamily="18" charset="0"/>
                          </a:rPr>
                        </m:ctrlPr>
                      </m:mPr>
                      <m:mr>
                        <m:e>
                          <m:m>
                            <m:mPr>
                              <m:mcs>
                                <m:mc>
                                  <m:mcPr>
                                    <m:count m:val="1"/>
                                    <m:mcJc m:val="center"/>
                                  </m:mcPr>
                                </m:mc>
                              </m:mcs>
                              <m:ctrlPr>
                                <a:rPr lang="en-US" altLang="en-US" sz="2400" i="1">
                                  <a:latin typeface="Cambria Math" panose="02040503050406030204" pitchFamily="18" charset="0"/>
                                  <a:ea typeface="Cambria Math" panose="02040503050406030204" pitchFamily="18" charset="0"/>
                                </a:rPr>
                              </m:ctrlPr>
                            </m:mPr>
                            <m:mr>
                              <m:e>
                                <m:sSub>
                                  <m:sSubPr>
                                    <m:ctrlPr>
                                      <a:rPr lang="en-US" altLang="en-US" sz="2400" i="1">
                                        <a:latin typeface="Cambria Math" panose="02040503050406030204" pitchFamily="18" charset="0"/>
                                        <a:ea typeface="Cambria Math" panose="02040503050406030204" pitchFamily="18" charset="0"/>
                                      </a:rPr>
                                    </m:ctrlPr>
                                  </m:sSubPr>
                                  <m:e>
                                    <m:r>
                                      <m:rPr>
                                        <m:brk m:alnAt="7"/>
                                      </m:rPr>
                                      <a:rPr lang="en-US" altLang="en-US" sz="2400" i="1">
                                        <a:latin typeface="Cambria Math" panose="02040503050406030204" pitchFamily="18" charset="0"/>
                                        <a:ea typeface="Cambria Math" panose="02040503050406030204" pitchFamily="18" charset="0"/>
                                      </a:rPr>
                                      <m:t>𝑣</m:t>
                                    </m:r>
                                  </m:e>
                                  <m:sub>
                                    <m:r>
                                      <m:rPr>
                                        <m:brk m:alnAt="7"/>
                                      </m:rPr>
                                      <a:rPr lang="en-US" altLang="en-US" sz="2400" i="1">
                                        <a:latin typeface="Cambria Math" panose="02040503050406030204" pitchFamily="18" charset="0"/>
                                        <a:ea typeface="Cambria Math" panose="02040503050406030204" pitchFamily="18" charset="0"/>
                                      </a:rPr>
                                      <m:t>𝑜</m:t>
                                    </m:r>
                                    <m:r>
                                      <a:rPr lang="en-US" altLang="en-US" sz="2400" i="1">
                                        <a:latin typeface="Cambria Math" panose="02040503050406030204" pitchFamily="18" charset="0"/>
                                        <a:ea typeface="Cambria Math" panose="02040503050406030204" pitchFamily="18" charset="0"/>
                                      </a:rPr>
                                      <m:t>𝑢𝑡</m:t>
                                    </m:r>
                                  </m:sub>
                                </m:sSub>
                                <m:r>
                                  <m:rPr>
                                    <m:brk m:alnAt="7"/>
                                  </m:rP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𝐴</m:t>
                                </m:r>
                                <m:sSub>
                                  <m:sSubPr>
                                    <m:ctrlPr>
                                      <a:rPr lang="en-US" altLang="en-US" sz="2400" i="1">
                                        <a:latin typeface="Cambria Math" panose="02040503050406030204" pitchFamily="18" charset="0"/>
                                        <a:ea typeface="Cambria Math" panose="02040503050406030204" pitchFamily="18" charset="0"/>
                                      </a:rPr>
                                    </m:ctrlPr>
                                  </m:sSubPr>
                                  <m:e>
                                    <m:r>
                                      <m:rPr>
                                        <m:brk m:alnAt="7"/>
                                      </m:rPr>
                                      <a:rPr lang="en-US" altLang="en-US" sz="2400" i="1">
                                        <a:latin typeface="Cambria Math" panose="02040503050406030204" pitchFamily="18" charset="0"/>
                                        <a:ea typeface="Cambria Math" panose="02040503050406030204" pitchFamily="18" charset="0"/>
                                      </a:rPr>
                                      <m:t>𝑣</m:t>
                                    </m:r>
                                  </m:e>
                                  <m:sub>
                                    <m:r>
                                      <m:rPr>
                                        <m:brk m:alnAt="7"/>
                                      </m:rPr>
                                      <a:rPr lang="en-US" altLang="en-US" sz="2400" i="1">
                                        <a:latin typeface="Cambria Math" panose="02040503050406030204" pitchFamily="18" charset="0"/>
                                        <a:ea typeface="Cambria Math" panose="02040503050406030204" pitchFamily="18" charset="0"/>
                                      </a:rPr>
                                      <m:t>𝑑</m:t>
                                    </m:r>
                                  </m:sub>
                                </m:sSub>
                              </m:e>
                            </m:mr>
                            <m:mr>
                              <m:e>
                                <m:r>
                                  <a:rPr lang="en-US" altLang="en-US" sz="2400" i="1">
                                    <a:latin typeface="Cambria Math" panose="02040503050406030204" pitchFamily="18" charset="0"/>
                                    <a:ea typeface="Cambria Math" panose="02040503050406030204" pitchFamily="18" charset="0"/>
                                  </a:rPr>
                                  <m:t>→</m:t>
                                </m:r>
                              </m:e>
                            </m:mr>
                          </m:m>
                        </m:e>
                      </m:mr>
                      <m:mr>
                        <m:e/>
                      </m:mr>
                    </m:m>
                    <m:r>
                      <a:rPr lang="en-US" altLang="en-US" sz="2400" b="0" i="1" smtClean="0">
                        <a:latin typeface="Cambria Math" panose="02040503050406030204" pitchFamily="18" charset="0"/>
                        <a:ea typeface="Cambria Math" panose="02040503050406030204" pitchFamily="18" charset="0"/>
                      </a:rPr>
                      <m:t>   </m:t>
                    </m:r>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𝑣</m:t>
                        </m:r>
                      </m:e>
                      <m:sub>
                        <m:r>
                          <a:rPr lang="en-US" altLang="en-US" sz="2400" b="0" i="1" smtClean="0">
                            <a:latin typeface="Cambria Math" panose="02040503050406030204" pitchFamily="18" charset="0"/>
                            <a:ea typeface="Cambria Math" panose="02040503050406030204" pitchFamily="18" charset="0"/>
                          </a:rPr>
                          <m:t>𝑜𝑢𝑡</m:t>
                        </m:r>
                      </m:sub>
                    </m:sSub>
                    <m:r>
                      <a:rPr lang="en-US" altLang="en-US" sz="2400" b="0" i="1" smtClean="0">
                        <a:latin typeface="Cambria Math" panose="02040503050406030204" pitchFamily="18" charset="0"/>
                        <a:ea typeface="Cambria Math" panose="02040503050406030204" pitchFamily="18" charset="0"/>
                      </a:rPr>
                      <m:t>↑   →   </m:t>
                    </m:r>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𝑣</m:t>
                        </m:r>
                      </m:e>
                      <m:sub>
                        <m:r>
                          <a:rPr lang="en-US" altLang="en-US" sz="2400" b="0" i="1" smtClean="0">
                            <a:latin typeface="Cambria Math" panose="02040503050406030204" pitchFamily="18" charset="0"/>
                            <a:ea typeface="Cambria Math" panose="02040503050406030204" pitchFamily="18" charset="0"/>
                          </a:rPr>
                          <m:t>−</m:t>
                        </m:r>
                      </m:sub>
                    </m:sSub>
                    <m:r>
                      <a:rPr lang="en-US" altLang="en-US" sz="2400" b="0" i="1" smtClean="0">
                        <a:latin typeface="Cambria Math" panose="02040503050406030204" pitchFamily="18" charset="0"/>
                        <a:ea typeface="Cambria Math" panose="02040503050406030204" pitchFamily="18" charset="0"/>
                      </a:rPr>
                      <m:t>↑   </m:t>
                    </m:r>
                    <m:r>
                      <a:rPr lang="en-US" altLang="en-US" sz="2400" i="1">
                        <a:latin typeface="Cambria Math" panose="02040503050406030204" pitchFamily="18" charset="0"/>
                        <a:ea typeface="Cambria Math" panose="02040503050406030204" pitchFamily="18" charset="0"/>
                      </a:rPr>
                      <m:t>→   </m:t>
                    </m:r>
                    <m:sSub>
                      <m:sSubPr>
                        <m:ctrlPr>
                          <a:rPr lang="en-US" altLang="en-US" sz="2400" i="1">
                            <a:latin typeface="Cambria Math" panose="02040503050406030204" pitchFamily="18" charset="0"/>
                            <a:ea typeface="Cambria Math" panose="02040503050406030204" pitchFamily="18" charset="0"/>
                          </a:rPr>
                        </m:ctrlPr>
                      </m:sSubPr>
                      <m:e>
                        <m:r>
                          <a:rPr lang="en-US" altLang="en-US" sz="2400" i="1">
                            <a:latin typeface="Cambria Math" panose="02040503050406030204" pitchFamily="18" charset="0"/>
                            <a:ea typeface="Cambria Math" panose="02040503050406030204" pitchFamily="18" charset="0"/>
                          </a:rPr>
                          <m:t>𝑣</m:t>
                        </m:r>
                      </m:e>
                      <m:sub>
                        <m:r>
                          <a:rPr lang="en-US" altLang="en-US" sz="2400" i="1">
                            <a:latin typeface="Cambria Math" panose="02040503050406030204" pitchFamily="18" charset="0"/>
                            <a:ea typeface="Cambria Math" panose="02040503050406030204" pitchFamily="18" charset="0"/>
                          </a:rPr>
                          <m:t>𝑑</m:t>
                        </m:r>
                      </m:sub>
                    </m:sSub>
                    <m:r>
                      <a:rPr lang="en-US" altLang="en-US" sz="2400" b="0" i="1" smtClean="0">
                        <a:latin typeface="Cambria Math" panose="02040503050406030204" pitchFamily="18" charset="0"/>
                        <a:ea typeface="Cambria Math" panose="02040503050406030204" pitchFamily="18" charset="0"/>
                      </a:rPr>
                      <m:t>↓  …</m:t>
                    </m:r>
                  </m:oMath>
                </a14:m>
                <a:endParaRPr lang="en-US" altLang="en-US" sz="2400" dirty="0" smtClean="0"/>
              </a:p>
              <a:p>
                <a:r>
                  <a:rPr lang="fa-IR" altLang="en-US" sz="2400" dirty="0" smtClean="0"/>
                  <a:t>فیدبک منفی باعث می‌شود ولتاژ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𝑣</m:t>
                        </m:r>
                      </m:e>
                      <m:sub>
                        <m:r>
                          <a:rPr lang="en-US" altLang="en-US" sz="2400" b="0" i="1" smtClean="0">
                            <a:latin typeface="Cambria Math" panose="02040503050406030204" pitchFamily="18" charset="0"/>
                          </a:rPr>
                          <m:t>𝑑</m:t>
                        </m:r>
                      </m:sub>
                    </m:sSub>
                  </m:oMath>
                </a14:m>
                <a:r>
                  <a:rPr lang="fa-IR" altLang="en-US" sz="2400" dirty="0" smtClean="0"/>
                  <a:t> </a:t>
                </a:r>
              </a:p>
              <a:p>
                <a:pPr marL="0" indent="0">
                  <a:buNone/>
                </a:pPr>
                <a:r>
                  <a:rPr lang="fa-IR" altLang="en-US" sz="2400" dirty="0"/>
                  <a:t> </a:t>
                </a:r>
                <a:r>
                  <a:rPr lang="fa-IR" altLang="en-US" sz="2400" dirty="0" smtClean="0"/>
                  <a:t>   </a:t>
                </a:r>
                <a:r>
                  <a:rPr lang="fa-IR" altLang="en-US" sz="2400" dirty="0" smtClean="0"/>
                  <a:t>نزدیک صفر باقی بماند.</a:t>
                </a:r>
                <a:endParaRPr lang="en-US" altLang="en-US" sz="2400" dirty="0"/>
              </a:p>
            </p:txBody>
          </p:sp>
        </mc:Choice>
        <mc:Fallback>
          <p:sp>
            <p:nvSpPr>
              <p:cNvPr id="32771" name="Content Placeholder 2"/>
              <p:cNvSpPr>
                <a:spLocks noGrp="1" noRot="1" noChangeAspect="1" noMove="1" noResize="1" noEditPoints="1" noAdjustHandles="1" noChangeArrowheads="1" noChangeShapeType="1" noTextEdit="1"/>
              </p:cNvSpPr>
              <p:nvPr>
                <p:ph idx="1"/>
              </p:nvPr>
            </p:nvSpPr>
            <p:spPr>
              <a:blipFill rotWithShape="0">
                <a:blip r:embed="rId4"/>
                <a:stretch>
                  <a:fillRect t="-1000" r="-1122"/>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D05C7EC-2869-40E2-9875-A48BCB249906}" type="slidenum">
              <a:rPr lang="en-US" altLang="en-US" sz="1200">
                <a:solidFill>
                  <a:srgbClr val="3F3F3F"/>
                </a:solidFill>
              </a:rPr>
              <a:pPr eaLnBrk="1" hangingPunct="1"/>
              <a:t>23</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1" name="TextBox 10"/>
          <p:cNvSpPr txBox="1"/>
          <p:nvPr/>
        </p:nvSpPr>
        <p:spPr>
          <a:xfrm>
            <a:off x="2491152" y="3539609"/>
            <a:ext cx="1242648" cy="369332"/>
          </a:xfrm>
          <a:prstGeom prst="rect">
            <a:avLst/>
          </a:prstGeom>
          <a:noFill/>
        </p:spPr>
        <p:txBody>
          <a:bodyPr wrap="none" rtlCol="0">
            <a:spAutoFit/>
          </a:bodyPr>
          <a:lstStyle/>
          <a:p>
            <a:r>
              <a:rPr lang="en-US" dirty="0" smtClean="0"/>
              <a:t>A=200000</a:t>
            </a:r>
            <a:endParaRPr lang="en-US" dirty="0"/>
          </a:p>
        </p:txBody>
      </p:sp>
      <p:sp>
        <p:nvSpPr>
          <p:cNvPr id="14" name="TextBox 13"/>
          <p:cNvSpPr txBox="1"/>
          <p:nvPr/>
        </p:nvSpPr>
        <p:spPr>
          <a:xfrm>
            <a:off x="3921529" y="4038600"/>
            <a:ext cx="513282" cy="369332"/>
          </a:xfrm>
          <a:prstGeom prst="rect">
            <a:avLst/>
          </a:prstGeom>
          <a:noFill/>
        </p:spPr>
        <p:txBody>
          <a:bodyPr wrap="none" rtlCol="0">
            <a:spAutoFit/>
          </a:bodyPr>
          <a:lstStyle/>
          <a:p>
            <a:r>
              <a:rPr lang="en-US" dirty="0" err="1" smtClean="0"/>
              <a:t>v</a:t>
            </a:r>
            <a:r>
              <a:rPr lang="en-US" baseline="-25000" dirty="0" err="1" smtClean="0"/>
              <a:t>out</a:t>
            </a:r>
            <a:endParaRPr lang="en-US" baseline="-25000" dirty="0"/>
          </a:p>
        </p:txBody>
      </p:sp>
    </p:spTree>
    <p:extLst>
      <p:ext uri="{BB962C8B-B14F-4D97-AF65-F5344CB8AC3E}">
        <p14:creationId xmlns:p14="http://schemas.microsoft.com/office/powerpoint/2010/main" val="4212522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مقایسه‌کننده ولتاژ</a:t>
            </a:r>
            <a:endParaRPr lang="en-US" dirty="0"/>
          </a:p>
        </p:txBody>
      </p:sp>
      <mc:AlternateContent xmlns:mc="http://schemas.openxmlformats.org/markup-compatibility/2006">
        <mc:Choice xmlns:a14="http://schemas.microsoft.com/office/drawing/2010/main" Requires="a14">
          <p:sp>
            <p:nvSpPr>
              <p:cNvPr id="37891" name="Content Placeholder 2"/>
              <p:cNvSpPr>
                <a:spLocks noGrp="1"/>
              </p:cNvSpPr>
              <p:nvPr>
                <p:ph idx="1"/>
              </p:nvPr>
            </p:nvSpPr>
            <p:spPr/>
            <p:txBody>
              <a:bodyPr/>
              <a:lstStyle/>
              <a:p>
                <a:r>
                  <a:rPr lang="fa-IR" altLang="en-US" dirty="0" smtClean="0"/>
                  <a:t>از آپ‌امپ در حالت مدار باز (بدون فیدبک) می‌توان به عنوان مقایسه‌کننده استفاده کرد.</a:t>
                </a:r>
              </a:p>
              <a:p>
                <a:pPr algn="l" rtl="0"/>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𝑣</m:t>
                        </m:r>
                      </m:e>
                      <m:sub>
                        <m:r>
                          <a:rPr lang="en-US" altLang="en-US" sz="2400" b="0" i="1" smtClean="0">
                            <a:latin typeface="Cambria Math" panose="02040503050406030204" pitchFamily="18" charset="0"/>
                          </a:rPr>
                          <m:t>𝑜𝑢𝑡</m:t>
                        </m:r>
                      </m:sub>
                    </m:sSub>
                    <m:r>
                      <a:rPr lang="en-US" altLang="en-US" sz="2400" b="0" i="1" smtClean="0">
                        <a:latin typeface="Cambria Math" panose="02040503050406030204" pitchFamily="18" charset="0"/>
                      </a:rPr>
                      <m:t>=</m:t>
                    </m:r>
                    <m:d>
                      <m:dPr>
                        <m:begChr m:val="{"/>
                        <m:endChr m:val="}"/>
                        <m:ctrlPr>
                          <a:rPr lang="en-US" altLang="en-US" sz="2400" b="0" i="1" smtClean="0">
                            <a:latin typeface="Cambria Math" panose="02040503050406030204" pitchFamily="18" charset="0"/>
                          </a:rPr>
                        </m:ctrlPr>
                      </m:dPr>
                      <m:e>
                        <m:m>
                          <m:mPr>
                            <m:mcs>
                              <m:mc>
                                <m:mcPr>
                                  <m:count m:val="1"/>
                                  <m:mcJc m:val="center"/>
                                </m:mcPr>
                              </m:mc>
                            </m:mcs>
                            <m:ctrlPr>
                              <a:rPr lang="en-US" altLang="en-US" sz="2400" b="0" i="1" smtClean="0">
                                <a:latin typeface="Cambria Math" panose="02040503050406030204" pitchFamily="18" charset="0"/>
                              </a:rPr>
                            </m:ctrlPr>
                          </m:mPr>
                          <m:mr>
                            <m:e>
                              <m:r>
                                <m:rPr>
                                  <m:brk m:alnAt="7"/>
                                </m:rPr>
                                <a:rPr lang="en-US" altLang="en-US" sz="2400" b="0" i="1" smtClean="0">
                                  <a:latin typeface="Cambria Math" panose="02040503050406030204" pitchFamily="18" charset="0"/>
                                </a:rPr>
                                <m:t>12</m:t>
                              </m:r>
                              <m:r>
                                <m:rPr>
                                  <m:brk m:alnAt="7"/>
                                </m:rPr>
                                <a:rPr lang="en-US" altLang="en-US" sz="2400" b="0" i="1" smtClean="0">
                                  <a:latin typeface="Cambria Math" panose="02040503050406030204" pitchFamily="18" charset="0"/>
                                </a:rPr>
                                <m:t>            </m:t>
                              </m:r>
                              <m:sSub>
                                <m:sSubPr>
                                  <m:ctrlPr>
                                    <a:rPr lang="en-US" altLang="en-US" sz="2400" b="0" i="1" smtClean="0">
                                      <a:latin typeface="Cambria Math" panose="02040503050406030204" pitchFamily="18" charset="0"/>
                                    </a:rPr>
                                  </m:ctrlPr>
                                </m:sSubPr>
                                <m:e>
                                  <m:r>
                                    <m:rPr>
                                      <m:brk m:alnAt="7"/>
                                    </m:rPr>
                                    <a:rPr lang="en-US" altLang="en-US" sz="2400" b="0" i="1" smtClean="0">
                                      <a:latin typeface="Cambria Math" panose="02040503050406030204" pitchFamily="18" charset="0"/>
                                    </a:rPr>
                                    <m:t>𝑣</m:t>
                                  </m:r>
                                </m:e>
                                <m:sub>
                                  <m:r>
                                    <m:rPr>
                                      <m:brk m:alnAt="7"/>
                                    </m:rPr>
                                    <a:rPr lang="en-US" altLang="en-US" sz="2400" b="0" i="1" smtClean="0">
                                      <a:latin typeface="Cambria Math" panose="02040503050406030204" pitchFamily="18" charset="0"/>
                                    </a:rPr>
                                    <m:t>𝑖𝑛</m:t>
                                  </m:r>
                                </m:sub>
                              </m:sSub>
                              <m:r>
                                <m:rPr>
                                  <m:brk m:alnAt="7"/>
                                </m:rPr>
                                <a:rPr lang="en-US" altLang="en-US" sz="2400" b="0" i="1" smtClean="0">
                                  <a:latin typeface="Cambria Math" panose="02040503050406030204" pitchFamily="18" charset="0"/>
                                </a:rPr>
                                <m:t>&lt;</m:t>
                              </m:r>
                              <m:r>
                                <m:rPr>
                                  <m:brk m:alnAt="7"/>
                                </m:rPr>
                                <a:rPr lang="en-US" altLang="en-US" sz="2400" b="0" i="1" smtClean="0">
                                  <a:latin typeface="Cambria Math" panose="02040503050406030204" pitchFamily="18" charset="0"/>
                                </a:rPr>
                                <m:t>2</m:t>
                              </m:r>
                              <m:r>
                                <m:rPr>
                                  <m:brk m:alnAt="7"/>
                                </m:rPr>
                                <a:rPr lang="en-US" altLang="en-US" sz="2400" b="0" i="1" smtClean="0">
                                  <a:latin typeface="Cambria Math" panose="02040503050406030204" pitchFamily="18" charset="0"/>
                                </a:rPr>
                                <m:t>.</m:t>
                              </m:r>
                              <m:r>
                                <m:rPr>
                                  <m:brk m:alnAt="7"/>
                                </m:rPr>
                                <a:rPr lang="en-US" altLang="en-US" sz="2400" b="0" i="1" smtClean="0">
                                  <a:latin typeface="Cambria Math" panose="02040503050406030204" pitchFamily="18" charset="0"/>
                                </a:rPr>
                                <m:t>5</m:t>
                              </m:r>
                            </m:e>
                          </m:mr>
                          <m:mr>
                            <m:e>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12</m:t>
                              </m:r>
                              <m:r>
                                <a:rPr lang="en-US" altLang="en-US" sz="2400" b="0" i="1" smtClean="0">
                                  <a:latin typeface="Cambria Math" panose="02040503050406030204" pitchFamily="18" charset="0"/>
                                </a:rPr>
                                <m:t>         </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𝑣</m:t>
                                  </m:r>
                                </m:e>
                                <m:sub>
                                  <m:r>
                                    <a:rPr lang="en-US" altLang="en-US" sz="2400" b="0" i="1" smtClean="0">
                                      <a:latin typeface="Cambria Math" panose="02040503050406030204" pitchFamily="18" charset="0"/>
                                    </a:rPr>
                                    <m:t>𝑖𝑛</m:t>
                                  </m:r>
                                </m:sub>
                              </m:sSub>
                              <m:r>
                                <a:rPr lang="en-US" altLang="en-US" sz="2400" b="0" i="1" smtClean="0">
                                  <a:latin typeface="Cambria Math" panose="02040503050406030204" pitchFamily="18" charset="0"/>
                                </a:rPr>
                                <m:t>&gt;</m:t>
                              </m:r>
                              <m:r>
                                <a:rPr lang="en-US" altLang="en-US" sz="2400" b="0" i="1" smtClean="0">
                                  <a:latin typeface="Cambria Math" panose="02040503050406030204" pitchFamily="18" charset="0"/>
                                </a:rPr>
                                <m:t>2</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5</m:t>
                              </m:r>
                            </m:e>
                          </m:mr>
                        </m:m>
                      </m:e>
                    </m:d>
                  </m:oMath>
                </a14:m>
                <a:endParaRPr lang="fa-IR" altLang="en-US" dirty="0" smtClean="0"/>
              </a:p>
            </p:txBody>
          </p:sp>
        </mc:Choice>
        <mc:Fallback>
          <p:sp>
            <p:nvSpPr>
              <p:cNvPr id="37891"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25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5F116CD-DD76-4513-A42E-23D66B5CDA6D}" type="slidenum">
              <a:rPr lang="en-US" altLang="en-US" sz="1200">
                <a:solidFill>
                  <a:srgbClr val="3F3F3F"/>
                </a:solidFill>
              </a:rPr>
              <a:pPr eaLnBrk="1" hangingPunct="1"/>
              <a:t>24</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0"/>
            <a:ext cx="830580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715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مثال</a:t>
            </a:r>
            <a:endParaRPr lang="en-US" dirty="0"/>
          </a:p>
        </p:txBody>
      </p:sp>
      <p:sp>
        <p:nvSpPr>
          <p:cNvPr id="38915" name="Content Placeholder 2"/>
          <p:cNvSpPr>
            <a:spLocks noGrp="1"/>
          </p:cNvSpPr>
          <p:nvPr>
            <p:ph idx="1"/>
          </p:nvPr>
        </p:nvSpPr>
        <p:spPr/>
        <p:txBody>
          <a:bodyPr/>
          <a:lstStyle/>
          <a:p>
            <a:r>
              <a:rPr lang="fa-IR" altLang="en-US" sz="2800" dirty="0" smtClean="0"/>
              <a:t>فرض کنید یک سنسور دما داریم که به ازای دمای بین 0 تا 100 درجه، ولتاژ 0 تا 5 ولت تولید می‌کند. مداری طراحی کنید که اگر دما کمتر از 60 درجه بود، خروجی منطقی 1 بدهد.</a:t>
            </a:r>
          </a:p>
          <a:p>
            <a:endParaRPr lang="en-US" altLang="en-US" sz="2800" dirty="0"/>
          </a:p>
          <a:p>
            <a:pPr>
              <a:buFont typeface="Wingdings 2" pitchFamily="18" charset="2"/>
              <a:buNone/>
            </a:pPr>
            <a:endParaRPr lang="en-US" altLang="en-US" sz="2800" dirty="0"/>
          </a:p>
          <a:p>
            <a:pPr>
              <a:buFont typeface="Wingdings 2" pitchFamily="18" charset="2"/>
              <a:buNone/>
            </a:pPr>
            <a:endParaRPr lang="en-US" altLang="en-US" sz="2800"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472D5410-5E0A-4453-AD76-07215A432AAF}" type="slidenum">
              <a:rPr lang="en-US" altLang="en-US" sz="1200">
                <a:solidFill>
                  <a:srgbClr val="3F3F3F"/>
                </a:solidFill>
              </a:rPr>
              <a:pPr eaLnBrk="1" hangingPunct="1"/>
              <a:t>25</a:t>
            </a:fld>
            <a:endParaRPr lang="en-US" altLang="en-US" sz="1200">
              <a:solidFill>
                <a:srgbClr val="3F3F3F"/>
              </a:solidFill>
            </a:endParaRPr>
          </a:p>
        </p:txBody>
      </p:sp>
      <p:pic>
        <p:nvPicPr>
          <p:cNvPr id="38918" name="Picture 3" descr="hay29575_0636"/>
          <p:cNvPicPr>
            <a:picLocks noChangeAspect="1" noChangeArrowheads="1"/>
          </p:cNvPicPr>
          <p:nvPr/>
        </p:nvPicPr>
        <p:blipFill>
          <a:blip r:embed="rId2" cstate="print">
            <a:extLst>
              <a:ext uri="{28A0092B-C50C-407E-A947-70E740481C1C}">
                <a14:useLocalDpi xmlns:a14="http://schemas.microsoft.com/office/drawing/2010/main" val="0"/>
              </a:ext>
            </a:extLst>
          </a:blip>
          <a:srcRect t="2473"/>
          <a:stretch>
            <a:fillRect/>
          </a:stretch>
        </p:blipFill>
        <p:spPr bwMode="auto">
          <a:xfrm>
            <a:off x="824000" y="2819400"/>
            <a:ext cx="555448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565296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شباهت تقویت‌کننده غیرمعکوس‌کننده به اهرم</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26</a:t>
            </a:fld>
            <a:endParaRPr lang="en-US" altLang="en-US" dirty="0"/>
          </a:p>
        </p:txBody>
      </p:sp>
      <p:pic>
        <p:nvPicPr>
          <p:cNvPr id="7" name="Picture 6"/>
          <p:cNvPicPr>
            <a:picLocks noChangeAspect="1"/>
          </p:cNvPicPr>
          <p:nvPr/>
        </p:nvPicPr>
        <p:blipFill>
          <a:blip r:embed="rId2"/>
          <a:stretch>
            <a:fillRect/>
          </a:stretch>
        </p:blipFill>
        <p:spPr>
          <a:xfrm>
            <a:off x="609600" y="1754982"/>
            <a:ext cx="3781425" cy="3733800"/>
          </a:xfrm>
          <a:prstGeom prst="rect">
            <a:avLst/>
          </a:prstGeom>
        </p:spPr>
      </p:pic>
      <p:pic>
        <p:nvPicPr>
          <p:cNvPr id="8" name="Picture 7"/>
          <p:cNvPicPr>
            <a:picLocks noChangeAspect="1"/>
          </p:cNvPicPr>
          <p:nvPr/>
        </p:nvPicPr>
        <p:blipFill>
          <a:blip r:embed="rId3"/>
          <a:stretch>
            <a:fillRect/>
          </a:stretch>
        </p:blipFill>
        <p:spPr>
          <a:xfrm>
            <a:off x="4981575" y="1447800"/>
            <a:ext cx="3781425" cy="4162425"/>
          </a:xfrm>
          <a:prstGeom prst="rect">
            <a:avLst/>
          </a:prstGeom>
        </p:spPr>
      </p:pic>
    </p:spTree>
    <p:extLst>
      <p:ext uri="{BB962C8B-B14F-4D97-AF65-F5344CB8AC3E}">
        <p14:creationId xmlns:p14="http://schemas.microsoft.com/office/powerpoint/2010/main" val="414683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شباهت تقویت‌کننده غیرمعکوس‌کننده به اهرم</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27</a:t>
            </a:fld>
            <a:endParaRPr lang="en-US" altLang="en-US" dirty="0"/>
          </a:p>
        </p:txBody>
      </p:sp>
      <p:pic>
        <p:nvPicPr>
          <p:cNvPr id="7" name="Picture 6"/>
          <p:cNvPicPr>
            <a:picLocks noChangeAspect="1"/>
          </p:cNvPicPr>
          <p:nvPr/>
        </p:nvPicPr>
        <p:blipFill>
          <a:blip r:embed="rId2"/>
          <a:stretch>
            <a:fillRect/>
          </a:stretch>
        </p:blipFill>
        <p:spPr>
          <a:xfrm>
            <a:off x="609600" y="1754982"/>
            <a:ext cx="3781425" cy="3733800"/>
          </a:xfrm>
          <a:prstGeom prst="rect">
            <a:avLst/>
          </a:prstGeom>
        </p:spPr>
      </p:pic>
      <p:pic>
        <p:nvPicPr>
          <p:cNvPr id="9" name="Picture 8"/>
          <p:cNvPicPr>
            <a:picLocks noChangeAspect="1"/>
          </p:cNvPicPr>
          <p:nvPr/>
        </p:nvPicPr>
        <p:blipFill>
          <a:blip r:embed="rId3"/>
          <a:stretch>
            <a:fillRect/>
          </a:stretch>
        </p:blipFill>
        <p:spPr>
          <a:xfrm>
            <a:off x="4905375" y="1969294"/>
            <a:ext cx="3857625" cy="3305175"/>
          </a:xfrm>
          <a:prstGeom prst="rect">
            <a:avLst/>
          </a:prstGeom>
        </p:spPr>
      </p:pic>
    </p:spTree>
    <p:extLst>
      <p:ext uri="{BB962C8B-B14F-4D97-AF65-F5344CB8AC3E}">
        <p14:creationId xmlns:p14="http://schemas.microsoft.com/office/powerpoint/2010/main" val="40571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شباهت تقویت‌کننده غیرمعکوس‌کننده به اهرم</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28</a:t>
            </a:fld>
            <a:endParaRPr lang="en-US" altLang="en-US" dirty="0"/>
          </a:p>
        </p:txBody>
      </p:sp>
      <p:pic>
        <p:nvPicPr>
          <p:cNvPr id="8" name="Picture 7"/>
          <p:cNvPicPr>
            <a:picLocks noChangeAspect="1"/>
          </p:cNvPicPr>
          <p:nvPr/>
        </p:nvPicPr>
        <p:blipFill>
          <a:blip r:embed="rId2"/>
          <a:stretch>
            <a:fillRect/>
          </a:stretch>
        </p:blipFill>
        <p:spPr>
          <a:xfrm>
            <a:off x="609600" y="1553581"/>
            <a:ext cx="3762375" cy="3933825"/>
          </a:xfrm>
          <a:prstGeom prst="rect">
            <a:avLst/>
          </a:prstGeom>
        </p:spPr>
      </p:pic>
      <p:pic>
        <p:nvPicPr>
          <p:cNvPr id="10" name="Picture 9"/>
          <p:cNvPicPr>
            <a:picLocks noChangeAspect="1"/>
          </p:cNvPicPr>
          <p:nvPr/>
        </p:nvPicPr>
        <p:blipFill>
          <a:blip r:embed="rId3"/>
          <a:stretch>
            <a:fillRect/>
          </a:stretch>
        </p:blipFill>
        <p:spPr>
          <a:xfrm>
            <a:off x="4953000" y="1401180"/>
            <a:ext cx="3762375" cy="4238625"/>
          </a:xfrm>
          <a:prstGeom prst="rect">
            <a:avLst/>
          </a:prstGeom>
        </p:spPr>
      </p:pic>
    </p:spTree>
    <p:extLst>
      <p:ext uri="{BB962C8B-B14F-4D97-AF65-F5344CB8AC3E}">
        <p14:creationId xmlns:p14="http://schemas.microsoft.com/office/powerpoint/2010/main" val="400794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شباهت تقویت‌کننده </a:t>
            </a:r>
            <a:r>
              <a:rPr lang="fa-IR" dirty="0" smtClean="0"/>
              <a:t>معکوس‌کننده </a:t>
            </a:r>
            <a:r>
              <a:rPr lang="fa-IR" dirty="0"/>
              <a:t>به اهرم</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29</a:t>
            </a:fld>
            <a:endParaRPr lang="en-US" altLang="en-US" dirty="0"/>
          </a:p>
        </p:txBody>
      </p:sp>
      <p:pic>
        <p:nvPicPr>
          <p:cNvPr id="7" name="Picture 6"/>
          <p:cNvPicPr>
            <a:picLocks noChangeAspect="1"/>
          </p:cNvPicPr>
          <p:nvPr/>
        </p:nvPicPr>
        <p:blipFill>
          <a:blip r:embed="rId2"/>
          <a:stretch>
            <a:fillRect/>
          </a:stretch>
        </p:blipFill>
        <p:spPr>
          <a:xfrm>
            <a:off x="626097" y="2202656"/>
            <a:ext cx="3829050" cy="2619375"/>
          </a:xfrm>
          <a:prstGeom prst="rect">
            <a:avLst/>
          </a:prstGeom>
        </p:spPr>
      </p:pic>
      <p:pic>
        <p:nvPicPr>
          <p:cNvPr id="9" name="Picture 8"/>
          <p:cNvPicPr>
            <a:picLocks noChangeAspect="1"/>
          </p:cNvPicPr>
          <p:nvPr/>
        </p:nvPicPr>
        <p:blipFill>
          <a:blip r:embed="rId3"/>
          <a:stretch>
            <a:fillRect/>
          </a:stretch>
        </p:blipFill>
        <p:spPr>
          <a:xfrm>
            <a:off x="4800600" y="1215074"/>
            <a:ext cx="3671890" cy="2447926"/>
          </a:xfrm>
          <a:prstGeom prst="rect">
            <a:avLst/>
          </a:prstGeom>
        </p:spPr>
      </p:pic>
      <p:pic>
        <p:nvPicPr>
          <p:cNvPr id="11" name="Picture 10"/>
          <p:cNvPicPr>
            <a:picLocks noChangeAspect="1"/>
          </p:cNvPicPr>
          <p:nvPr/>
        </p:nvPicPr>
        <p:blipFill>
          <a:blip r:embed="rId4"/>
          <a:stretch>
            <a:fillRect/>
          </a:stretch>
        </p:blipFill>
        <p:spPr>
          <a:xfrm>
            <a:off x="4876800" y="3663000"/>
            <a:ext cx="3765387" cy="2447926"/>
          </a:xfrm>
          <a:prstGeom prst="rect">
            <a:avLst/>
          </a:prstGeom>
        </p:spPr>
      </p:pic>
    </p:spTree>
    <p:extLst>
      <p:ext uri="{BB962C8B-B14F-4D97-AF65-F5344CB8AC3E}">
        <p14:creationId xmlns:p14="http://schemas.microsoft.com/office/powerpoint/2010/main" val="363594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fa-IR" dirty="0" smtClean="0"/>
              <a:t>تقویت‌کننده عملیاتی		          </a:t>
            </a:r>
            <a:r>
              <a:rPr lang="en-US" dirty="0" smtClean="0"/>
              <a:t>OP-AMP</a:t>
            </a:r>
            <a:endParaRPr lang="en-US" dirty="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8D0119C-5C22-4C3A-A574-A5D39111B652}" type="slidenum">
              <a:rPr lang="en-US" altLang="en-US" sz="1200">
                <a:solidFill>
                  <a:srgbClr val="3F3F3F"/>
                </a:solidFill>
              </a:rPr>
              <a:pPr eaLnBrk="1" hangingPunct="1"/>
              <a:t>3</a:t>
            </a:fld>
            <a:endParaRPr lang="en-US" altLang="en-US" sz="1200">
              <a:solidFill>
                <a:srgbClr val="3F3F3F"/>
              </a:solidFill>
            </a:endParaRPr>
          </a:p>
        </p:txBody>
      </p:sp>
      <p:sp>
        <p:nvSpPr>
          <p:cNvPr id="16389" name="Content Placeholder 2"/>
          <p:cNvSpPr>
            <a:spLocks noGrp="1"/>
          </p:cNvSpPr>
          <p:nvPr>
            <p:ph idx="1"/>
          </p:nvPr>
        </p:nvSpPr>
        <p:spPr>
          <a:xfrm>
            <a:off x="457200" y="1371600"/>
            <a:ext cx="8229600" cy="1828800"/>
          </a:xfrm>
        </p:spPr>
        <p:txBody>
          <a:bodyPr/>
          <a:lstStyle/>
          <a:p>
            <a:r>
              <a:rPr lang="fa-IR" altLang="en-US" dirty="0" smtClean="0"/>
              <a:t>تقویت‌کننده عملیاتی یا آپ‌امپ، یک مدار مجتمع (</a:t>
            </a:r>
            <a:r>
              <a:rPr lang="en-US" altLang="en-US" dirty="0" smtClean="0"/>
              <a:t>IC</a:t>
            </a:r>
            <a:r>
              <a:rPr lang="fa-IR" altLang="en-US" dirty="0" smtClean="0"/>
              <a:t>) است که از آن در کاربردهای متنوع به عنوان یک تقویت‌کننده استفاده می‌شود.</a:t>
            </a:r>
          </a:p>
          <a:p>
            <a:pPr lvl="1"/>
            <a:r>
              <a:rPr lang="fa-IR" altLang="en-US" dirty="0" smtClean="0"/>
              <a:t>قدمت آن به سال 1940 برمی‌گردد، زمانی که از آن در مدارهای محاسباتی آنالوگ برای ساخت جمع‌کننده، تفریق‌کننده‌، ضرب‌کننده آنالوگ استفاده می‌شد.</a:t>
            </a:r>
            <a:endParaRPr lang="en-US" altLang="en-US" dirty="0"/>
          </a:p>
        </p:txBody>
      </p:sp>
      <p:pic>
        <p:nvPicPr>
          <p:cNvPr id="16390" name="Picture 4" descr="hay29575_0601"/>
          <p:cNvPicPr>
            <a:picLocks noChangeAspect="1" noChangeArrowheads="1"/>
          </p:cNvPicPr>
          <p:nvPr/>
        </p:nvPicPr>
        <p:blipFill>
          <a:blip r:embed="rId2" cstate="print">
            <a:extLst>
              <a:ext uri="{28A0092B-C50C-407E-A947-70E740481C1C}">
                <a14:useLocalDpi xmlns:a14="http://schemas.microsoft.com/office/drawing/2010/main" val="0"/>
              </a:ext>
            </a:extLst>
          </a:blip>
          <a:srcRect t="3931" b="9825"/>
          <a:stretch>
            <a:fillRect/>
          </a:stretch>
        </p:blipFill>
        <p:spPr bwMode="auto">
          <a:xfrm>
            <a:off x="868362" y="3706812"/>
            <a:ext cx="7513638"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56354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r>
                      <a:rPr lang="en-US" i="1" dirty="0" smtClean="0">
                        <a:latin typeface="Cambria Math" panose="02040503050406030204" pitchFamily="18" charset="0"/>
                      </a:rPr>
                      <m:t>𝑉</m:t>
                    </m:r>
                    <m:r>
                      <a:rPr lang="en-US" i="1" baseline="-25000" dirty="0">
                        <a:latin typeface="Cambria Math" panose="02040503050406030204" pitchFamily="18" charset="0"/>
                      </a:rPr>
                      <m:t>1</m:t>
                    </m:r>
                    <m:r>
                      <a:rPr lang="en-US" i="1" baseline="-25000" dirty="0">
                        <a:latin typeface="Cambria Math" panose="02040503050406030204" pitchFamily="18" charset="0"/>
                      </a:rPr>
                      <m:t> = </m:t>
                    </m:r>
                    <m:r>
                      <a:rPr lang="en-US" i="1" dirty="0">
                        <a:latin typeface="Cambria Math" panose="02040503050406030204" pitchFamily="18" charset="0"/>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30</a:t>
            </a:fld>
            <a:endParaRPr lang="en-US"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12686"/>
            <a:ext cx="5105400" cy="3889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9658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𝑉</m:t>
                        </m:r>
                      </m:e>
                      <m:sub>
                        <m:r>
                          <a:rPr lang="en-US" i="1" dirty="0" smtClean="0">
                            <a:latin typeface="Cambria Math" panose="02040503050406030204" pitchFamily="18" charset="0"/>
                          </a:rPr>
                          <m:t>𝑜𝑢𝑡</m:t>
                        </m:r>
                      </m:sub>
                    </m:sSub>
                    <m:r>
                      <a:rPr lang="en-US" b="0" i="1" dirty="0" smtClean="0">
                        <a:latin typeface="Cambria Math" panose="02040503050406030204" pitchFamily="18" charset="0"/>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31</a:t>
            </a:fld>
            <a:endParaRPr lang="en-US" altLang="en-US" dirty="0"/>
          </a:p>
        </p:txBody>
      </p:sp>
      <p:pic>
        <p:nvPicPr>
          <p:cNvPr id="8" name="Picture 7"/>
          <p:cNvPicPr>
            <a:picLocks noChangeAspect="1"/>
          </p:cNvPicPr>
          <p:nvPr/>
        </p:nvPicPr>
        <p:blipFill>
          <a:blip r:embed="rId4"/>
          <a:stretch>
            <a:fillRect/>
          </a:stretch>
        </p:blipFill>
        <p:spPr>
          <a:xfrm>
            <a:off x="1143000" y="1866900"/>
            <a:ext cx="7310603" cy="3581400"/>
          </a:xfrm>
          <a:prstGeom prst="rect">
            <a:avLst/>
          </a:prstGeom>
        </p:spPr>
      </p:pic>
    </p:spTree>
    <p:extLst>
      <p:ext uri="{BB962C8B-B14F-4D97-AF65-F5344CB8AC3E}">
        <p14:creationId xmlns:p14="http://schemas.microsoft.com/office/powerpoint/2010/main" val="3780762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3</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r>
                      <a:rPr lang="en-US" i="1" dirty="0" smtClean="0">
                        <a:latin typeface="Cambria Math" panose="02040503050406030204" pitchFamily="18" charset="0"/>
                      </a:rPr>
                      <m:t>𝑉</m:t>
                    </m:r>
                    <m:r>
                      <a:rPr lang="en-US" i="1" baseline="-25000" dirty="0" err="1" smtClean="0">
                        <a:latin typeface="Cambria Math" panose="02040503050406030204" pitchFamily="18" charset="0"/>
                      </a:rPr>
                      <m:t>𝑜𝑢𝑡</m:t>
                    </m:r>
                    <m:r>
                      <a:rPr lang="en-US" i="1" dirty="0" smtClean="0">
                        <a:latin typeface="Cambria Math" panose="02040503050406030204" pitchFamily="18" charset="0"/>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32</a:t>
            </a:fld>
            <a:endParaRPr lang="en-US" altLang="en-US" dirty="0"/>
          </a:p>
        </p:txBody>
      </p:sp>
      <p:pic>
        <p:nvPicPr>
          <p:cNvPr id="389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8137" b="23538"/>
          <a:stretch/>
        </p:blipFill>
        <p:spPr bwMode="auto">
          <a:xfrm>
            <a:off x="1294123" y="1273172"/>
            <a:ext cx="4814887"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4869"/>
          <a:stretch/>
        </p:blipFill>
        <p:spPr bwMode="auto">
          <a:xfrm>
            <a:off x="990600" y="4970050"/>
            <a:ext cx="5881687" cy="120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200806" y="4930772"/>
            <a:ext cx="4809594" cy="1279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7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4</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r>
                      <a:rPr lang="en-US" i="1" dirty="0" smtClean="0">
                        <a:latin typeface="Cambria Math" panose="02040503050406030204" pitchFamily="18" charset="0"/>
                      </a:rPr>
                      <m:t>𝑉</m:t>
                    </m:r>
                    <m:r>
                      <a:rPr lang="en-US" i="1" baseline="-25000" dirty="0" err="1" smtClean="0">
                        <a:latin typeface="Cambria Math" panose="02040503050406030204" pitchFamily="18" charset="0"/>
                      </a:rPr>
                      <m:t>𝑜𝑢𝑡</m:t>
                    </m:r>
                    <m:r>
                      <a:rPr lang="en-US" b="0" i="1" dirty="0" smtClean="0">
                        <a:latin typeface="Cambria Math" panose="02040503050406030204" pitchFamily="18" charset="0"/>
                      </a:rPr>
                      <m:t>=</m:t>
                    </m:r>
                    <m:r>
                      <a:rPr lang="en-US" i="1" dirty="0" smtClean="0">
                        <a:latin typeface="Cambria Math" panose="02040503050406030204" pitchFamily="18" charset="0"/>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33</a:t>
            </a:fld>
            <a:endParaRPr lang="en-US" altLang="en-US" dirty="0"/>
          </a:p>
        </p:txBody>
      </p:sp>
      <p:pic>
        <p:nvPicPr>
          <p:cNvPr id="3993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042" t="36209" b="16266"/>
          <a:stretch/>
        </p:blipFill>
        <p:spPr bwMode="auto">
          <a:xfrm>
            <a:off x="1195388" y="4825546"/>
            <a:ext cx="3259873" cy="1346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1847"/>
          <a:stretch/>
        </p:blipFill>
        <p:spPr bwMode="auto">
          <a:xfrm>
            <a:off x="1752600" y="1227841"/>
            <a:ext cx="4157177" cy="367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381643" y="4901746"/>
            <a:ext cx="2800876" cy="1270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00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5</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oMath>
                </a14:m>
                <a:r>
                  <a:rPr lang="fa-IR" dirty="0" smtClean="0"/>
                  <a:t> را بیابید.</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875"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34</a:t>
            </a:fld>
            <a:endParaRPr lang="en-US"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828800"/>
            <a:ext cx="553489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2161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6</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smtClean="0"/>
                  <a:t>اگر ولتاژ اولیه خازن در لحظه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0</m:t>
                    </m:r>
                  </m:oMath>
                </a14:m>
                <a:r>
                  <a:rPr lang="fa-IR" dirty="0" smtClean="0"/>
                  <a:t> برابر 10 ولت باشد، 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oMath>
                </a14:m>
                <a:r>
                  <a:rPr lang="fa-IR" dirty="0" smtClean="0"/>
                  <a:t> را بیابید.</a:t>
                </a:r>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618" t="-875"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35</a:t>
            </a:fld>
            <a:endParaRPr lang="en-US" altLang="en-US" dirty="0"/>
          </a:p>
        </p:txBody>
      </p:sp>
      <p:pic>
        <p:nvPicPr>
          <p:cNvPr id="8" name="Picture 7"/>
          <p:cNvPicPr>
            <a:picLocks noChangeAspect="1"/>
          </p:cNvPicPr>
          <p:nvPr/>
        </p:nvPicPr>
        <p:blipFill>
          <a:blip r:embed="rId3"/>
          <a:stretch>
            <a:fillRect/>
          </a:stretch>
        </p:blipFill>
        <p:spPr>
          <a:xfrm>
            <a:off x="1144859" y="1752600"/>
            <a:ext cx="5153025" cy="4191000"/>
          </a:xfrm>
          <a:prstGeom prst="rect">
            <a:avLst/>
          </a:prstGeom>
        </p:spPr>
      </p:pic>
    </p:spTree>
    <p:extLst>
      <p:ext uri="{BB962C8B-B14F-4D97-AF65-F5344CB8AC3E}">
        <p14:creationId xmlns:p14="http://schemas.microsoft.com/office/powerpoint/2010/main" val="32188831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𝑠</m:t>
                        </m:r>
                      </m:sub>
                    </m:sSub>
                    <m:r>
                      <a:rPr lang="en-US" sz="2200" b="0" i="1" smtClean="0">
                        <a:latin typeface="Cambria Math" panose="02040503050406030204" pitchFamily="18" charset="0"/>
                      </a:rPr>
                      <m:t>=</m:t>
                    </m:r>
                    <m:r>
                      <a:rPr lang="en-US" sz="2200" b="0" i="1" smtClean="0">
                        <a:latin typeface="Cambria Math" panose="02040503050406030204" pitchFamily="18" charset="0"/>
                      </a:rPr>
                      <m:t>10</m:t>
                    </m:r>
                    <m:r>
                      <a:rPr lang="en-US" sz="2200" b="0" i="1" smtClean="0">
                        <a:latin typeface="Cambria Math" panose="02040503050406030204" pitchFamily="18" charset="0"/>
                      </a:rPr>
                      <m:t>𝑢</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𝑡</m:t>
                        </m:r>
                      </m:e>
                    </m:d>
                    <m:r>
                      <a:rPr lang="en-US" sz="2200" b="0" i="1" smtClean="0">
                        <a:latin typeface="Cambria Math" panose="02040503050406030204" pitchFamily="18" charset="0"/>
                      </a:rPr>
                      <m:t>𝑚𝑉</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r>
                      <a:rPr lang="en-US" sz="2200" b="0" i="1" smtClean="0">
                        <a:latin typeface="Cambria Math" panose="02040503050406030204" pitchFamily="18" charset="0"/>
                      </a:rPr>
                      <m:t>10</m:t>
                    </m:r>
                    <m:r>
                      <a:rPr lang="en-US" sz="2200" b="0" i="1" smtClean="0">
                        <a:latin typeface="Cambria Math" panose="02040503050406030204" pitchFamily="18" charset="0"/>
                      </a:rPr>
                      <m:t>𝐾</m:t>
                    </m:r>
                    <m:r>
                      <m:rPr>
                        <m:sty m:val="p"/>
                      </m:rPr>
                      <a:rPr lang="el-GR" sz="2200" b="0" i="1" smtClean="0">
                        <a:latin typeface="Cambria Math" panose="02040503050406030204" pitchFamily="18" charset="0"/>
                        <a:ea typeface="Cambria Math" panose="02040503050406030204" pitchFamily="18" charset="0"/>
                      </a:rPr>
                      <m:t>Ω</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𝐶</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20</m:t>
                    </m:r>
                    <m:r>
                      <a:rPr lang="en-US" sz="2200" b="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𝐹</m:t>
                    </m:r>
                    <m:r>
                      <a:rPr lang="en-US" sz="2200" b="0" i="1" smtClean="0">
                        <a:latin typeface="Cambria Math" panose="02040503050406030204" pitchFamily="18" charset="0"/>
                        <a:ea typeface="Cambria Math" panose="02040503050406030204" pitchFamily="18" charset="0"/>
                      </a:rPr>
                      <m:t>,  </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𝐶</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100</m:t>
                    </m:r>
                    <m:r>
                      <a:rPr lang="en-US" sz="2200" b="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𝐹</m:t>
                    </m:r>
                  </m:oMath>
                </a14:m>
                <a:endParaRPr lang="en-US" sz="2200" dirty="0" smtClean="0"/>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𝑜</m:t>
                        </m:r>
                      </m:sub>
                    </m:sSub>
                    <m:r>
                      <a:rPr lang="en-US" sz="2200" b="0" i="1" smtClean="0">
                        <a:latin typeface="Cambria Math" panose="02040503050406030204" pitchFamily="18" charset="0"/>
                      </a:rPr>
                      <m:t>= ?</m:t>
                    </m:r>
                  </m:oMath>
                </a14:m>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r="-75"/>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تمرین کلاسی 7</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36</a:t>
            </a:fld>
            <a:endParaRPr lang="en-US" altLang="en-US" dirty="0"/>
          </a:p>
        </p:txBody>
      </p:sp>
      <p:pic>
        <p:nvPicPr>
          <p:cNvPr id="7" name="Picture 6"/>
          <p:cNvPicPr>
            <a:picLocks noChangeAspect="1"/>
          </p:cNvPicPr>
          <p:nvPr/>
        </p:nvPicPr>
        <p:blipFill>
          <a:blip r:embed="rId4"/>
          <a:stretch>
            <a:fillRect/>
          </a:stretch>
        </p:blipFill>
        <p:spPr>
          <a:xfrm>
            <a:off x="876300" y="2183974"/>
            <a:ext cx="7663790" cy="3876675"/>
          </a:xfrm>
          <a:prstGeom prst="rect">
            <a:avLst/>
          </a:prstGeom>
        </p:spPr>
      </p:pic>
    </p:spTree>
    <p:extLst>
      <p:ext uri="{BB962C8B-B14F-4D97-AF65-F5344CB8AC3E}">
        <p14:creationId xmlns:p14="http://schemas.microsoft.com/office/powerpoint/2010/main" val="2212517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𝑠</m:t>
                        </m:r>
                      </m:sub>
                    </m:sSub>
                    <m:r>
                      <a:rPr lang="en-US" sz="2200" b="0" i="1" smtClean="0">
                        <a:latin typeface="Cambria Math" panose="02040503050406030204" pitchFamily="18" charset="0"/>
                      </a:rPr>
                      <m:t>=</m:t>
                    </m:r>
                    <m:r>
                      <m:rPr>
                        <m:sty m:val="p"/>
                      </m:rPr>
                      <a:rPr lang="en-US" sz="2200" b="0" i="0" smtClean="0">
                        <a:latin typeface="Cambria Math" panose="02040503050406030204" pitchFamily="18" charset="0"/>
                      </a:rPr>
                      <m:t>cos</m:t>
                    </m:r>
                    <m:r>
                      <a:rPr lang="en-US" sz="2200" b="0" i="1" smtClean="0">
                        <a:latin typeface="Cambria Math" panose="02040503050406030204" pitchFamily="18" charset="0"/>
                      </a:rPr>
                      <m:t>⁡(</m:t>
                    </m:r>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𝑚𝑉</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 </m:t>
                        </m:r>
                        <m:r>
                          <a:rPr lang="en-US" sz="2200" b="0" i="1" smtClean="0">
                            <a:latin typeface="Cambria Math" panose="02040503050406030204" pitchFamily="18" charset="0"/>
                          </a:rPr>
                          <m:t>𝑅</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r>
                      <a:rPr lang="en-US" sz="2200" b="0" i="1" smtClean="0">
                        <a:latin typeface="Cambria Math" panose="02040503050406030204" pitchFamily="18" charset="0"/>
                      </a:rPr>
                      <m:t>10</m:t>
                    </m:r>
                    <m:r>
                      <a:rPr lang="en-US" sz="2200" b="0" i="1" smtClean="0">
                        <a:latin typeface="Cambria Math" panose="02040503050406030204" pitchFamily="18" charset="0"/>
                      </a:rPr>
                      <m:t>𝐾</m:t>
                    </m:r>
                    <m:r>
                      <m:rPr>
                        <m:sty m:val="p"/>
                      </m:rPr>
                      <a:rPr lang="el-GR" sz="2200" b="0" i="1" smtClean="0">
                        <a:latin typeface="Cambria Math" panose="02040503050406030204" pitchFamily="18" charset="0"/>
                        <a:ea typeface="Cambria Math" panose="02040503050406030204" pitchFamily="18" charset="0"/>
                      </a:rPr>
                      <m:t>Ω</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𝐶</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20</m:t>
                    </m:r>
                    <m:r>
                      <a:rPr lang="en-US" sz="2200" b="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𝐹</m:t>
                    </m:r>
                    <m:r>
                      <a:rPr lang="en-US" sz="2200" b="0" i="1" smtClean="0">
                        <a:latin typeface="Cambria Math" panose="02040503050406030204" pitchFamily="18" charset="0"/>
                        <a:ea typeface="Cambria Math" panose="02040503050406030204" pitchFamily="18" charset="0"/>
                      </a:rPr>
                      <m:t>, </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𝐶</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100</m:t>
                    </m:r>
                    <m:r>
                      <a:rPr lang="en-US" sz="2200" b="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𝐹</m:t>
                    </m:r>
                  </m:oMath>
                </a14:m>
                <a:endParaRPr lang="en-US" sz="2200" dirty="0" smtClean="0"/>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𝑜</m:t>
                        </m:r>
                      </m:sub>
                    </m:sSub>
                    <m:r>
                      <a:rPr lang="en-US" sz="2200" b="0" i="1" smtClean="0">
                        <a:latin typeface="Cambria Math" panose="02040503050406030204" pitchFamily="18" charset="0"/>
                      </a:rPr>
                      <m:t>= ?</m:t>
                    </m:r>
                  </m:oMath>
                </a14:m>
                <a:r>
                  <a:rPr lang="en-US" sz="2200" dirty="0" smtClean="0"/>
                  <a:t> </a:t>
                </a:r>
                <a:r>
                  <a:rPr lang="fa-IR" sz="2200" dirty="0" smtClean="0"/>
                  <a:t> (از فازور استفاده کنید)</a:t>
                </a: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r="-75"/>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تمرین کلاسی 8</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37</a:t>
            </a:fld>
            <a:endParaRPr lang="en-US" altLang="en-US" dirty="0"/>
          </a:p>
        </p:txBody>
      </p:sp>
      <p:pic>
        <p:nvPicPr>
          <p:cNvPr id="7" name="Picture 6"/>
          <p:cNvPicPr>
            <a:picLocks noChangeAspect="1"/>
          </p:cNvPicPr>
          <p:nvPr/>
        </p:nvPicPr>
        <p:blipFill>
          <a:blip r:embed="rId4"/>
          <a:stretch>
            <a:fillRect/>
          </a:stretch>
        </p:blipFill>
        <p:spPr>
          <a:xfrm>
            <a:off x="876300" y="2183974"/>
            <a:ext cx="7663790" cy="3876675"/>
          </a:xfrm>
          <a:prstGeom prst="rect">
            <a:avLst/>
          </a:prstGeom>
        </p:spPr>
      </p:pic>
    </p:spTree>
    <p:extLst>
      <p:ext uri="{BB962C8B-B14F-4D97-AF65-F5344CB8AC3E}">
        <p14:creationId xmlns:p14="http://schemas.microsoft.com/office/powerpoint/2010/main" val="4127332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sz="2200" dirty="0" smtClean="0"/>
                  <a:t>اگر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𝑣</m:t>
                        </m:r>
                      </m:e>
                      <m:sub>
                        <m:r>
                          <a:rPr lang="en-US" sz="2200" i="1">
                            <a:latin typeface="Cambria Math" panose="02040503050406030204" pitchFamily="18" charset="0"/>
                          </a:rPr>
                          <m:t>𝑖𝑛</m:t>
                        </m:r>
                      </m:sub>
                    </m:sSub>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sin</m:t>
                        </m:r>
                      </m:fName>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200</m:t>
                            </m:r>
                            <m:r>
                              <a:rPr lang="en-US" sz="2200" b="0" i="1" smtClean="0">
                                <a:latin typeface="Cambria Math" panose="02040503050406030204" pitchFamily="18" charset="0"/>
                              </a:rPr>
                              <m:t>𝜋</m:t>
                            </m:r>
                            <m:r>
                              <a:rPr lang="en-US" sz="2200" b="0" i="1" smtClean="0">
                                <a:latin typeface="Cambria Math" panose="02040503050406030204" pitchFamily="18" charset="0"/>
                              </a:rPr>
                              <m:t>𝑡</m:t>
                            </m:r>
                          </m:e>
                        </m:d>
                      </m:e>
                    </m:func>
                  </m:oMath>
                </a14:m>
                <a:r>
                  <a:rPr lang="fa-IR" sz="2200" dirty="0" smtClean="0"/>
                  <a:t>، ولتاژ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𝑜𝑢𝑡</m:t>
                        </m:r>
                      </m:sub>
                    </m:sSub>
                  </m:oMath>
                </a14:m>
                <a:r>
                  <a:rPr lang="fa-IR" sz="2200" dirty="0" smtClean="0"/>
                  <a:t> را رسم کنید.</a:t>
                </a: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625" r="-75"/>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تمرین کلاسی 9</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38</a:t>
            </a:fld>
            <a:endParaRPr lang="en-US" altLang="en-US" dirty="0"/>
          </a:p>
        </p:txBody>
      </p:sp>
      <p:pic>
        <p:nvPicPr>
          <p:cNvPr id="7" name="Picture 6"/>
          <p:cNvPicPr>
            <a:picLocks noChangeAspect="1"/>
          </p:cNvPicPr>
          <p:nvPr/>
        </p:nvPicPr>
        <p:blipFill>
          <a:blip r:embed="rId4"/>
          <a:stretch>
            <a:fillRect/>
          </a:stretch>
        </p:blipFill>
        <p:spPr>
          <a:xfrm>
            <a:off x="1208398" y="1751173"/>
            <a:ext cx="4100513" cy="4344827"/>
          </a:xfrm>
          <a:prstGeom prst="rect">
            <a:avLst/>
          </a:prstGeom>
        </p:spPr>
      </p:pic>
    </p:spTree>
    <p:extLst>
      <p:ext uri="{BB962C8B-B14F-4D97-AF65-F5344CB8AC3E}">
        <p14:creationId xmlns:p14="http://schemas.microsoft.com/office/powerpoint/2010/main" val="2291900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sz="2200" b="0" dirty="0" smtClean="0"/>
                  <a:t>نمودار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𝑜𝑢𝑡</m:t>
                        </m:r>
                      </m:sub>
                    </m:sSub>
                  </m:oMath>
                </a14:m>
                <a:r>
                  <a:rPr lang="en-US" sz="2200" dirty="0" smtClean="0"/>
                  <a:t> </a:t>
                </a:r>
                <a:r>
                  <a:rPr lang="fa-IR" sz="2200" dirty="0" smtClean="0"/>
                  <a:t> را بر حسب </a:t>
                </a:r>
                <a:r>
                  <a:rPr lang="en-US" sz="2200" dirty="0" smtClean="0"/>
                  <a: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𝑖𝑛</m:t>
                        </m:r>
                      </m:sub>
                    </m:sSub>
                  </m:oMath>
                </a14:m>
                <a:r>
                  <a:rPr lang="fa-IR" sz="2200" dirty="0" smtClean="0"/>
                  <a:t> رسم کنید.</a:t>
                </a: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625" r="-75"/>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تمرین کلاسی 10</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39</a:t>
            </a:fld>
            <a:endParaRPr lang="en-US" altLang="en-US" dirty="0"/>
          </a:p>
        </p:txBody>
      </p:sp>
      <p:pic>
        <p:nvPicPr>
          <p:cNvPr id="7" name="Picture 6"/>
          <p:cNvPicPr>
            <a:picLocks noChangeAspect="1"/>
          </p:cNvPicPr>
          <p:nvPr/>
        </p:nvPicPr>
        <p:blipFill>
          <a:blip r:embed="rId4"/>
          <a:stretch>
            <a:fillRect/>
          </a:stretch>
        </p:blipFill>
        <p:spPr>
          <a:xfrm>
            <a:off x="912215" y="1714500"/>
            <a:ext cx="5378058" cy="3886200"/>
          </a:xfrm>
          <a:prstGeom prst="rect">
            <a:avLst/>
          </a:prstGeom>
        </p:spPr>
      </p:pic>
    </p:spTree>
    <p:extLst>
      <p:ext uri="{BB962C8B-B14F-4D97-AF65-F5344CB8AC3E}">
        <p14:creationId xmlns:p14="http://schemas.microsoft.com/office/powerpoint/2010/main" val="1715208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مدار داخلی یک آپ‌امپ نمونه</a:t>
            </a:r>
            <a:endParaRPr lang="fa-IR" dirty="0"/>
          </a:p>
        </p:txBody>
      </p:sp>
      <p:sp>
        <p:nvSpPr>
          <p:cNvPr id="3" name="Content Placeholder 2"/>
          <p:cNvSpPr>
            <a:spLocks noGrp="1"/>
          </p:cNvSpPr>
          <p:nvPr>
            <p:ph sz="quarter" idx="1"/>
          </p:nvPr>
        </p:nvSpPr>
        <p:spPr/>
        <p:txBody>
          <a:bodyPr/>
          <a:lstStyle/>
          <a:p>
            <a:endParaRPr lang="fa-IR"/>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4</a:t>
            </a:fld>
            <a:endParaRPr lang="en-US" altLang="en-US" dirty="0"/>
          </a:p>
        </p:txBody>
      </p:sp>
      <p:pic>
        <p:nvPicPr>
          <p:cNvPr id="7" name="Picture 6"/>
          <p:cNvPicPr>
            <a:picLocks noChangeAspect="1"/>
          </p:cNvPicPr>
          <p:nvPr/>
        </p:nvPicPr>
        <p:blipFill>
          <a:blip r:embed="rId2"/>
          <a:stretch>
            <a:fillRect/>
          </a:stretch>
        </p:blipFill>
        <p:spPr>
          <a:xfrm>
            <a:off x="557212" y="1209675"/>
            <a:ext cx="8029575" cy="4962525"/>
          </a:xfrm>
          <a:prstGeom prst="rect">
            <a:avLst/>
          </a:prstGeom>
        </p:spPr>
      </p:pic>
    </p:spTree>
    <p:extLst>
      <p:ext uri="{BB962C8B-B14F-4D97-AF65-F5344CB8AC3E}">
        <p14:creationId xmlns:p14="http://schemas.microsoft.com/office/powerpoint/2010/main" val="21595048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sz="2200" dirty="0"/>
                  <a:t>نمودار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𝑣</m:t>
                        </m:r>
                      </m:e>
                      <m:sub>
                        <m:r>
                          <a:rPr lang="en-US" sz="2200" i="1">
                            <a:latin typeface="Cambria Math" panose="02040503050406030204" pitchFamily="18" charset="0"/>
                          </a:rPr>
                          <m:t>𝑜𝑢𝑡</m:t>
                        </m:r>
                      </m:sub>
                    </m:sSub>
                  </m:oMath>
                </a14:m>
                <a:r>
                  <a:rPr lang="en-US" sz="2200" dirty="0"/>
                  <a:t> </a:t>
                </a:r>
                <a:r>
                  <a:rPr lang="fa-IR" sz="2200" dirty="0"/>
                  <a:t> را بر حسب </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𝑣</m:t>
                        </m:r>
                      </m:e>
                      <m:sub>
                        <m:r>
                          <a:rPr lang="en-US" sz="2200" i="1">
                            <a:latin typeface="Cambria Math" panose="02040503050406030204" pitchFamily="18" charset="0"/>
                          </a:rPr>
                          <m:t>𝑖𝑛</m:t>
                        </m:r>
                      </m:sub>
                    </m:sSub>
                  </m:oMath>
                </a14:m>
                <a:r>
                  <a:rPr lang="fa-IR" sz="2200" dirty="0"/>
                  <a:t> رسم کنید.</a:t>
                </a: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625" r="-75"/>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تمرین کلاسی 11</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40</a:t>
            </a:fld>
            <a:endParaRPr lang="en-US" altLang="en-US" dirty="0"/>
          </a:p>
        </p:txBody>
      </p:sp>
      <p:pic>
        <p:nvPicPr>
          <p:cNvPr id="8" name="Picture 7"/>
          <p:cNvPicPr>
            <a:picLocks noChangeAspect="1"/>
          </p:cNvPicPr>
          <p:nvPr/>
        </p:nvPicPr>
        <p:blipFill>
          <a:blip r:embed="rId4"/>
          <a:stretch>
            <a:fillRect/>
          </a:stretch>
        </p:blipFill>
        <p:spPr>
          <a:xfrm>
            <a:off x="1295400" y="1905000"/>
            <a:ext cx="4895850" cy="3800475"/>
          </a:xfrm>
          <a:prstGeom prst="rect">
            <a:avLst/>
          </a:prstGeom>
        </p:spPr>
      </p:pic>
    </p:spTree>
    <p:extLst>
      <p:ext uri="{BB962C8B-B14F-4D97-AF65-F5344CB8AC3E}">
        <p14:creationId xmlns:p14="http://schemas.microsoft.com/office/powerpoint/2010/main" val="6381810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fa-IR" sz="2800" dirty="0" smtClean="0"/>
              <a:t>این یک </a:t>
            </a:r>
            <a:r>
              <a:rPr lang="fa-IR" sz="2800" dirty="0" smtClean="0">
                <a:solidFill>
                  <a:srgbClr val="FF0000"/>
                </a:solidFill>
              </a:rPr>
              <a:t>فیلتر اکتیو </a:t>
            </a:r>
            <a:r>
              <a:rPr lang="fa-IR" sz="2800" dirty="0" smtClean="0"/>
              <a:t>است (استفاده از آپ امپ در فیلتر فرکانس)</a:t>
            </a:r>
          </a:p>
          <a:p>
            <a:r>
              <a:rPr lang="fa-IR" sz="2800" dirty="0" smtClean="0"/>
              <a:t>حساب کنید:</a:t>
            </a:r>
            <a:endParaRPr lang="en-US" sz="2800" dirty="0" smtClean="0"/>
          </a:p>
          <a:p>
            <a:pPr lvl="1"/>
            <a:r>
              <a:rPr lang="fa-IR" sz="2400" dirty="0" smtClean="0">
                <a:latin typeface="Cambria Math" panose="02040503050406030204" pitchFamily="18" charset="0"/>
              </a:rPr>
              <a:t>نوع فیلتر</a:t>
            </a:r>
            <a:endParaRPr lang="en-US" sz="2400" b="0" dirty="0" smtClean="0">
              <a:latin typeface="Cambria Math" panose="02040503050406030204" pitchFamily="18" charset="0"/>
            </a:endParaRPr>
          </a:p>
          <a:p>
            <a:pPr lvl="1"/>
            <a:r>
              <a:rPr lang="fa-IR" sz="2400" b="0" dirty="0" smtClean="0"/>
              <a:t>بهره فیلتر</a:t>
            </a:r>
            <a:endParaRPr lang="en-US" sz="2400" b="0" dirty="0" smtClean="0"/>
          </a:p>
          <a:p>
            <a:pPr lvl="1"/>
            <a:r>
              <a:rPr lang="fa-IR" sz="2400" dirty="0" smtClean="0"/>
              <a:t>فرکانس قطع</a:t>
            </a:r>
            <a:endParaRPr lang="en-US" sz="2400" dirty="0"/>
          </a:p>
        </p:txBody>
      </p:sp>
      <p:sp>
        <p:nvSpPr>
          <p:cNvPr id="2" name="Title 1"/>
          <p:cNvSpPr>
            <a:spLocks noGrp="1"/>
          </p:cNvSpPr>
          <p:nvPr>
            <p:ph type="title"/>
          </p:nvPr>
        </p:nvSpPr>
        <p:spPr/>
        <p:txBody>
          <a:bodyPr/>
          <a:lstStyle/>
          <a:p>
            <a:r>
              <a:rPr lang="fa-IR" dirty="0" smtClean="0"/>
              <a:t>تمرین کلاسی 12</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41</a:t>
            </a:fld>
            <a:endParaRPr lang="en-US" altLang="en-US" dirty="0"/>
          </a:p>
        </p:txBody>
      </p:sp>
      <p:pic>
        <p:nvPicPr>
          <p:cNvPr id="7" name="Picture 6"/>
          <p:cNvPicPr>
            <a:picLocks noChangeAspect="1"/>
          </p:cNvPicPr>
          <p:nvPr/>
        </p:nvPicPr>
        <p:blipFill rotWithShape="1">
          <a:blip r:embed="rId3">
            <a:biLevel thresh="75000"/>
          </a:blip>
          <a:srcRect t="896"/>
          <a:stretch/>
        </p:blipFill>
        <p:spPr>
          <a:xfrm>
            <a:off x="734510" y="2342989"/>
            <a:ext cx="5513890" cy="3143411"/>
          </a:xfrm>
          <a:prstGeom prst="rect">
            <a:avLst/>
          </a:prstGeom>
        </p:spPr>
      </p:pic>
    </p:spTree>
    <p:extLst>
      <p:ext uri="{BB962C8B-B14F-4D97-AF65-F5344CB8AC3E}">
        <p14:creationId xmlns:p14="http://schemas.microsoft.com/office/powerpoint/2010/main" val="3424631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33400" y="3605213"/>
            <a:ext cx="4620577" cy="2566987"/>
          </a:xfrm>
          <a:prstGeom prst="rect">
            <a:avLst/>
          </a:prstGeom>
        </p:spPr>
      </p:pic>
      <p:sp>
        <p:nvSpPr>
          <p:cNvPr id="2" name="Title 1"/>
          <p:cNvSpPr>
            <a:spLocks noGrp="1"/>
          </p:cNvSpPr>
          <p:nvPr>
            <p:ph type="title"/>
          </p:nvPr>
        </p:nvSpPr>
        <p:spPr/>
        <p:txBody>
          <a:bodyPr/>
          <a:lstStyle/>
          <a:p>
            <a:pPr eaLnBrk="1" fontAlgn="auto" hangingPunct="1">
              <a:spcAft>
                <a:spcPts val="0"/>
              </a:spcAft>
              <a:defRPr/>
            </a:pPr>
            <a:r>
              <a:rPr lang="fa-IR" dirty="0" smtClean="0"/>
              <a:t>سمبل المان آپ‌امپ</a:t>
            </a:r>
            <a:endParaRPr lang="en-US" dirty="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D3D476A-67C1-41EB-B76B-1C7AD9DC1515}" type="slidenum">
              <a:rPr lang="en-US" altLang="en-US" sz="1200">
                <a:solidFill>
                  <a:srgbClr val="3F3F3F"/>
                </a:solidFill>
              </a:rPr>
              <a:pPr eaLnBrk="1" hangingPunct="1"/>
              <a:t>5</a:t>
            </a:fld>
            <a:endParaRPr lang="en-US" altLang="en-US" sz="1200">
              <a:solidFill>
                <a:srgbClr val="3F3F3F"/>
              </a:solidFill>
            </a:endParaRPr>
          </a:p>
        </p:txBody>
      </p:sp>
      <mc:AlternateContent xmlns:mc="http://schemas.openxmlformats.org/markup-compatibility/2006" xmlns:a14="http://schemas.microsoft.com/office/drawing/2010/main">
        <mc:Choice Requires="a14">
          <p:sp>
            <p:nvSpPr>
              <p:cNvPr id="17413" name="Content Placeholder 2"/>
              <p:cNvSpPr>
                <a:spLocks noGrp="1"/>
              </p:cNvSpPr>
              <p:nvPr>
                <p:ph idx="1"/>
              </p:nvPr>
            </p:nvSpPr>
            <p:spPr>
              <a:xfrm>
                <a:off x="457200" y="1371600"/>
                <a:ext cx="8229600" cy="1168400"/>
              </a:xfrm>
            </p:spPr>
            <p:txBody>
              <a:bodyPr/>
              <a:lstStyle/>
              <a:p>
                <a:r>
                  <a:rPr lang="fa-IR" altLang="en-US" dirty="0" smtClean="0"/>
                  <a:t>یک آپ‌امپ به طور کلی با سمبل زیر نمایش داده می‌شود و دارای پایه‌های زیر است:</a:t>
                </a:r>
              </a:p>
              <a:p>
                <a:pPr lvl="1"/>
                <a:r>
                  <a:rPr lang="fa-IR" altLang="en-US" dirty="0" smtClean="0"/>
                  <a:t>پایه‌های ورودی: </a:t>
                </a:r>
                <a14:m>
                  <m:oMath xmlns:m="http://schemas.openxmlformats.org/officeDocument/2006/math">
                    <m:r>
                      <a:rPr lang="en-US" altLang="en-US" b="0" i="1" smtClean="0">
                        <a:latin typeface="Cambria Math" panose="02040503050406030204" pitchFamily="18" charset="0"/>
                      </a:rPr>
                      <m:t>𝐼𝑛𝑝𝑢𝑡</m:t>
                    </m:r>
                  </m:oMath>
                </a14:m>
                <a:endParaRPr lang="fa-IR" altLang="en-US" dirty="0" smtClean="0"/>
              </a:p>
              <a:p>
                <a:pPr lvl="1"/>
                <a:r>
                  <a:rPr lang="fa-IR" altLang="en-US" dirty="0" smtClean="0"/>
                  <a:t>پایه خروجی: </a:t>
                </a:r>
                <a14:m>
                  <m:oMath xmlns:m="http://schemas.openxmlformats.org/officeDocument/2006/math">
                    <m:r>
                      <a:rPr lang="en-US" altLang="en-US" b="0" i="1" smtClean="0">
                        <a:latin typeface="Cambria Math" panose="02040503050406030204" pitchFamily="18" charset="0"/>
                      </a:rPr>
                      <m:t>𝑂𝑢𝑡𝑝𝑢𝑡</m:t>
                    </m:r>
                  </m:oMath>
                </a14:m>
                <a:endParaRPr lang="fa-IR" altLang="en-US" dirty="0" smtClean="0"/>
              </a:p>
              <a:p>
                <a:pPr lvl="1"/>
                <a:r>
                  <a:rPr lang="fa-IR" altLang="en-US" dirty="0" smtClean="0"/>
                  <a:t>پایه‌های منبع تغذیه: </a:t>
                </a:r>
                <a14:m>
                  <m:oMath xmlns:m="http://schemas.openxmlformats.org/officeDocument/2006/math">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r>
                      <a:rPr lang="en-US" altLang="en-US" b="0" i="1" smtClean="0">
                        <a:latin typeface="Cambria Math" panose="02040503050406030204" pitchFamily="18" charset="0"/>
                      </a:rPr>
                      <m:t>,</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𝑉</m:t>
                        </m:r>
                      </m:e>
                      <m:sup>
                        <m:r>
                          <a:rPr lang="en-US" altLang="en-US" b="0" i="1" smtClean="0">
                            <a:latin typeface="Cambria Math" panose="02040503050406030204" pitchFamily="18" charset="0"/>
                          </a:rPr>
                          <m:t>−</m:t>
                        </m:r>
                      </m:sup>
                    </m:sSup>
                  </m:oMath>
                </a14:m>
                <a:endParaRPr lang="fa-IR" altLang="en-US" dirty="0" smtClean="0"/>
              </a:p>
              <a:p>
                <a:pPr lvl="1"/>
                <a:r>
                  <a:rPr lang="fa-IR" altLang="en-US" dirty="0" smtClean="0"/>
                  <a:t>پایه‌های تنظیم آفست: </a:t>
                </a:r>
                <a14:m>
                  <m:oMath xmlns:m="http://schemas.openxmlformats.org/officeDocument/2006/math">
                    <m:r>
                      <a:rPr lang="en-US" altLang="en-US" b="0" i="1" smtClean="0">
                        <a:latin typeface="Cambria Math" panose="02040503050406030204" pitchFamily="18" charset="0"/>
                      </a:rPr>
                      <m:t>𝑂𝑓𝑓𝑠𝑒𝑡</m:t>
                    </m:r>
                  </m:oMath>
                </a14:m>
                <a:endParaRPr lang="en-US" altLang="en-US" dirty="0"/>
              </a:p>
              <a:p>
                <a:endParaRPr lang="en-US" altLang="en-US" dirty="0"/>
              </a:p>
              <a:p>
                <a:endParaRPr lang="en-US" altLang="en-US" dirty="0"/>
              </a:p>
              <a:p>
                <a:endParaRPr lang="en-US" altLang="en-US" dirty="0"/>
              </a:p>
              <a:p>
                <a:pPr>
                  <a:buFont typeface="Wingdings 2" pitchFamily="18" charset="2"/>
                  <a:buNone/>
                </a:pPr>
                <a:endParaRPr lang="en-US" altLang="en-US" dirty="0"/>
              </a:p>
            </p:txBody>
          </p:sp>
        </mc:Choice>
        <mc:Fallback xmlns="">
          <p:sp>
            <p:nvSpPr>
              <p:cNvPr id="17413" name="Content Placeholder 2"/>
              <p:cNvSpPr>
                <a:spLocks noGrp="1" noRot="1" noChangeAspect="1" noMove="1" noResize="1" noEditPoints="1" noAdjustHandles="1" noChangeArrowheads="1" noChangeShapeType="1" noTextEdit="1"/>
              </p:cNvSpPr>
              <p:nvPr>
                <p:ph idx="1"/>
              </p:nvPr>
            </p:nvSpPr>
            <p:spPr>
              <a:xfrm>
                <a:off x="457200" y="1371600"/>
                <a:ext cx="8229600" cy="1168400"/>
              </a:xfrm>
              <a:blipFill rotWithShape="0">
                <a:blip r:embed="rId4"/>
                <a:stretch>
                  <a:fillRect t="-5208" r="-444" b="-159375"/>
                </a:stretch>
              </a:blipFill>
            </p:spPr>
            <p:txBody>
              <a:bodyPr/>
              <a:lstStyle/>
              <a:p>
                <a:r>
                  <a:rPr lang="fa-IR">
                    <a:noFill/>
                  </a:rPr>
                  <a:t> </a:t>
                </a:r>
              </a:p>
            </p:txBody>
          </p:sp>
        </mc:Fallback>
      </mc:AlternateContent>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450772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fa-IR" dirty="0" smtClean="0"/>
              <a:t>سمبل آپ‌امپ</a:t>
            </a:r>
            <a:endParaRPr lang="en-US" dirty="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D3D476A-67C1-41EB-B76B-1C7AD9DC1515}" type="slidenum">
              <a:rPr lang="en-US" altLang="en-US" sz="1200">
                <a:solidFill>
                  <a:srgbClr val="3F3F3F"/>
                </a:solidFill>
              </a:rPr>
              <a:pPr eaLnBrk="1" hangingPunct="1"/>
              <a:t>6</a:t>
            </a:fld>
            <a:endParaRPr lang="en-US" altLang="en-US" sz="1200">
              <a:solidFill>
                <a:srgbClr val="3F3F3F"/>
              </a:solidFill>
            </a:endParaRPr>
          </a:p>
        </p:txBody>
      </p:sp>
      <p:sp>
        <p:nvSpPr>
          <p:cNvPr id="17413" name="Content Placeholder 2"/>
          <p:cNvSpPr>
            <a:spLocks noGrp="1"/>
          </p:cNvSpPr>
          <p:nvPr>
            <p:ph idx="1"/>
          </p:nvPr>
        </p:nvSpPr>
        <p:spPr>
          <a:xfrm>
            <a:off x="457200" y="1371600"/>
            <a:ext cx="8229600" cy="1168400"/>
          </a:xfrm>
        </p:spPr>
        <p:txBody>
          <a:bodyPr/>
          <a:lstStyle/>
          <a:p>
            <a:r>
              <a:rPr lang="fa-IR" altLang="en-US" dirty="0" smtClean="0"/>
              <a:t>بیایید فعلاً تمرکز را بر روی پایه‌های ورودی و خروجی بگذاریم و فرض کنیم پایه‌های دیگر به ولتاژ مناسب وصل شده‌اند.</a:t>
            </a:r>
          </a:p>
          <a:p>
            <a:r>
              <a:rPr lang="fa-IR" altLang="en-US" dirty="0" smtClean="0"/>
              <a:t>آپ‌امپ یک </a:t>
            </a:r>
            <a:r>
              <a:rPr lang="fa-IR" altLang="en-US" dirty="0" smtClean="0">
                <a:solidFill>
                  <a:srgbClr val="FF0000"/>
                </a:solidFill>
              </a:rPr>
              <a:t>تقویت‌کننده تفاضلی </a:t>
            </a:r>
            <a:r>
              <a:rPr lang="fa-IR" altLang="en-US" dirty="0" smtClean="0"/>
              <a:t>است، یعنی تفاضل ورودی‌ها را تقویت می‌کند.</a:t>
            </a:r>
            <a:endParaRPr lang="en-US" altLang="en-US" dirty="0"/>
          </a:p>
          <a:p>
            <a:endParaRPr lang="en-US" altLang="en-US" dirty="0"/>
          </a:p>
          <a:p>
            <a:endParaRPr lang="en-US" altLang="en-US" dirty="0"/>
          </a:p>
          <a:p>
            <a:endParaRPr lang="en-US" altLang="en-US" dirty="0"/>
          </a:p>
          <a:p>
            <a:endParaRPr lang="en-US" altLang="en-US" dirty="0"/>
          </a:p>
          <a:p>
            <a:pPr>
              <a:buFont typeface="Wingdings 2" pitchFamily="18" charset="2"/>
              <a:buNone/>
            </a:pPr>
            <a:endParaRPr lang="en-US" altLang="en-US" dirty="0"/>
          </a:p>
        </p:txBody>
      </p:sp>
      <p:pic>
        <p:nvPicPr>
          <p:cNvPr id="17414" name="Picture 3" descr="hay29575_0602"/>
          <p:cNvPicPr>
            <a:picLocks noChangeAspect="1" noChangeArrowheads="1"/>
          </p:cNvPicPr>
          <p:nvPr/>
        </p:nvPicPr>
        <p:blipFill>
          <a:blip r:embed="rId3" cstate="print">
            <a:extLst>
              <a:ext uri="{28A0092B-C50C-407E-A947-70E740481C1C}">
                <a14:useLocalDpi xmlns:a14="http://schemas.microsoft.com/office/drawing/2010/main" val="0"/>
              </a:ext>
            </a:extLst>
          </a:blip>
          <a:srcRect l="5890" t="59805" r="25523" b="6467"/>
          <a:stretch>
            <a:fillRect/>
          </a:stretch>
        </p:blipFill>
        <p:spPr bwMode="auto">
          <a:xfrm>
            <a:off x="3724275" y="3221037"/>
            <a:ext cx="319405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a:cxnSpLocks noChangeShapeType="1"/>
          </p:cNvCxnSpPr>
          <p:nvPr/>
        </p:nvCxnSpPr>
        <p:spPr bwMode="auto">
          <a:xfrm rot="16200000" flipV="1">
            <a:off x="6569869" y="4606131"/>
            <a:ext cx="696913" cy="352425"/>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416" name="TextBox 9"/>
          <p:cNvSpPr txBox="1">
            <a:spLocks noChangeArrowheads="1"/>
          </p:cNvSpPr>
          <p:nvPr/>
        </p:nvSpPr>
        <p:spPr bwMode="auto">
          <a:xfrm>
            <a:off x="7094538" y="4929187"/>
            <a:ext cx="2506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3200" dirty="0" smtClean="0">
                <a:latin typeface="+mj-lt"/>
                <a:cs typeface="B Nazanin" panose="00000400000000000000" pitchFamily="2" charset="-78"/>
              </a:rPr>
              <a:t>خروجی</a:t>
            </a:r>
            <a:endParaRPr lang="en-US" altLang="en-US" sz="3200" dirty="0">
              <a:latin typeface="+mj-lt"/>
              <a:cs typeface="B Nazanin" panose="00000400000000000000" pitchFamily="2" charset="-78"/>
            </a:endParaRPr>
          </a:p>
        </p:txBody>
      </p:sp>
      <p:sp>
        <p:nvSpPr>
          <p:cNvPr id="17417" name="TextBox 10"/>
          <p:cNvSpPr txBox="1">
            <a:spLocks noChangeArrowheads="1"/>
          </p:cNvSpPr>
          <p:nvPr/>
        </p:nvSpPr>
        <p:spPr bwMode="auto">
          <a:xfrm>
            <a:off x="862013" y="4978400"/>
            <a:ext cx="47005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3200" dirty="0" smtClean="0">
                <a:latin typeface="+mj-lt"/>
                <a:cs typeface="B Nazanin" panose="00000400000000000000" pitchFamily="2" charset="-78"/>
              </a:rPr>
              <a:t>ورودی غیرمعکوس</a:t>
            </a:r>
            <a:endParaRPr lang="en-US" altLang="en-US" sz="3200" dirty="0">
              <a:latin typeface="+mj-lt"/>
              <a:cs typeface="B Nazanin" panose="00000400000000000000" pitchFamily="2" charset="-78"/>
            </a:endParaRPr>
          </a:p>
        </p:txBody>
      </p:sp>
      <p:cxnSp>
        <p:nvCxnSpPr>
          <p:cNvPr id="13" name="Straight Arrow Connector 12"/>
          <p:cNvCxnSpPr>
            <a:cxnSpLocks noChangeShapeType="1"/>
          </p:cNvCxnSpPr>
          <p:nvPr/>
        </p:nvCxnSpPr>
        <p:spPr bwMode="auto">
          <a:xfrm flipV="1">
            <a:off x="3073400" y="4649787"/>
            <a:ext cx="806450" cy="481013"/>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419" name="TextBox 13"/>
          <p:cNvSpPr txBox="1">
            <a:spLocks noChangeArrowheads="1"/>
          </p:cNvSpPr>
          <p:nvPr/>
        </p:nvSpPr>
        <p:spPr bwMode="auto">
          <a:xfrm>
            <a:off x="914400" y="3530025"/>
            <a:ext cx="2349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3200" dirty="0" smtClean="0">
                <a:latin typeface="+mj-lt"/>
                <a:cs typeface="B Nazanin" panose="00000400000000000000" pitchFamily="2" charset="-78"/>
              </a:rPr>
              <a:t>ورودی معکوس</a:t>
            </a:r>
            <a:endParaRPr lang="en-US" altLang="en-US" sz="3200" dirty="0">
              <a:latin typeface="+mj-lt"/>
              <a:cs typeface="B Nazanin" panose="00000400000000000000" pitchFamily="2" charset="-78"/>
            </a:endParaRPr>
          </a:p>
        </p:txBody>
      </p:sp>
      <p:cxnSp>
        <p:nvCxnSpPr>
          <p:cNvPr id="15" name="Straight Arrow Connector 14"/>
          <p:cNvCxnSpPr>
            <a:cxnSpLocks noChangeShapeType="1"/>
          </p:cNvCxnSpPr>
          <p:nvPr/>
        </p:nvCxnSpPr>
        <p:spPr bwMode="auto">
          <a:xfrm>
            <a:off x="3073400" y="3900487"/>
            <a:ext cx="806450" cy="182563"/>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09003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مدل دقیق آپ‌امپ</a:t>
            </a:r>
            <a:endParaRPr lang="en-US" dirty="0"/>
          </a:p>
        </p:txBody>
      </p:sp>
      <mc:AlternateContent xmlns:mc="http://schemas.openxmlformats.org/markup-compatibility/2006" xmlns:a14="http://schemas.microsoft.com/office/drawing/2010/main">
        <mc:Choice Requires="a14">
          <p:sp>
            <p:nvSpPr>
              <p:cNvPr id="28675" name="Content Placeholder 2"/>
              <p:cNvSpPr>
                <a:spLocks noGrp="1"/>
              </p:cNvSpPr>
              <p:nvPr>
                <p:ph idx="1"/>
              </p:nvPr>
            </p:nvSpPr>
            <p:spPr/>
            <p:txBody>
              <a:bodyPr/>
              <a:lstStyle/>
              <a:p>
                <a:r>
                  <a:rPr lang="fa-IR" altLang="en-US" dirty="0" smtClean="0"/>
                  <a:t>یک مدار که به عنوان </a:t>
                </a:r>
                <a:r>
                  <a:rPr lang="fa-IR" altLang="en-US" dirty="0" smtClean="0">
                    <a:solidFill>
                      <a:srgbClr val="FF0000"/>
                    </a:solidFill>
                  </a:rPr>
                  <a:t>تقویت‌کننده ولتاژ </a:t>
                </a:r>
                <a:r>
                  <a:rPr lang="fa-IR" altLang="en-US" dirty="0" smtClean="0"/>
                  <a:t>عمل می‌کند را می‌توان با </a:t>
                </a:r>
                <a:r>
                  <a:rPr lang="fa-IR" altLang="en-US" dirty="0" smtClean="0">
                    <a:solidFill>
                      <a:srgbClr val="FF0000"/>
                    </a:solidFill>
                  </a:rPr>
                  <a:t>مدار معادل </a:t>
                </a:r>
                <a:r>
                  <a:rPr lang="fa-IR" altLang="en-US" dirty="0" smtClean="0"/>
                  <a:t>زیر مدل کرد.</a:t>
                </a:r>
              </a:p>
              <a:p>
                <a:r>
                  <a:rPr lang="fa-IR" altLang="en-US" dirty="0" smtClean="0"/>
                  <a:t>این مدل شامل:</a:t>
                </a:r>
                <a:endParaRPr lang="en-US" altLang="en-US" dirty="0"/>
              </a:p>
              <a:p>
                <a:pPr lvl="1"/>
                <a:r>
                  <a:rPr lang="fa-IR" altLang="en-US" dirty="0" smtClean="0"/>
                  <a:t>مقاومت ورودی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𝑅</m:t>
                        </m:r>
                      </m:e>
                      <m:sub>
                        <m:r>
                          <a:rPr lang="en-US" altLang="en-US" b="0" i="1" smtClean="0">
                            <a:latin typeface="Cambria Math" panose="02040503050406030204" pitchFamily="18" charset="0"/>
                          </a:rPr>
                          <m:t>𝑖</m:t>
                        </m:r>
                      </m:sub>
                    </m:sSub>
                  </m:oMath>
                </a14:m>
                <a:r>
                  <a:rPr lang="fa-IR" altLang="en-US" dirty="0" smtClean="0"/>
                  <a:t>)</a:t>
                </a:r>
                <a:endParaRPr lang="en-US" altLang="en-US" i="1" baseline="-25000" dirty="0"/>
              </a:p>
              <a:p>
                <a:pPr lvl="1"/>
                <a:r>
                  <a:rPr lang="fa-IR" altLang="en-US" dirty="0"/>
                  <a:t>مقاومت </a:t>
                </a:r>
                <a:r>
                  <a:rPr lang="fa-IR" altLang="en-US" dirty="0" smtClean="0"/>
                  <a:t>خروجی </a:t>
                </a:r>
                <a:r>
                  <a:rPr lang="fa-IR" altLang="en-US" dirty="0"/>
                  <a:t>(</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𝑅</m:t>
                        </m:r>
                      </m:e>
                      <m:sub>
                        <m:r>
                          <a:rPr lang="en-US" altLang="en-US" b="0" i="1" smtClean="0">
                            <a:latin typeface="Cambria Math" panose="02040503050406030204" pitchFamily="18" charset="0"/>
                          </a:rPr>
                          <m:t>𝑜</m:t>
                        </m:r>
                      </m:sub>
                    </m:sSub>
                  </m:oMath>
                </a14:m>
                <a:r>
                  <a:rPr lang="fa-IR" altLang="en-US" dirty="0"/>
                  <a:t>)</a:t>
                </a:r>
                <a:endParaRPr lang="en-US" altLang="en-US" i="1" baseline="-25000" dirty="0"/>
              </a:p>
              <a:p>
                <a:pPr lvl="1"/>
                <a:r>
                  <a:rPr lang="fa-IR" altLang="en-US" dirty="0" smtClean="0"/>
                  <a:t>بهره مدار باز (</a:t>
                </a:r>
                <a14:m>
                  <m:oMath xmlns:m="http://schemas.openxmlformats.org/officeDocument/2006/math">
                    <m:r>
                      <a:rPr lang="en-US" altLang="en-US" b="0" i="1" smtClean="0">
                        <a:latin typeface="Cambria Math" panose="02040503050406030204" pitchFamily="18" charset="0"/>
                      </a:rPr>
                      <m:t>𝐴</m:t>
                    </m:r>
                  </m:oMath>
                </a14:m>
                <a:r>
                  <a:rPr lang="fa-IR" altLang="en-US" dirty="0" smtClean="0"/>
                  <a:t>)</a:t>
                </a:r>
                <a:endParaRPr lang="en-US" altLang="en-US" i="1" dirty="0"/>
              </a:p>
              <a:p>
                <a:endParaRPr lang="en-US" altLang="en-US" i="1" dirty="0"/>
              </a:p>
              <a:p>
                <a:endParaRPr lang="en-US" altLang="en-US" i="1" dirty="0"/>
              </a:p>
            </p:txBody>
          </p:sp>
        </mc:Choice>
        <mc:Fallback xmlns="">
          <p:sp>
            <p:nvSpPr>
              <p:cNvPr id="28675"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25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13. تقویت کننده عملیاتی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69242434-D1C3-4524-9906-6DB1C9341579}" type="slidenum">
              <a:rPr lang="en-US" altLang="en-US" sz="1200">
                <a:solidFill>
                  <a:srgbClr val="3F3F3F"/>
                </a:solidFill>
              </a:rPr>
              <a:pPr eaLnBrk="1" hangingPunct="1"/>
              <a:t>7</a:t>
            </a:fld>
            <a:endParaRPr lang="en-US" altLang="en-US" sz="1200">
              <a:solidFill>
                <a:srgbClr val="3F3F3F"/>
              </a:solidFill>
            </a:endParaRPr>
          </a:p>
        </p:txBody>
      </p:sp>
      <p:pic>
        <p:nvPicPr>
          <p:cNvPr id="28678" name="Picture 3" descr="hay29575_0624"/>
          <p:cNvPicPr>
            <a:picLocks noChangeAspect="1" noChangeArrowheads="1"/>
          </p:cNvPicPr>
          <p:nvPr/>
        </p:nvPicPr>
        <p:blipFill>
          <a:blip r:embed="rId4" cstate="print">
            <a:extLst>
              <a:ext uri="{28A0092B-C50C-407E-A947-70E740481C1C}">
                <a14:useLocalDpi xmlns:a14="http://schemas.microsoft.com/office/drawing/2010/main" val="0"/>
              </a:ext>
            </a:extLst>
          </a:blip>
          <a:srcRect t="1939"/>
          <a:stretch>
            <a:fillRect/>
          </a:stretch>
        </p:blipFill>
        <p:spPr bwMode="auto">
          <a:xfrm>
            <a:off x="990600" y="2362200"/>
            <a:ext cx="38354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802904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hay29575_062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228" b="3437"/>
          <a:stretch/>
        </p:blipFill>
        <p:spPr bwMode="auto">
          <a:xfrm>
            <a:off x="3886201" y="2773631"/>
            <a:ext cx="4800600" cy="339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fa-IR" sz="2800" dirty="0" smtClean="0"/>
              <a:t>مثال: استفاده از مدل دقیق برای تحلیل تقویت‌کننده معکوس‌کننده</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در مدار زیر، بهره تقویت‌کننده چقدر است؟</a:t>
                </a:r>
                <a:endParaRPr lang="en-US" baseline="-25000" dirty="0" smtClean="0"/>
              </a:p>
              <a:p>
                <a:pPr lvl="1" algn="l" rtl="0"/>
                <a14:m>
                  <m:oMath xmlns:m="http://schemas.openxmlformats.org/officeDocument/2006/math">
                    <m:r>
                      <a:rPr lang="en-US" b="0" i="1" smtClean="0">
                        <a:latin typeface="Cambria Math" panose="02040503050406030204" pitchFamily="18" charset="0"/>
                      </a:rPr>
                      <m:t>𝐾𝐶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𝑜𝑢𝑡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𝑓</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b="0" dirty="0" smtClean="0"/>
              </a:p>
              <a:p>
                <a:pPr lvl="1" algn="l" rtl="0"/>
                <a14:m>
                  <m:oMath xmlns:m="http://schemas.openxmlformats.org/officeDocument/2006/math">
                    <m:r>
                      <a:rPr lang="en-US" i="1">
                        <a:latin typeface="Cambria Math" panose="02040503050406030204" pitchFamily="18" charset="0"/>
                      </a:rPr>
                      <m:t>𝐾𝐶</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𝑑</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𝑓</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𝑜𝑢𝑡</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𝑜</m:t>
                            </m:r>
                          </m:sub>
                        </m:sSub>
                      </m:den>
                    </m:f>
                    <m:r>
                      <a:rPr lang="en-US" i="1">
                        <a:latin typeface="Cambria Math" panose="02040503050406030204" pitchFamily="18" charset="0"/>
                      </a:rPr>
                      <m:t>=</m:t>
                    </m:r>
                    <m:r>
                      <a:rPr lang="en-US" i="1">
                        <a:latin typeface="Cambria Math" panose="02040503050406030204" pitchFamily="18" charset="0"/>
                      </a:rPr>
                      <m:t>0</m:t>
                    </m:r>
                  </m:oMath>
                </a14:m>
                <a:endParaRPr lang="en-US" dirty="0"/>
              </a:p>
              <a:p>
                <a:pPr algn="l" rtl="0"/>
                <a:endParaRPr lang="en-US" dirty="0" smtClean="0"/>
              </a:p>
              <a:p>
                <a:pPr marL="0" indent="0">
                  <a:buNone/>
                </a:pPr>
                <a:endParaRPr lang="en-US" baseline="-25000" dirty="0" smtClean="0"/>
              </a:p>
              <a:p>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125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8</a:t>
            </a:fld>
            <a:endParaRPr lang="en-US" altLang="en-US" dirty="0"/>
          </a:p>
        </p:txBody>
      </p:sp>
    </p:spTree>
    <p:extLst>
      <p:ext uri="{BB962C8B-B14F-4D97-AF65-F5344CB8AC3E}">
        <p14:creationId xmlns:p14="http://schemas.microsoft.com/office/powerpoint/2010/main" val="352694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2800" dirty="0" smtClean="0"/>
              <a:t>مثال: استفاده از مدل دقیق برای تحلیل تقویت‌کننده معکوس‌کننده</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با حل دستگاه معادلات و حذف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oMath>
                </a14:m>
                <a:r>
                  <a:rPr lang="fa-IR" dirty="0" smtClean="0"/>
                  <a:t> داریم:</a:t>
                </a:r>
              </a:p>
              <a:p>
                <a:pPr lvl="1" algn="l" rtl="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den>
                            </m:f>
                          </m:e>
                        </m:d>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endParaRPr lang="en-US" b="0" dirty="0" smtClean="0"/>
              </a:p>
              <a:p>
                <a:pPr lvl="1" algn="r"/>
                <a:endParaRPr lang="fa-IR" dirty="0" smtClean="0"/>
              </a:p>
              <a:p>
                <a:pPr lvl="1" algn="r"/>
                <a:r>
                  <a:rPr lang="fa-IR" dirty="0" smtClean="0"/>
                  <a:t>مشخصات آپ‌امپ </a:t>
                </a:r>
                <a:r>
                  <a:rPr lang="en-US" dirty="0" smtClean="0"/>
                  <a:t>LM741</a:t>
                </a:r>
                <a:r>
                  <a:rPr lang="fa-IR" dirty="0" smtClean="0"/>
                  <a:t>:</a:t>
                </a:r>
              </a:p>
              <a:p>
                <a:pPr lvl="2"/>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200000</m:t>
                    </m:r>
                  </m:oMath>
                </a14:m>
                <a:endParaRPr lang="en-US" b="0"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a14:m>
                <a:endParaRPr lang="fa-IR" dirty="0" smtClean="0"/>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𝑜</m:t>
                        </m:r>
                      </m:sub>
                    </m:sSub>
                    <m:r>
                      <a:rPr lang="en-US" i="1">
                        <a:latin typeface="Cambria Math" panose="02040503050406030204" pitchFamily="18" charset="0"/>
                      </a:rPr>
                      <m:t>=</m:t>
                    </m:r>
                    <m:r>
                      <a:rPr lang="en-US" b="0" i="1" smtClean="0">
                        <a:latin typeface="Cambria Math" panose="02040503050406030204" pitchFamily="18" charset="0"/>
                      </a:rPr>
                      <m:t>75</m:t>
                    </m:r>
                    <m:r>
                      <m:rPr>
                        <m:sty m:val="p"/>
                      </m:rPr>
                      <a:rPr lang="el-GR" i="1">
                        <a:latin typeface="Cambria Math" panose="02040503050406030204" pitchFamily="18" charset="0"/>
                        <a:ea typeface="Cambria Math" panose="02040503050406030204" pitchFamily="18" charset="0"/>
                      </a:rPr>
                      <m:t>Ω</m:t>
                    </m:r>
                  </m:oMath>
                </a14:m>
                <a:endParaRPr lang="fa-IR" dirty="0" smtClean="0">
                  <a:ea typeface="Cambria Math" panose="02040503050406030204" pitchFamily="18" charset="0"/>
                </a:endParaRPr>
              </a:p>
              <a:p>
                <a:pPr lvl="1"/>
                <a:r>
                  <a:rPr lang="fa-IR" b="0" dirty="0" smtClean="0">
                    <a:ea typeface="Cambria Math" panose="02040503050406030204" pitchFamily="18" charset="0"/>
                  </a:rPr>
                  <a:t>اگر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𝑓</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47</m:t>
                    </m:r>
                  </m:oMath>
                </a14:m>
                <a:r>
                  <a:rPr lang="fa-IR" dirty="0" smtClean="0">
                    <a:ea typeface="Cambria Math" panose="02040503050406030204" pitchFamily="18" charset="0"/>
                  </a:rPr>
                  <a:t> و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7</m:t>
                    </m:r>
                  </m:oMath>
                </a14:m>
                <a:endParaRPr lang="fa-IR" dirty="0" smtClean="0">
                  <a:ea typeface="Cambria Math" panose="02040503050406030204" pitchFamily="18" charset="0"/>
                </a:endParaRPr>
              </a:p>
              <a:p>
                <a:pPr marL="366713" lvl="1" indent="0">
                  <a:buNone/>
                </a:pPr>
                <a:r>
                  <a:rPr lang="fa-IR" dirty="0" smtClean="0"/>
                  <a:t>داریم: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999</m:t>
                    </m:r>
                  </m:oMath>
                </a14:m>
                <a:endParaRPr lang="en-US" dirty="0"/>
              </a:p>
              <a:p>
                <a:pPr lvl="2"/>
                <a:endParaRPr lang="en-US" dirty="0"/>
              </a:p>
              <a:p>
                <a:pPr algn="l" rtl="0"/>
                <a:endParaRPr lang="en-US" dirty="0" smtClean="0"/>
              </a:p>
              <a:p>
                <a:pPr marL="0" indent="0">
                  <a:buNone/>
                </a:pPr>
                <a:endParaRPr lang="en-US" baseline="-25000" dirty="0" smtClean="0"/>
              </a:p>
              <a:p>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875"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13. تقویت کننده عملیاتی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9</a:t>
            </a:fld>
            <a:endParaRPr lang="en-US" altLang="en-US" dirty="0"/>
          </a:p>
        </p:txBody>
      </p:sp>
      <p:pic>
        <p:nvPicPr>
          <p:cNvPr id="7" name="Picture 3" descr="hay29575_062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228" b="3437"/>
          <a:stretch/>
        </p:blipFill>
        <p:spPr bwMode="auto">
          <a:xfrm>
            <a:off x="609600" y="2950138"/>
            <a:ext cx="4247107"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1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6258</TotalTime>
  <Words>1706</Words>
  <Application>Microsoft Office PowerPoint</Application>
  <PresentationFormat>On-screen Show (4:3)</PresentationFormat>
  <Paragraphs>327</Paragraphs>
  <Slides>41</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1" baseType="lpstr">
      <vt:lpstr>ＭＳ Ｐゴシック</vt:lpstr>
      <vt:lpstr>Arial</vt:lpstr>
      <vt:lpstr>B Nazanin</vt:lpstr>
      <vt:lpstr>Calibri</vt:lpstr>
      <vt:lpstr>Cambria Math</vt:lpstr>
      <vt:lpstr>Times New Roman</vt:lpstr>
      <vt:lpstr>Wingdings</vt:lpstr>
      <vt:lpstr>Wingdings 2</vt:lpstr>
      <vt:lpstr>Median</vt:lpstr>
      <vt:lpstr>Equation</vt:lpstr>
      <vt:lpstr>مدارهای الکتریکی و الکترونیکی فصل سیزدهم: تقویت‌کننده عملیاتی  استاد درس: محمود ممتازپور ceit.aut.ac.ir/~momtazpour   </vt:lpstr>
      <vt:lpstr>فهرست مطالب</vt:lpstr>
      <vt:lpstr>تقویت‌کننده عملیاتی            OP-AMP</vt:lpstr>
      <vt:lpstr>مدار داخلی یک آپ‌امپ نمونه</vt:lpstr>
      <vt:lpstr>سمبل المان آپ‌امپ</vt:lpstr>
      <vt:lpstr>سمبل آپ‌امپ</vt:lpstr>
      <vt:lpstr>مدل دقیق آپ‌امپ</vt:lpstr>
      <vt:lpstr>مثال: استفاده از مدل دقیق برای تحلیل تقویت‌کننده معکوس‌کننده</vt:lpstr>
      <vt:lpstr>مثال: استفاده از مدل دقیق برای تحلیل تقویت‌کننده معکوس‌کننده</vt:lpstr>
      <vt:lpstr>مزایای آپ‌امپ به عنوان تقویت‌کننده ولتاژ</vt:lpstr>
      <vt:lpstr>مدل ایده‌آل</vt:lpstr>
      <vt:lpstr>مدل ایده‌آل آپ‌امپ</vt:lpstr>
      <vt:lpstr>تقویت‌کننده معکوس‌کننده</vt:lpstr>
      <vt:lpstr>مثال:</vt:lpstr>
      <vt:lpstr>تقویت‌کننده غیرمعکوس‌کننده</vt:lpstr>
      <vt:lpstr>دنبال‌کننده ولتاژ (بافر ولتاژ)</vt:lpstr>
      <vt:lpstr>مدار جمع‌کننده آنالوگ</vt:lpstr>
      <vt:lpstr>اتصال پشت‌سرهم چند آپ امپ</vt:lpstr>
      <vt:lpstr>آپ‌امپ به عنوان منبع ولتاژ ایده‌آل</vt:lpstr>
      <vt:lpstr>آپ‌امپ به عنوان منبع جریان ایده‌آل</vt:lpstr>
      <vt:lpstr>منابع تغذیه آپ‌آمپ</vt:lpstr>
      <vt:lpstr>به اشباع رفتن خروجی</vt:lpstr>
      <vt:lpstr>نقش فیدبک منفی</vt:lpstr>
      <vt:lpstr>مقایسه‌کننده ولتاژ</vt:lpstr>
      <vt:lpstr>مثال</vt:lpstr>
      <vt:lpstr>شباهت تقویت‌کننده غیرمعکوس‌کننده به اهرم</vt:lpstr>
      <vt:lpstr>شباهت تقویت‌کننده غیرمعکوس‌کننده به اهرم</vt:lpstr>
      <vt:lpstr>شباهت تقویت‌کننده غیرمعکوس‌کننده به اهرم</vt:lpstr>
      <vt:lpstr>شباهت تقویت‌کننده معکوس‌کننده به اهرم</vt:lpstr>
      <vt:lpstr>تمرین کلاسی 1</vt:lpstr>
      <vt:lpstr>تمرین کلاسی 2</vt:lpstr>
      <vt:lpstr>تمرین کلاسی 3</vt:lpstr>
      <vt:lpstr>تمرین کلاسی 4</vt:lpstr>
      <vt:lpstr>تمرین کلاسی 5</vt:lpstr>
      <vt:lpstr>تمرین کلاسی 6</vt:lpstr>
      <vt:lpstr>تمرین کلاسی 7</vt:lpstr>
      <vt:lpstr>تمرین کلاسی 8</vt:lpstr>
      <vt:lpstr>تمرین کلاسی 9</vt:lpstr>
      <vt:lpstr>تمرین کلاسی 10</vt:lpstr>
      <vt:lpstr>تمرین کلاسی 11</vt:lpstr>
      <vt:lpstr>تمرین کلاسی 12</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Windows User</cp:lastModifiedBy>
  <cp:revision>572</cp:revision>
  <dcterms:created xsi:type="dcterms:W3CDTF">2005-06-03T08:24:32Z</dcterms:created>
  <dcterms:modified xsi:type="dcterms:W3CDTF">2018-11-30T17:30:41Z</dcterms:modified>
</cp:coreProperties>
</file>