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4"/>
  </p:notesMasterIdLst>
  <p:sldIdLst>
    <p:sldId id="271" r:id="rId2"/>
    <p:sldId id="270" r:id="rId3"/>
    <p:sldId id="272" r:id="rId4"/>
    <p:sldId id="273" r:id="rId5"/>
    <p:sldId id="277" r:id="rId6"/>
    <p:sldId id="275" r:id="rId7"/>
    <p:sldId id="276" r:id="rId8"/>
    <p:sldId id="278" r:id="rId9"/>
    <p:sldId id="280" r:id="rId10"/>
    <p:sldId id="279" r:id="rId11"/>
    <p:sldId id="274" r:id="rId12"/>
    <p:sldId id="281" r:id="rId13"/>
    <p:sldId id="285" r:id="rId14"/>
    <p:sldId id="282" r:id="rId15"/>
    <p:sldId id="283" r:id="rId16"/>
    <p:sldId id="284" r:id="rId17"/>
    <p:sldId id="286" r:id="rId18"/>
    <p:sldId id="288" r:id="rId19"/>
    <p:sldId id="287" r:id="rId20"/>
    <p:sldId id="289" r:id="rId21"/>
    <p:sldId id="290" r:id="rId22"/>
    <p:sldId id="291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727B0"/>
    <a:srgbClr val="0000FF"/>
    <a:srgbClr val="66FF66"/>
    <a:srgbClr val="6128F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4300" autoAdjust="0"/>
  </p:normalViewPr>
  <p:slideViewPr>
    <p:cSldViewPr>
      <p:cViewPr varScale="1">
        <p:scale>
          <a:sx n="75" d="100"/>
          <a:sy n="75" d="100"/>
        </p:scale>
        <p:origin x="11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 smtClean="0"/>
              <a:t>دیود</a:t>
            </a:r>
            <a:r>
              <a:rPr lang="fa-IR" baseline="0" dirty="0" smtClean="0"/>
              <a:t> </a:t>
            </a:r>
            <a:r>
              <a:rPr lang="en-US" baseline="0" dirty="0" smtClean="0"/>
              <a:t>PN</a:t>
            </a:r>
            <a:r>
              <a:rPr lang="fa-IR" baseline="0" dirty="0" smtClean="0"/>
              <a:t>: </a:t>
            </a:r>
            <a:r>
              <a:rPr lang="fa-IR" dirty="0" err="1" smtClean="0"/>
              <a:t>دیودی</a:t>
            </a:r>
            <a:r>
              <a:rPr lang="fa-IR" baseline="0" dirty="0" smtClean="0"/>
              <a:t> که از اتصال نیمه </a:t>
            </a:r>
            <a:r>
              <a:rPr lang="fa-IR" baseline="0" dirty="0" err="1" smtClean="0"/>
              <a:t>هادیهای</a:t>
            </a:r>
            <a:r>
              <a:rPr lang="fa-IR" baseline="0" dirty="0" smtClean="0"/>
              <a:t> نوع </a:t>
            </a:r>
            <a:r>
              <a:rPr lang="en-US" baseline="0" dirty="0" smtClean="0"/>
              <a:t>P</a:t>
            </a:r>
            <a:r>
              <a:rPr lang="fa-IR" baseline="0" dirty="0" smtClean="0"/>
              <a:t> و </a:t>
            </a:r>
            <a:r>
              <a:rPr lang="en-US" baseline="0" dirty="0" smtClean="0"/>
              <a:t>N</a:t>
            </a:r>
            <a:r>
              <a:rPr lang="fa-IR" baseline="0" dirty="0" smtClean="0"/>
              <a:t> ساخته شده است. نیمه هادی نوع </a:t>
            </a:r>
            <a:r>
              <a:rPr lang="en-US" baseline="0" dirty="0" smtClean="0"/>
              <a:t>N</a:t>
            </a:r>
            <a:r>
              <a:rPr lang="fa-IR" baseline="0" dirty="0" smtClean="0"/>
              <a:t> ترکیبی از یک نوع نیمه هادی مانند </a:t>
            </a:r>
            <a:r>
              <a:rPr lang="fa-IR" baseline="0" dirty="0" err="1" smtClean="0"/>
              <a:t>سیلیسیوم</a:t>
            </a:r>
            <a:r>
              <a:rPr lang="fa-IR" baseline="0" dirty="0" smtClean="0"/>
              <a:t> (از گروه 4 جدول تناوبی) و یک ماده از گروه 5 جدول تناوبی مانند </a:t>
            </a:r>
            <a:r>
              <a:rPr lang="fa-IR" baseline="0" dirty="0" err="1" smtClean="0"/>
              <a:t>فسفر</a:t>
            </a:r>
            <a:r>
              <a:rPr lang="fa-IR" baseline="0" dirty="0" smtClean="0"/>
              <a:t> است. نیمه هادی نوع </a:t>
            </a:r>
            <a:r>
              <a:rPr lang="en-US" baseline="0" dirty="0" smtClean="0"/>
              <a:t>P</a:t>
            </a:r>
            <a:r>
              <a:rPr lang="fa-IR" baseline="0" dirty="0" smtClean="0"/>
              <a:t> ترکیب </a:t>
            </a:r>
            <a:r>
              <a:rPr lang="fa-IR" baseline="0" dirty="0" err="1" smtClean="0"/>
              <a:t>سیلیسیوم</a:t>
            </a:r>
            <a:r>
              <a:rPr lang="fa-IR" baseline="0" dirty="0" smtClean="0"/>
              <a:t> و ماده ای از گروه 3 جدول است مانند </a:t>
            </a:r>
            <a:r>
              <a:rPr lang="fa-IR" baseline="0" dirty="0" err="1" smtClean="0"/>
              <a:t>بورون</a:t>
            </a:r>
            <a:r>
              <a:rPr lang="fa-IR" baseline="0" dirty="0" smtClean="0"/>
              <a:t>.</a:t>
            </a:r>
          </a:p>
          <a:p>
            <a:pPr algn="r" rtl="1"/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fa-IR" baseline="0" dirty="0" err="1" smtClean="0"/>
              <a:t>زنر</a:t>
            </a:r>
            <a:r>
              <a:rPr lang="fa-IR" baseline="0" dirty="0" smtClean="0"/>
              <a:t>: </a:t>
            </a:r>
            <a:r>
              <a:rPr lang="fa-IR" baseline="0" dirty="0" err="1" smtClean="0"/>
              <a:t>دیودی</a:t>
            </a:r>
            <a:r>
              <a:rPr lang="fa-IR" baseline="0" dirty="0" smtClean="0"/>
              <a:t>  که از اتصال نیمه </a:t>
            </a:r>
            <a:r>
              <a:rPr lang="fa-IR" baseline="0" dirty="0" err="1" smtClean="0"/>
              <a:t>هادیهای</a:t>
            </a:r>
            <a:r>
              <a:rPr lang="fa-IR" baseline="0" dirty="0" smtClean="0"/>
              <a:t> </a:t>
            </a:r>
            <a:r>
              <a:rPr lang="en-US" baseline="0" dirty="0" smtClean="0"/>
              <a:t>P</a:t>
            </a:r>
            <a:r>
              <a:rPr lang="fa-IR" baseline="0" dirty="0" smtClean="0"/>
              <a:t> و </a:t>
            </a:r>
            <a:r>
              <a:rPr lang="en-US" baseline="0" dirty="0" smtClean="0"/>
              <a:t>N</a:t>
            </a:r>
            <a:r>
              <a:rPr lang="fa-IR" baseline="0" dirty="0" smtClean="0"/>
              <a:t> با غلظت بسیار بالا ساخته می شود. این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به خاطر خواص ویژه آن معمولا در ناحیه بایاس معکوس به کار گرفته می شود و در ساخت مدار تنظیم کننده ولتاژ کاربرد دارد.</a:t>
            </a:r>
          </a:p>
          <a:p>
            <a:pPr algn="r" rtl="1"/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fa-IR" baseline="0" dirty="0" err="1" smtClean="0"/>
              <a:t>شاتکی</a:t>
            </a:r>
            <a:r>
              <a:rPr lang="fa-IR" baseline="0" dirty="0" smtClean="0"/>
              <a:t>: </a:t>
            </a:r>
            <a:r>
              <a:rPr lang="fa-IR" baseline="0" dirty="0" err="1" smtClean="0"/>
              <a:t>دیودی</a:t>
            </a:r>
            <a:r>
              <a:rPr lang="fa-IR" baseline="0" dirty="0" smtClean="0"/>
              <a:t> که به جای اتصال نیمه هادی های نوع </a:t>
            </a:r>
            <a:r>
              <a:rPr lang="en-US" baseline="0" dirty="0" smtClean="0"/>
              <a:t>P</a:t>
            </a:r>
            <a:r>
              <a:rPr lang="fa-IR" baseline="0" dirty="0" smtClean="0"/>
              <a:t> و </a:t>
            </a:r>
            <a:r>
              <a:rPr lang="en-US" baseline="0" dirty="0" smtClean="0"/>
              <a:t>N</a:t>
            </a:r>
            <a:r>
              <a:rPr lang="fa-IR" baseline="0" dirty="0" smtClean="0"/>
              <a:t>، از اتصال نیمه هادی</a:t>
            </a:r>
            <a:r>
              <a:rPr lang="en-US" baseline="0" dirty="0" smtClean="0"/>
              <a:t> </a:t>
            </a:r>
            <a:r>
              <a:rPr lang="fa-IR" baseline="0" dirty="0" smtClean="0"/>
              <a:t> نوع </a:t>
            </a:r>
            <a:r>
              <a:rPr lang="en-US" baseline="0" dirty="0" smtClean="0"/>
              <a:t>N</a:t>
            </a:r>
            <a:r>
              <a:rPr lang="fa-IR" baseline="0" dirty="0" smtClean="0"/>
              <a:t> و یک فلز ساخته می شود و بسیار سریعتر است.</a:t>
            </a:r>
          </a:p>
          <a:p>
            <a:pPr algn="r" rtl="1"/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fa-IR" baseline="0" dirty="0" err="1" smtClean="0"/>
              <a:t>تونلی</a:t>
            </a:r>
            <a:r>
              <a:rPr lang="fa-IR" baseline="0" dirty="0" smtClean="0"/>
              <a:t>: مانند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fa-IR" baseline="0" dirty="0" err="1" smtClean="0"/>
              <a:t>زنر</a:t>
            </a:r>
            <a:r>
              <a:rPr lang="fa-IR" baseline="0" dirty="0" smtClean="0"/>
              <a:t> ساخته می شود ولی مشخصه جریان ولتاژ متفاوتی دارد و معمولا سرعت بسیار بالایی دارد.</a:t>
            </a:r>
          </a:p>
          <a:p>
            <a:pPr algn="r" rtl="1"/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en-US" baseline="0" dirty="0" smtClean="0"/>
              <a:t>LED</a:t>
            </a:r>
            <a:r>
              <a:rPr lang="fa-IR" baseline="0" dirty="0" smtClean="0"/>
              <a:t>: </a:t>
            </a:r>
            <a:r>
              <a:rPr lang="fa-IR" baseline="0" dirty="0" err="1" smtClean="0"/>
              <a:t>دیودی</a:t>
            </a:r>
            <a:r>
              <a:rPr lang="fa-IR" baseline="0" dirty="0" smtClean="0"/>
              <a:t> که باز هم از اتصال نوع </a:t>
            </a:r>
            <a:r>
              <a:rPr lang="en-US" baseline="0" dirty="0" smtClean="0"/>
              <a:t>P</a:t>
            </a:r>
            <a:r>
              <a:rPr lang="fa-IR" baseline="0" dirty="0" smtClean="0"/>
              <a:t> و </a:t>
            </a:r>
            <a:r>
              <a:rPr lang="en-US" baseline="0" dirty="0" smtClean="0"/>
              <a:t>N</a:t>
            </a:r>
            <a:r>
              <a:rPr lang="fa-IR" baseline="0" dirty="0" smtClean="0"/>
              <a:t> ساخته میشود. این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وقتی روشن می شود از خود نور ساطع می کند.  </a:t>
            </a:r>
          </a:p>
          <a:p>
            <a:pPr algn="r" rtl="1"/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fa-IR" baseline="0" dirty="0" err="1" smtClean="0"/>
              <a:t>واراکتور</a:t>
            </a:r>
            <a:r>
              <a:rPr lang="fa-IR" baseline="0" dirty="0" smtClean="0"/>
              <a:t>: </a:t>
            </a:r>
            <a:r>
              <a:rPr lang="fa-IR" baseline="0" dirty="0" err="1" smtClean="0"/>
              <a:t>دیودی</a:t>
            </a:r>
            <a:r>
              <a:rPr lang="fa-IR" baseline="0" dirty="0" smtClean="0"/>
              <a:t> که رفتار آن مانند یک خازن است، به طوری که مقدار خازن با </a:t>
            </a:r>
            <a:r>
              <a:rPr lang="fa-IR" baseline="0" dirty="0" err="1" smtClean="0"/>
              <a:t>ولتاژی</a:t>
            </a:r>
            <a:r>
              <a:rPr lang="fa-IR" baseline="0" dirty="0" smtClean="0"/>
              <a:t> که به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اعمال می شود تغییر می کند (خازن کنترل شونده با ولتاژ)</a:t>
            </a:r>
          </a:p>
          <a:p>
            <a:pPr algn="r" rtl="1"/>
            <a:r>
              <a:rPr lang="fa-IR" baseline="0" dirty="0" err="1" smtClean="0"/>
              <a:t>دیود</a:t>
            </a:r>
            <a:r>
              <a:rPr lang="fa-IR" baseline="0" dirty="0" smtClean="0"/>
              <a:t> نوری: </a:t>
            </a:r>
            <a:r>
              <a:rPr lang="fa-IR" baseline="0" dirty="0" err="1" smtClean="0"/>
              <a:t>دیودی</a:t>
            </a:r>
            <a:r>
              <a:rPr lang="fa-IR" baseline="0" dirty="0" smtClean="0"/>
              <a:t> که از اتصال یک نیمه هادی </a:t>
            </a:r>
            <a:r>
              <a:rPr lang="en-US" baseline="0" dirty="0" smtClean="0"/>
              <a:t>P</a:t>
            </a:r>
            <a:r>
              <a:rPr lang="fa-IR" baseline="0" dirty="0" smtClean="0"/>
              <a:t>، یک نیمه هادی معمولی و یک نیمه هادی </a:t>
            </a:r>
            <a:r>
              <a:rPr lang="en-US" baseline="0" dirty="0" smtClean="0"/>
              <a:t>N</a:t>
            </a:r>
            <a:r>
              <a:rPr lang="fa-IR" baseline="0" dirty="0" smtClean="0"/>
              <a:t> ساخته می شود. این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وقتی به آن نور </a:t>
            </a:r>
            <a:r>
              <a:rPr lang="fa-IR" baseline="0" dirty="0" err="1" smtClean="0"/>
              <a:t>تابانده</a:t>
            </a:r>
            <a:r>
              <a:rPr lang="fa-IR" baseline="0" dirty="0" smtClean="0"/>
              <a:t> می شود نور را به جریان الکتریکی تبدیل می کند.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به این</a:t>
            </a:r>
            <a:r>
              <a:rPr lang="fa-IR" baseline="0" dirty="0" smtClean="0"/>
              <a:t> مدل</a:t>
            </a:r>
            <a:r>
              <a:rPr lang="fa-IR" dirty="0" smtClean="0"/>
              <a:t>، مدل تکه ای خطی گویند چون</a:t>
            </a:r>
            <a:r>
              <a:rPr lang="fa-IR" baseline="0" dirty="0" smtClean="0"/>
              <a:t> از به هم پیوستن چند خط تشکیل شده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همانطور</a:t>
            </a:r>
            <a:r>
              <a:rPr lang="fa-IR" baseline="0" dirty="0" smtClean="0"/>
              <a:t> که می بینید تعداد حالتهایی که باید امتحان شود با تعداد </a:t>
            </a:r>
            <a:r>
              <a:rPr lang="fa-IR" baseline="0" dirty="0" err="1" smtClean="0"/>
              <a:t>دیودها</a:t>
            </a:r>
            <a:r>
              <a:rPr lang="fa-IR" baseline="0" dirty="0" smtClean="0"/>
              <a:t> رابطه نمایی دارد و این می تواند تحلیل را خیلی سخت و </a:t>
            </a:r>
            <a:r>
              <a:rPr lang="fa-IR" baseline="0" dirty="0" err="1" smtClean="0"/>
              <a:t>وقتگیر</a:t>
            </a:r>
            <a:r>
              <a:rPr lang="fa-IR" baseline="0" dirty="0" smtClean="0"/>
              <a:t> کند. از آنجایی که اگر حالت درست پیدا شود، معمولا نیازی به بررسی حالتهای دیگر نیست، خلاقیت شما در حدس حالت درست می تواند کمک بزرگی باشد!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vin&gt;0, both are off</a:t>
            </a:r>
          </a:p>
          <a:p>
            <a:r>
              <a:rPr lang="en-US" dirty="0" smtClean="0"/>
              <a:t>If vin&lt;0, both are on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55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به محض</a:t>
            </a:r>
            <a:r>
              <a:rPr lang="fa-IR" baseline="0" dirty="0" smtClean="0"/>
              <a:t> این که ولتاژ ورودی از 0.6 بالاتر می رود،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وصل شده و جریان برقرار می شود. ولی دوباره با افت ولتاژ ورودی به زیر 0.6، بلافاصله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قطع شده و جریان صفر می شود.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 smtClean="0"/>
              <a:t>از </a:t>
            </a:r>
            <a:r>
              <a:rPr lang="fa-IR" baseline="0" dirty="0" smtClean="0"/>
              <a:t>لحظه </a:t>
            </a:r>
            <a:r>
              <a:rPr lang="en-US" baseline="0" dirty="0" smtClean="0"/>
              <a:t>tau/4</a:t>
            </a:r>
            <a:r>
              <a:rPr lang="fa-IR" baseline="0" dirty="0" smtClean="0"/>
              <a:t> به بعد جریان منفی شده و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fa-IR" baseline="0" dirty="0" err="1" smtClean="0"/>
              <a:t>نمی</a:t>
            </a:r>
            <a:r>
              <a:rPr lang="fa-IR" baseline="0" dirty="0" smtClean="0"/>
              <a:t> گذارد این جریان منفی عبور کند و قطع می </a:t>
            </a:r>
            <a:r>
              <a:rPr lang="fa-IR" baseline="0" dirty="0" smtClean="0"/>
              <a:t>شود. اگر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نبود ولتاژ خازن همانطور که </a:t>
            </a:r>
            <a:r>
              <a:rPr lang="fa-IR" baseline="0" dirty="0" err="1" smtClean="0"/>
              <a:t>شارژ</a:t>
            </a:r>
            <a:r>
              <a:rPr lang="fa-IR" baseline="0" dirty="0" smtClean="0"/>
              <a:t> شده بود همانطور هم </a:t>
            </a:r>
            <a:r>
              <a:rPr lang="fa-IR" baseline="0" dirty="0" err="1" smtClean="0"/>
              <a:t>دشارژ</a:t>
            </a:r>
            <a:r>
              <a:rPr lang="fa-IR" baseline="0" dirty="0" smtClean="0"/>
              <a:t> می شد. دقت کنید جریان خازن مشتق ولتاژ آن است، پس </a:t>
            </a:r>
            <a:r>
              <a:rPr lang="fa-IR" baseline="0" dirty="0" err="1" smtClean="0"/>
              <a:t>کسینوسی</a:t>
            </a:r>
            <a:r>
              <a:rPr lang="fa-IR" baseline="0" dirty="0" smtClean="0"/>
              <a:t> است و در لحظه </a:t>
            </a:r>
            <a:r>
              <a:rPr lang="en-US" baseline="0" dirty="0" smtClean="0"/>
              <a:t>tau/4</a:t>
            </a:r>
            <a:r>
              <a:rPr lang="fa-IR" baseline="0" dirty="0" smtClean="0"/>
              <a:t> که سینوس در قله است، کسینوس صفر است و می خواهد از مثبت به منفی برود. </a:t>
            </a:r>
            <a:r>
              <a:rPr lang="fa-IR" baseline="0" dirty="0" err="1" smtClean="0"/>
              <a:t>همینجاست</a:t>
            </a:r>
            <a:r>
              <a:rPr lang="fa-IR" baseline="0" dirty="0" smtClean="0"/>
              <a:t> که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قطع می </a:t>
            </a:r>
            <a:r>
              <a:rPr lang="fa-IR" baseline="0" dirty="0" smtClean="0"/>
              <a:t>شود.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FC3F8-B58D-40FA-AF21-F23E618E06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png"/><Relationship Id="rId5" Type="http://schemas.openxmlformats.org/officeDocument/2006/relationships/image" Target="../media/image31.wmf"/><Relationship Id="rId10" Type="http://schemas.openxmlformats.org/officeDocument/2006/relationships/image" Target="../media/image33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0.png"/><Relationship Id="rId11" Type="http://schemas.openxmlformats.org/officeDocument/2006/relationships/image" Target="../media/image47.wmf"/><Relationship Id="rId5" Type="http://schemas.openxmlformats.org/officeDocument/2006/relationships/image" Target="../media/image49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8.png"/><Relationship Id="rId9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58.png"/><Relationship Id="rId5" Type="http://schemas.openxmlformats.org/officeDocument/2006/relationships/image" Target="../media/image56.png"/><Relationship Id="rId10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5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Electrical </a:t>
            </a:r>
            <a:r>
              <a:rPr lang="en-US" cap="none" dirty="0" smtClean="0"/>
              <a:t>Circuits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Lecture </a:t>
            </a:r>
            <a:r>
              <a:rPr lang="en-US" cap="none" dirty="0" smtClean="0"/>
              <a:t>12:Diodes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cap="none" dirty="0"/>
              <a:t>By: Mahmoud Momtazpour</a:t>
            </a:r>
            <a:br>
              <a:rPr lang="en-US" sz="3600" cap="none" dirty="0"/>
            </a:br>
            <a:r>
              <a:rPr lang="en-US" sz="3000" u="sng" cap="none" dirty="0">
                <a:solidFill>
                  <a:srgbClr val="6128F0"/>
                </a:solidFill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</a:rPr>
              <a:t>momtazpour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000" cap="none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/>
              <a:t>Amirkabir University of Technology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rgbClr val="FFFFFF"/>
                </a:solidFill>
              </a:rPr>
              <a:t>Electrical Circuits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12. Diodes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Logic Gates!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40962" name="Picture 2" descr="http://people.seas.harvard.edu/~jones/es154/lectures/lecture_2/diode_circuits/diode_logic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2868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 descr="http://people.seas.harvard.edu/~jones/es154/lectures/lecture_2/diode_circuits/diode_logic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2868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I-V Characteristics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8" y="1295400"/>
            <a:ext cx="2800350" cy="2409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48" y="1222513"/>
            <a:ext cx="2514600" cy="2938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764646"/>
            <a:ext cx="2957513" cy="2351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2824" y="1828800"/>
            <a:ext cx="1172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PN Diode</a:t>
            </a:r>
            <a:endParaRPr lang="fa-IR" dirty="0"/>
          </a:p>
        </p:txBody>
      </p:sp>
      <p:sp>
        <p:nvSpPr>
          <p:cNvPr id="12" name="TextBox 11"/>
          <p:cNvSpPr txBox="1"/>
          <p:nvPr/>
        </p:nvSpPr>
        <p:spPr>
          <a:xfrm>
            <a:off x="7001541" y="2034928"/>
            <a:ext cx="14542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Zener Diode</a:t>
            </a:r>
            <a:endParaRPr lang="fa-IR" dirty="0"/>
          </a:p>
        </p:txBody>
      </p:sp>
      <p:sp>
        <p:nvSpPr>
          <p:cNvPr id="13" name="TextBox 12"/>
          <p:cNvSpPr txBox="1"/>
          <p:nvPr/>
        </p:nvSpPr>
        <p:spPr>
          <a:xfrm>
            <a:off x="4103290" y="4755560"/>
            <a:ext cx="15482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Tunnel Diode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179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Models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Precise Model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531403"/>
            <a:ext cx="2374220" cy="12954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872987" y="1983565"/>
            <a:ext cx="4217940" cy="2409825"/>
            <a:chOff x="876300" y="1295400"/>
            <a:chExt cx="4217940" cy="24098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0" y="1295400"/>
              <a:ext cx="2800350" cy="240982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50228" y="1925121"/>
              <a:ext cx="154401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Forward Bias</a:t>
              </a:r>
              <a:endParaRPr lang="fa-I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6300" y="3267909"/>
              <a:ext cx="155683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Reverse Bias</a:t>
              </a:r>
              <a:endParaRPr lang="fa-IR" dirty="0"/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470300"/>
              </p:ext>
            </p:extLst>
          </p:nvPr>
        </p:nvGraphicFramePr>
        <p:xfrm>
          <a:off x="2970213" y="4384675"/>
          <a:ext cx="32400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5" imgW="1091880" imgH="241200" progId="Equation.DSMT4">
                  <p:embed/>
                </p:oleObj>
              </mc:Choice>
              <mc:Fallback>
                <p:oleObj name="Equation" r:id="rId5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0213" y="4384675"/>
                        <a:ext cx="3240087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3589234" y="5100605"/>
            <a:ext cx="361156" cy="442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9663" y="5658443"/>
            <a:ext cx="28023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cs typeface="+mj-cs"/>
              </a:rPr>
              <a:t>Saturation Current ≈ 10</a:t>
            </a:r>
            <a:r>
              <a:rPr lang="en-US" baseline="30000" dirty="0" smtClean="0">
                <a:cs typeface="+mj-cs"/>
              </a:rPr>
              <a:t>-12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1991" y="4826485"/>
            <a:ext cx="659847" cy="507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21990" y="5358299"/>
            <a:ext cx="26838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cs typeface="+mj-cs"/>
              </a:rPr>
              <a:t>Thermal Voltage ≈ 25mv</a:t>
            </a:r>
            <a:endParaRPr lang="en-US" baseline="30000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14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D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US" baseline="-25000" dirty="0" smtClean="0"/>
          </a:p>
          <a:p>
            <a:r>
              <a:rPr lang="en-US" dirty="0" smtClean="0"/>
              <a:t>Write KVL: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Difficult to analyze!</a:t>
            </a:r>
            <a:endParaRPr lang="en-US" dirty="0" smtClean="0"/>
          </a:p>
          <a:p>
            <a:r>
              <a:rPr lang="en-US" dirty="0" smtClean="0"/>
              <a:t>We need simpler models!</a:t>
            </a:r>
          </a:p>
          <a:p>
            <a:endParaRPr lang="en-US" dirty="0"/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936"/>
          <a:stretch/>
        </p:blipFill>
        <p:spPr>
          <a:xfrm>
            <a:off x="5105400" y="1219200"/>
            <a:ext cx="3524250" cy="21336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139145"/>
              </p:ext>
            </p:extLst>
          </p:nvPr>
        </p:nvGraphicFramePr>
        <p:xfrm>
          <a:off x="1314623" y="2667000"/>
          <a:ext cx="3015916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4" imgW="1193760" imgH="482400" progId="Equation.DSMT4">
                  <p:embed/>
                </p:oleObj>
              </mc:Choice>
              <mc:Fallback>
                <p:oleObj name="Equation" r:id="rId4" imgW="1193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4623" y="2667000"/>
                        <a:ext cx="3015916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310" y="3476763"/>
            <a:ext cx="3154490" cy="2631466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0540"/>
              </p:ext>
            </p:extLst>
          </p:nvPr>
        </p:nvGraphicFramePr>
        <p:xfrm>
          <a:off x="6800235" y="4797576"/>
          <a:ext cx="12585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7" imgW="812520" imgH="393480" progId="Equation.DSMT4">
                  <p:embed/>
                </p:oleObj>
              </mc:Choice>
              <mc:Fallback>
                <p:oleObj name="Equation" r:id="rId7" imgW="812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0235" y="4797576"/>
                        <a:ext cx="1258529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138571"/>
              </p:ext>
            </p:extLst>
          </p:nvPr>
        </p:nvGraphicFramePr>
        <p:xfrm>
          <a:off x="6959717" y="3988102"/>
          <a:ext cx="1608191" cy="35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9" imgW="1091880" imgH="241200" progId="Equation.DSMT4">
                  <p:embed/>
                </p:oleObj>
              </mc:Choice>
              <mc:Fallback>
                <p:oleObj name="Equation" r:id="rId9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9717" y="3988102"/>
                        <a:ext cx="1608191" cy="355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3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Models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Ideal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diode is either 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ON</a:t>
            </a:r>
            <a:r>
              <a:rPr lang="en-US" dirty="0" smtClean="0"/>
              <a:t>: acts as short circuit: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=0,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D</a:t>
            </a:r>
            <a:r>
              <a:rPr lang="en-US" dirty="0" smtClean="0"/>
              <a:t>&gt;0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OFF</a:t>
            </a:r>
            <a:r>
              <a:rPr lang="en-US" dirty="0" smtClean="0"/>
              <a:t>: acts as </a:t>
            </a:r>
            <a:r>
              <a:rPr lang="en-US" dirty="0"/>
              <a:t>o</a:t>
            </a:r>
            <a:r>
              <a:rPr lang="en-US" dirty="0" smtClean="0"/>
              <a:t>pen circuit: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D</a:t>
            </a:r>
            <a:r>
              <a:rPr lang="en-US" dirty="0" smtClean="0"/>
              <a:t>=0</a:t>
            </a:r>
            <a:r>
              <a:rPr lang="en-US" dirty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&lt;0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47800"/>
            <a:ext cx="2299136" cy="2605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524000"/>
            <a:ext cx="1598691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Models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Piecewise Linear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diode is either 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ON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=R</a:t>
            </a:r>
            <a:r>
              <a:rPr lang="en-US" baseline="-25000" dirty="0" smtClean="0"/>
              <a:t>d</a:t>
            </a:r>
            <a:r>
              <a:rPr lang="en-US" dirty="0" smtClean="0"/>
              <a:t>i</a:t>
            </a:r>
            <a:r>
              <a:rPr lang="en-US" baseline="-25000" dirty="0" smtClean="0"/>
              <a:t>D</a:t>
            </a:r>
            <a:r>
              <a:rPr lang="en-US" dirty="0" smtClean="0"/>
              <a:t>+0.6,    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 &gt; 0.6 and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/>
              <a:t>0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OFF</a:t>
            </a:r>
            <a:r>
              <a:rPr lang="en-US" dirty="0" smtClean="0"/>
              <a:t>: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D</a:t>
            </a:r>
            <a:r>
              <a:rPr lang="en-US" dirty="0" smtClean="0"/>
              <a:t>=0,                 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 &lt; 0.6</a:t>
            </a:r>
            <a:endParaRPr lang="en-US" dirty="0"/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061" y="1981200"/>
            <a:ext cx="4615086" cy="239548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934200" y="3657600"/>
            <a:ext cx="304800" cy="598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4304519"/>
            <a:ext cx="25571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cs typeface="+mj-cs"/>
              </a:rPr>
              <a:t>Threshold voltage </a:t>
            </a:r>
            <a:r>
              <a:rPr lang="en-US" dirty="0"/>
              <a:t>(</a:t>
            </a:r>
            <a:r>
              <a:rPr lang="en-US" dirty="0" err="1"/>
              <a:t>v</a:t>
            </a:r>
            <a:r>
              <a:rPr lang="en-US" baseline="-25000" dirty="0" err="1"/>
              <a:t>TH</a:t>
            </a:r>
            <a:r>
              <a:rPr lang="en-US" dirty="0"/>
              <a:t>)</a:t>
            </a:r>
            <a:endParaRPr lang="en-US" baseline="30000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05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Analysis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Method of Assumed State</a:t>
            </a:r>
          </a:p>
          <a:p>
            <a:pPr marL="366713" lvl="1" indent="0">
              <a:buNone/>
            </a:pPr>
            <a:r>
              <a:rPr lang="en-US" dirty="0" smtClean="0"/>
              <a:t>1. For each diode, assume it is either ON or OFF. Draw a </a:t>
            </a:r>
            <a:r>
              <a:rPr lang="en-US" dirty="0" err="1" smtClean="0"/>
              <a:t>subcircuit</a:t>
            </a:r>
            <a:r>
              <a:rPr lang="en-US" dirty="0" smtClean="0"/>
              <a:t> for each state (2</a:t>
            </a:r>
            <a:r>
              <a:rPr lang="en-US" baseline="30000" dirty="0" smtClean="0"/>
              <a:t>N</a:t>
            </a:r>
            <a:r>
              <a:rPr lang="en-US" dirty="0" smtClean="0"/>
              <a:t> states for N diodes)</a:t>
            </a:r>
          </a:p>
          <a:p>
            <a:pPr marL="366713" lvl="1" indent="0">
              <a:buNone/>
            </a:pPr>
            <a:r>
              <a:rPr lang="en-US" dirty="0" smtClean="0"/>
              <a:t>2. Analyze a </a:t>
            </a:r>
            <a:r>
              <a:rPr lang="en-US" dirty="0" err="1" smtClean="0"/>
              <a:t>subcircuit</a:t>
            </a:r>
            <a:endParaRPr lang="en-US" dirty="0" smtClean="0"/>
          </a:p>
          <a:p>
            <a:pPr marL="366713" lvl="1" indent="0">
              <a:buNone/>
            </a:pPr>
            <a:r>
              <a:rPr lang="en-US" dirty="0" smtClean="0"/>
              <a:t>3. Check if the assumed state is correct for each diode </a:t>
            </a:r>
          </a:p>
          <a:p>
            <a:pPr lvl="2"/>
            <a:r>
              <a:rPr lang="en-US" dirty="0" smtClean="0"/>
              <a:t>If assumed to be OFF, its voltage should be negative</a:t>
            </a:r>
          </a:p>
          <a:p>
            <a:pPr lvl="2"/>
            <a:r>
              <a:rPr lang="en-US" dirty="0" smtClean="0"/>
              <a:t>If assumed to be ON, its current should be positive</a:t>
            </a:r>
          </a:p>
          <a:p>
            <a:pPr marL="366713" lvl="1" indent="0">
              <a:buNone/>
            </a:pPr>
            <a:r>
              <a:rPr lang="en-US" dirty="0" smtClean="0"/>
              <a:t>4. If everything is OK, that’s it. </a:t>
            </a:r>
            <a:r>
              <a:rPr lang="en-US" dirty="0"/>
              <a:t>I</a:t>
            </a:r>
            <a:r>
              <a:rPr lang="en-US" dirty="0" smtClean="0"/>
              <a:t>f not, go to 2 for another </a:t>
            </a:r>
            <a:r>
              <a:rPr lang="en-US" dirty="0" err="1" smtClean="0"/>
              <a:t>subcircuit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29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v (use ideal model)</a:t>
            </a:r>
          </a:p>
          <a:p>
            <a:endParaRPr lang="en-US" dirty="0"/>
          </a:p>
          <a:p>
            <a:r>
              <a:rPr lang="en-US" sz="2800" dirty="0" smtClean="0"/>
              <a:t>Assume diode is OFF (open circuit)</a:t>
            </a:r>
          </a:p>
          <a:p>
            <a:pPr lvl="1"/>
            <a:r>
              <a:rPr lang="en-US" sz="2400" dirty="0" err="1" smtClean="0"/>
              <a:t>i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=0,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&lt;0</a:t>
            </a:r>
          </a:p>
          <a:p>
            <a:pPr lvl="1"/>
            <a:r>
              <a:rPr lang="en-US" sz="2500" dirty="0" err="1" smtClean="0"/>
              <a:t>v</a:t>
            </a:r>
            <a:r>
              <a:rPr lang="en-US" sz="2500" baseline="-25000" dirty="0" err="1" smtClean="0"/>
              <a:t>D</a:t>
            </a:r>
            <a:r>
              <a:rPr lang="en-US" sz="2500" dirty="0" smtClean="0"/>
              <a:t>=0.75V (</a:t>
            </a:r>
            <a:r>
              <a:rPr lang="en-US" sz="2500" dirty="0" smtClean="0">
                <a:solidFill>
                  <a:srgbClr val="FF0000"/>
                </a:solidFill>
              </a:rPr>
              <a:t>incorrect!</a:t>
            </a:r>
            <a:r>
              <a:rPr lang="en-US" sz="2500" dirty="0" smtClean="0"/>
              <a:t>)</a:t>
            </a:r>
          </a:p>
          <a:p>
            <a:endParaRPr lang="en-US" sz="2800" dirty="0"/>
          </a:p>
          <a:p>
            <a:r>
              <a:rPr lang="en-US" sz="2800" dirty="0"/>
              <a:t>Assume diode is </a:t>
            </a:r>
            <a:r>
              <a:rPr lang="en-US" sz="2800" dirty="0" smtClean="0"/>
              <a:t>ON (short circuit</a:t>
            </a:r>
            <a:r>
              <a:rPr lang="en-US" sz="2800" dirty="0"/>
              <a:t>)</a:t>
            </a:r>
          </a:p>
          <a:p>
            <a:pPr lvl="1"/>
            <a:r>
              <a:rPr lang="en-US" sz="2400" dirty="0" err="1"/>
              <a:t>v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=0</a:t>
            </a:r>
            <a:r>
              <a:rPr lang="en-US" sz="2400" dirty="0"/>
              <a:t>, 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&gt;0</a:t>
            </a:r>
            <a:endParaRPr lang="en-US" sz="2400" dirty="0"/>
          </a:p>
          <a:p>
            <a:pPr lvl="1"/>
            <a:r>
              <a:rPr lang="en-US" sz="2500" dirty="0" err="1" smtClean="0"/>
              <a:t>i</a:t>
            </a:r>
            <a:r>
              <a:rPr lang="en-US" sz="2500" baseline="-25000" dirty="0" err="1" smtClean="0"/>
              <a:t>D</a:t>
            </a:r>
            <a:r>
              <a:rPr lang="en-US" sz="2500" dirty="0" smtClean="0"/>
              <a:t>=1mA (</a:t>
            </a:r>
            <a:r>
              <a:rPr lang="en-US" sz="2500" dirty="0" smtClean="0">
                <a:solidFill>
                  <a:srgbClr val="008000"/>
                </a:solidFill>
              </a:rPr>
              <a:t>correct!</a:t>
            </a:r>
            <a:r>
              <a:rPr lang="en-US" sz="2500" dirty="0" smtClean="0"/>
              <a:t>) </a:t>
            </a:r>
            <a:r>
              <a:rPr lang="en-US" sz="2500" dirty="0" smtClean="0">
                <a:sym typeface="Wingdings" panose="05000000000000000000" pitchFamily="2" charset="2"/>
              </a:rPr>
              <a:t> v=3V</a:t>
            </a:r>
            <a:endParaRPr lang="fa-IR" sz="2500" dirty="0"/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71600"/>
            <a:ext cx="2827367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092" y="1265583"/>
            <a:ext cx="2952267" cy="27657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v (use piecewise linear model)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d</a:t>
            </a:r>
            <a:r>
              <a:rPr lang="en-US" dirty="0" smtClean="0"/>
              <a:t>=1,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r>
              <a:rPr lang="en-US" dirty="0" smtClean="0"/>
              <a:t>=0.6</a:t>
            </a:r>
            <a:endParaRPr lang="en-US" dirty="0"/>
          </a:p>
          <a:p>
            <a:pPr lvl="1"/>
            <a:endParaRPr lang="en-US" sz="100" dirty="0"/>
          </a:p>
          <a:p>
            <a:r>
              <a:rPr lang="en-US" sz="2800" dirty="0" smtClean="0"/>
              <a:t>Assume diode is OFF (open circuit)</a:t>
            </a:r>
          </a:p>
          <a:p>
            <a:pPr lvl="1"/>
            <a:r>
              <a:rPr lang="en-US" sz="2400" dirty="0" err="1" smtClean="0"/>
              <a:t>i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=0,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&lt;0.6</a:t>
            </a:r>
          </a:p>
          <a:p>
            <a:pPr lvl="1"/>
            <a:r>
              <a:rPr lang="en-US" sz="2500" dirty="0" err="1" smtClean="0"/>
              <a:t>v</a:t>
            </a:r>
            <a:r>
              <a:rPr lang="en-US" sz="2500" baseline="-25000" dirty="0" err="1" smtClean="0"/>
              <a:t>D</a:t>
            </a:r>
            <a:r>
              <a:rPr lang="en-US" sz="2500" dirty="0" smtClean="0"/>
              <a:t>=0.75V (</a:t>
            </a:r>
            <a:r>
              <a:rPr lang="en-US" sz="2500" dirty="0" smtClean="0">
                <a:solidFill>
                  <a:srgbClr val="FF0000"/>
                </a:solidFill>
              </a:rPr>
              <a:t>incorrect!</a:t>
            </a:r>
            <a:r>
              <a:rPr lang="en-US" sz="2500" dirty="0" smtClean="0"/>
              <a:t>)</a:t>
            </a:r>
          </a:p>
          <a:p>
            <a:endParaRPr lang="en-US" sz="1200" dirty="0"/>
          </a:p>
          <a:p>
            <a:r>
              <a:rPr lang="en-US" sz="2800" dirty="0"/>
              <a:t>Assume diode is </a:t>
            </a:r>
            <a:r>
              <a:rPr lang="en-US" sz="2800" dirty="0" smtClean="0"/>
              <a:t>ON (a 1</a:t>
            </a:r>
            <a:r>
              <a:rPr lang="el-GR" sz="2800" dirty="0" smtClean="0"/>
              <a:t>Ω</a:t>
            </a:r>
            <a:r>
              <a:rPr lang="en-US" sz="2800" dirty="0" smtClean="0"/>
              <a:t> resistor series with 0.6 voltage source)</a:t>
            </a:r>
            <a:endParaRPr lang="en-US" sz="2800" dirty="0"/>
          </a:p>
          <a:p>
            <a:pPr lvl="1"/>
            <a:r>
              <a:rPr lang="en-US" sz="2400" dirty="0" err="1" smtClean="0"/>
              <a:t>v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=i</a:t>
            </a:r>
            <a:r>
              <a:rPr lang="en-US" sz="2400" baseline="-25000" dirty="0" smtClean="0"/>
              <a:t>D</a:t>
            </a:r>
            <a:r>
              <a:rPr lang="en-US" sz="2400" dirty="0" smtClean="0"/>
              <a:t>+0.6, 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D</a:t>
            </a:r>
            <a:r>
              <a:rPr lang="en-US" sz="2400" dirty="0"/>
              <a:t>&gt;0,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&gt;0.6</a:t>
            </a:r>
            <a:endParaRPr lang="en-US" sz="2400" dirty="0"/>
          </a:p>
          <a:p>
            <a:pPr lvl="1"/>
            <a:r>
              <a:rPr lang="en-US" sz="2500" dirty="0" err="1" smtClean="0"/>
              <a:t>i</a:t>
            </a:r>
            <a:r>
              <a:rPr lang="en-US" sz="2500" baseline="-25000" dirty="0" err="1" smtClean="0"/>
              <a:t>D</a:t>
            </a:r>
            <a:r>
              <a:rPr lang="en-US" sz="2800" dirty="0" smtClean="0"/>
              <a:t>≈ </a:t>
            </a:r>
            <a:r>
              <a:rPr lang="en-US" sz="2500" dirty="0" smtClean="0"/>
              <a:t>0.2mA (</a:t>
            </a:r>
            <a:r>
              <a:rPr lang="en-US" sz="2500" dirty="0" smtClean="0">
                <a:solidFill>
                  <a:srgbClr val="008000"/>
                </a:solidFill>
              </a:rPr>
              <a:t>correct!</a:t>
            </a:r>
            <a:r>
              <a:rPr lang="en-US" sz="2500" dirty="0" smtClean="0"/>
              <a:t>) </a:t>
            </a:r>
            <a:r>
              <a:rPr lang="en-US" sz="2500" dirty="0" smtClean="0">
                <a:sym typeface="Wingdings" panose="05000000000000000000" pitchFamily="2" charset="2"/>
              </a:rPr>
              <a:t> v</a:t>
            </a:r>
            <a:r>
              <a:rPr lang="en-US" sz="2400" dirty="0"/>
              <a:t> ≈ </a:t>
            </a:r>
            <a:r>
              <a:rPr lang="en-US" sz="2500" dirty="0" smtClean="0">
                <a:sym typeface="Wingdings" panose="05000000000000000000" pitchFamily="2" charset="2"/>
              </a:rPr>
              <a:t>2.4V</a:t>
            </a:r>
            <a:endParaRPr lang="fa-IR" sz="2500" dirty="0"/>
          </a:p>
          <a:p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46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Draw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baseline="-25000" dirty="0" smtClean="0"/>
              <a:t> </a:t>
            </a:r>
            <a:r>
              <a:rPr lang="en-US" dirty="0" smtClean="0"/>
              <a:t>as a function of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IN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ON, D</a:t>
            </a:r>
            <a:r>
              <a:rPr lang="en-US" baseline="-25000" dirty="0" smtClean="0"/>
              <a:t>2</a:t>
            </a:r>
            <a:r>
              <a:rPr lang="en-US" dirty="0" smtClean="0"/>
              <a:t> ON</a:t>
            </a:r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ON, D</a:t>
            </a:r>
            <a:r>
              <a:rPr lang="en-US" baseline="-25000" dirty="0" smtClean="0"/>
              <a:t>2</a:t>
            </a:r>
            <a:r>
              <a:rPr lang="en-US" dirty="0" smtClean="0"/>
              <a:t> OFF</a:t>
            </a:r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OFF, D</a:t>
            </a:r>
            <a:r>
              <a:rPr lang="en-US" baseline="-25000" dirty="0" smtClean="0"/>
              <a:t>2</a:t>
            </a:r>
            <a:r>
              <a:rPr lang="en-US" dirty="0" smtClean="0"/>
              <a:t> ON</a:t>
            </a:r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OFF, D</a:t>
            </a:r>
            <a:r>
              <a:rPr lang="en-US" baseline="-25000" dirty="0" smtClean="0"/>
              <a:t>2</a:t>
            </a:r>
            <a:r>
              <a:rPr lang="en-US" dirty="0" smtClean="0"/>
              <a:t> OFF</a:t>
            </a:r>
            <a:endParaRPr lang="en-US" baseline="-25000" dirty="0" smtClean="0"/>
          </a:p>
          <a:p>
            <a:endParaRPr lang="en-US" sz="100" baseline="-25000" dirty="0"/>
          </a:p>
          <a:p>
            <a:r>
              <a:rPr lang="en-US" dirty="0" smtClean="0"/>
              <a:t>Can you predict the correct state?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IN</a:t>
            </a:r>
            <a:r>
              <a:rPr lang="en-US" dirty="0" smtClean="0"/>
              <a:t>&gt;0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IN</a:t>
            </a:r>
            <a:r>
              <a:rPr lang="en-US" dirty="0" smtClean="0"/>
              <a:t>&lt;0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219200"/>
            <a:ext cx="2552700" cy="3509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11817" y="2095573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fa-IR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3288268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1</a:t>
            </a:r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7781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Topic Overview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Diode and its application</a:t>
            </a:r>
          </a:p>
          <a:p>
            <a:pPr eaLnBrk="1" hangingPunct="1"/>
            <a:r>
              <a:rPr lang="en-US" altLang="en-US" dirty="0" smtClean="0"/>
              <a:t>I-V Characteristics and Models</a:t>
            </a:r>
          </a:p>
          <a:p>
            <a:pPr eaLnBrk="1" hangingPunct="1"/>
            <a:r>
              <a:rPr lang="en-US" altLang="en-US" dirty="0" smtClean="0"/>
              <a:t>Diode Circuit Analysis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Electrical Circuits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12. Diodes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Rectifier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8" y="2514600"/>
            <a:ext cx="5872162" cy="1865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31" y="4320545"/>
            <a:ext cx="6057376" cy="1927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338039"/>
            <a:ext cx="3439178" cy="126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748" y="1443523"/>
            <a:ext cx="2630748" cy="11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9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495800"/>
            <a:ext cx="5681662" cy="172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Rectifier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189069"/>
            <a:ext cx="2638603" cy="1566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b="13575"/>
          <a:stretch/>
        </p:blipFill>
        <p:spPr>
          <a:xfrm>
            <a:off x="685800" y="2721163"/>
            <a:ext cx="5820527" cy="17746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6917" y="1189069"/>
            <a:ext cx="2655900" cy="1671128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388538"/>
              </p:ext>
            </p:extLst>
          </p:nvPr>
        </p:nvGraphicFramePr>
        <p:xfrm>
          <a:off x="6656388" y="3154363"/>
          <a:ext cx="2198687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8" imgW="1384200" imgH="660240" progId="Equation.DSMT4">
                  <p:embed/>
                </p:oleObj>
              </mc:Choice>
              <mc:Fallback>
                <p:oleObj name="Equation" r:id="rId8" imgW="13842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56388" y="3154363"/>
                        <a:ext cx="2198687" cy="10493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522"/>
              </p:ext>
            </p:extLst>
          </p:nvPr>
        </p:nvGraphicFramePr>
        <p:xfrm>
          <a:off x="6710023" y="5100160"/>
          <a:ext cx="13096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10" imgW="825480" imgH="457200" progId="Equation.DSMT4">
                  <p:embed/>
                </p:oleObj>
              </mc:Choice>
              <mc:Fallback>
                <p:oleObj name="Equation" r:id="rId10" imgW="825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10023" y="5100160"/>
                        <a:ext cx="1309687" cy="7239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4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106" y="3397924"/>
            <a:ext cx="4291013" cy="2237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566" y="1140818"/>
            <a:ext cx="4575934" cy="1723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Peak detector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66181"/>
              </p:ext>
            </p:extLst>
          </p:nvPr>
        </p:nvGraphicFramePr>
        <p:xfrm>
          <a:off x="3690415" y="3530878"/>
          <a:ext cx="7667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6" imgW="482400" imgH="228600" progId="Equation.DSMT4">
                  <p:embed/>
                </p:oleObj>
              </mc:Choice>
              <mc:Fallback>
                <p:oleObj name="Equation" r:id="rId6" imgW="48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0415" y="3530878"/>
                        <a:ext cx="766763" cy="3635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68799"/>
              </p:ext>
            </p:extLst>
          </p:nvPr>
        </p:nvGraphicFramePr>
        <p:xfrm>
          <a:off x="3613941" y="5693510"/>
          <a:ext cx="13096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8" imgW="825480" imgH="241200" progId="Equation.DSMT4">
                  <p:embed/>
                </p:oleObj>
              </mc:Choice>
              <mc:Fallback>
                <p:oleObj name="Equation" r:id="rId8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13941" y="5693510"/>
                        <a:ext cx="1309687" cy="3825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744" y="3003035"/>
            <a:ext cx="3238500" cy="1419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794" y="4550569"/>
            <a:ext cx="3219450" cy="1581150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834463"/>
              </p:ext>
            </p:extLst>
          </p:nvPr>
        </p:nvGraphicFramePr>
        <p:xfrm>
          <a:off x="5735638" y="5683250"/>
          <a:ext cx="1752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12" imgW="1104840" imgH="253800" progId="Equation.DSMT4">
                  <p:embed/>
                </p:oleObj>
              </mc:Choice>
              <mc:Fallback>
                <p:oleObj name="Equation" r:id="rId12" imgW="1104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35638" y="5683250"/>
                        <a:ext cx="1752600" cy="40163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2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36866" name="Picture 2" descr="Image result for di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06" y="4052954"/>
            <a:ext cx="3904588" cy="21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Image result for diod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t="13647" r="9997" b="14217"/>
          <a:stretch/>
        </p:blipFill>
        <p:spPr bwMode="auto">
          <a:xfrm>
            <a:off x="4953000" y="1295400"/>
            <a:ext cx="3810000" cy="2819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774" y="2286000"/>
            <a:ext cx="2374220" cy="12954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086600" y="2989475"/>
            <a:ext cx="1562890" cy="1049125"/>
            <a:chOff x="7294698" y="2743200"/>
            <a:chExt cx="1562890" cy="1049125"/>
          </a:xfrm>
        </p:grpSpPr>
        <p:pic>
          <p:nvPicPr>
            <p:cNvPr id="36888" name="Picture 24" descr="Image result for photodiode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443"/>
            <a:stretch/>
          </p:blipFill>
          <p:spPr bwMode="auto">
            <a:xfrm>
              <a:off x="7294698" y="2743200"/>
              <a:ext cx="1562890" cy="993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6530" y="2743200"/>
              <a:ext cx="1396470" cy="1049125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6517" y="1386694"/>
            <a:ext cx="1995488" cy="7318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3024" y="3682474"/>
            <a:ext cx="8515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Anode</a:t>
            </a:r>
            <a:endParaRPr lang="fa-IR" dirty="0"/>
          </a:p>
        </p:txBody>
      </p:sp>
      <p:sp>
        <p:nvSpPr>
          <p:cNvPr id="29" name="TextBox 28"/>
          <p:cNvSpPr txBox="1"/>
          <p:nvPr/>
        </p:nvSpPr>
        <p:spPr>
          <a:xfrm>
            <a:off x="2492429" y="3669268"/>
            <a:ext cx="10567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Cathode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321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Rectifier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67000"/>
            <a:ext cx="2095500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05" y="2564296"/>
            <a:ext cx="4267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Peak detector 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67000"/>
            <a:ext cx="2095500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90799"/>
            <a:ext cx="5200650" cy="1819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77172" y="5089905"/>
            <a:ext cx="2967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simple AC to DC </a:t>
            </a:r>
            <a:r>
              <a:rPr lang="en-US" dirty="0" smtClean="0"/>
              <a:t>converter!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815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Clamper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37890" name="Picture 2" descr="https://wiki.analog.com/_media/university/courses/electronics/text/chptr7-f11.png?cach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19350"/>
            <a:ext cx="463034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https://wiki.analog.com/_media/university/courses/electronics/text/chptr7-f10.png?cach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199"/>
            <a:ext cx="4276725" cy="30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62376" y="535170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Example: voltage multipliers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830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Clipper/Limiter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38914" name="Picture 2" descr="https://wiki.analog.com/_media/university/courses/electronics/text/chptr7-f14.png?cach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5146434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https://wiki.analog.com/_media/university/courses/electronics/text/chptr7-f15.png?cach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2438400"/>
            <a:ext cx="463034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88898" y="5189815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Example: noise spike remover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711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Voltage Regulator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42" y="4217091"/>
            <a:ext cx="2219325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665" y="4081359"/>
            <a:ext cx="2114550" cy="1628775"/>
          </a:xfrm>
          <a:prstGeom prst="rect">
            <a:avLst/>
          </a:prstGeom>
        </p:spPr>
      </p:pic>
      <p:pic>
        <p:nvPicPr>
          <p:cNvPr id="39940" name="Picture 4" descr="https://wiki.analog.com/_media/university/courses/electronics/text/chptr6-f15.png?cache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21" y="3810000"/>
            <a:ext cx="24860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 descr="Image result for voltage regul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044" y="1527520"/>
            <a:ext cx="3203575" cy="240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8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2" name="Picture 8" descr="Image result for tv remote control infra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01" y="1981200"/>
            <a:ext cx="2954126" cy="247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Infrared Transmitter/Receiver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12.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41986" name="Picture 2" descr="Image result for infrared transmitter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824" y="1703552"/>
            <a:ext cx="35814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Image result for infrared transcei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26383"/>
            <a:ext cx="4525751" cy="19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2493" y="5058135"/>
            <a:ext cx="6335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LED</a:t>
            </a:r>
            <a:endParaRPr lang="fa-IR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4539202"/>
            <a:ext cx="13516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Photodiode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053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4473</TotalTime>
  <Words>1033</Words>
  <Application>Microsoft Office PowerPoint</Application>
  <PresentationFormat>On-screen Show (4:3)</PresentationFormat>
  <Paragraphs>206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Wingdings 2</vt:lpstr>
      <vt:lpstr>Median</vt:lpstr>
      <vt:lpstr>Equation</vt:lpstr>
      <vt:lpstr>MathType 6.0 Equation</vt:lpstr>
      <vt:lpstr>Electrical Circuits Lecture 12:Diodes  By: Mahmoud Momtazpour ceit.aut.ac.ir/~momtazpour  </vt:lpstr>
      <vt:lpstr>Topic Overview </vt:lpstr>
      <vt:lpstr>Diode</vt:lpstr>
      <vt:lpstr>Diode Applications</vt:lpstr>
      <vt:lpstr>Diode Applications</vt:lpstr>
      <vt:lpstr>Diode Applications</vt:lpstr>
      <vt:lpstr>Diode Applications</vt:lpstr>
      <vt:lpstr>Diode Applications</vt:lpstr>
      <vt:lpstr>Diode Applications</vt:lpstr>
      <vt:lpstr>Diode Applications</vt:lpstr>
      <vt:lpstr>I-V Characteristics</vt:lpstr>
      <vt:lpstr>Diode Models</vt:lpstr>
      <vt:lpstr>Example</vt:lpstr>
      <vt:lpstr>Diode Models</vt:lpstr>
      <vt:lpstr>Diode Models</vt:lpstr>
      <vt:lpstr>Circuit Analysis</vt:lpstr>
      <vt:lpstr>Example 1</vt:lpstr>
      <vt:lpstr>Example 2</vt:lpstr>
      <vt:lpstr>Example 3</vt:lpstr>
      <vt:lpstr>Example 4</vt:lpstr>
      <vt:lpstr>Example 5</vt:lpstr>
      <vt:lpstr>Example 6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Sepideh</cp:lastModifiedBy>
  <cp:revision>398</cp:revision>
  <cp:lastPrinted>2015-11-18T18:19:53Z</cp:lastPrinted>
  <dcterms:created xsi:type="dcterms:W3CDTF">2005-06-03T08:24:32Z</dcterms:created>
  <dcterms:modified xsi:type="dcterms:W3CDTF">2017-11-10T14:47:32Z</dcterms:modified>
</cp:coreProperties>
</file>