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1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2: Voltage/Current Laws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2. Voltage/Current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Applying KVL, KCL, Ohm’s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56FCFDE-3D4F-4390-AB08-68F99C40C17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7" name="Picture 3" descr="hay29575_0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"/>
          <a:stretch>
            <a:fillRect/>
          </a:stretch>
        </p:blipFill>
        <p:spPr bwMode="auto">
          <a:xfrm>
            <a:off x="2640013" y="2625725"/>
            <a:ext cx="36830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33400" y="16764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itchFamily="18" charset="0"/>
              </a:rPr>
              <a:t>Example: find the current</a:t>
            </a:r>
            <a:r>
              <a:rPr lang="en-US" altLang="en-US" sz="2800" i="1" dirty="0">
                <a:latin typeface="Times New Roman" pitchFamily="18" charset="0"/>
              </a:rPr>
              <a:t> i</a:t>
            </a:r>
            <a:r>
              <a:rPr lang="en-US" altLang="en-US" sz="2800" i="1" baseline="-25000" dirty="0">
                <a:latin typeface="Times New Roman" pitchFamily="18" charset="0"/>
              </a:rPr>
              <a:t>x</a:t>
            </a:r>
            <a:r>
              <a:rPr lang="en-US" altLang="en-US" sz="2800" i="1" dirty="0">
                <a:latin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</a:rPr>
              <a:t>and the voltage </a:t>
            </a:r>
            <a:r>
              <a:rPr lang="en-US" altLang="en-US" sz="2800" i="1" dirty="0" err="1">
                <a:latin typeface="Times New Roman" pitchFamily="18" charset="0"/>
              </a:rPr>
              <a:t>v</a:t>
            </a:r>
            <a:r>
              <a:rPr lang="en-US" altLang="en-US" sz="2800" i="1" baseline="-25000" dirty="0" err="1">
                <a:latin typeface="Times New Roman" pitchFamily="18" charset="0"/>
              </a:rPr>
              <a:t>x</a:t>
            </a:r>
            <a:endParaRPr lang="en-US" altLang="en-US" sz="2800" i="1" baseline="-25000" dirty="0">
              <a:latin typeface="Times New Roman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7200" y="5270500"/>
            <a:ext cx="5346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Times New Roman" pitchFamily="18" charset="0"/>
              </a:rPr>
              <a:t>Answer: v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= 12 V and  i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 =120 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5367337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FA5E759-5B4D-473F-AA8D-4E2515E8986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ＭＳ Ｐゴシック" pitchFamily="-1" charset="-128"/>
              </a:rPr>
              <a:t>Applying KVL, KCL, Ohm’s</a:t>
            </a:r>
            <a:endParaRPr lang="en-US" dirty="0">
              <a:ea typeface="ＭＳ Ｐゴシック" pitchFamily="-1" charset="-128"/>
            </a:endParaRPr>
          </a:p>
        </p:txBody>
      </p:sp>
      <p:pic>
        <p:nvPicPr>
          <p:cNvPr id="24581" name="Picture 3" descr="hay29575_0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58192"/>
          <a:stretch>
            <a:fillRect/>
          </a:stretch>
        </p:blipFill>
        <p:spPr bwMode="auto">
          <a:xfrm>
            <a:off x="1670050" y="2436813"/>
            <a:ext cx="58039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57200" y="18859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</a:rPr>
              <a:t>Solve for the voltage </a:t>
            </a:r>
            <a:r>
              <a:rPr lang="en-US" altLang="en-US" sz="2800" i="1">
                <a:latin typeface="Times New Roman" pitchFamily="18" charset="0"/>
              </a:rPr>
              <a:t>v</a:t>
            </a:r>
            <a:r>
              <a:rPr lang="en-US" altLang="en-US" sz="2800" i="1" baseline="-25000">
                <a:latin typeface="Times New Roman" pitchFamily="18" charset="0"/>
              </a:rPr>
              <a:t>x</a:t>
            </a:r>
            <a:r>
              <a:rPr lang="en-US" altLang="en-US" sz="2800" i="1">
                <a:latin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</a:rPr>
              <a:t>and and the current </a:t>
            </a:r>
            <a:r>
              <a:rPr lang="en-US" altLang="en-US" sz="2800" i="1">
                <a:latin typeface="Times New Roman" pitchFamily="18" charset="0"/>
              </a:rPr>
              <a:t>i</a:t>
            </a:r>
            <a:r>
              <a:rPr lang="en-US" altLang="en-US" sz="2800" i="1" baseline="-25000">
                <a:latin typeface="Times New Roman" pitchFamily="18" charset="0"/>
              </a:rPr>
              <a:t>x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7200" y="5140325"/>
            <a:ext cx="807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Times New Roman" pitchFamily="18" charset="0"/>
              </a:rPr>
              <a:t>Answer: v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=8 V and  i</a:t>
            </a:r>
            <a:r>
              <a:rPr lang="en-US" altLang="en-US" i="1" baseline="-25000">
                <a:latin typeface="Times New Roman" pitchFamily="18" charset="0"/>
              </a:rPr>
              <a:t>x</a:t>
            </a:r>
            <a:r>
              <a:rPr lang="en-US" altLang="en-US" i="1">
                <a:latin typeface="Times New Roman" pitchFamily="18" charset="0"/>
              </a:rPr>
              <a:t>= 1 A</a:t>
            </a:r>
            <a:endParaRPr lang="en-US" altLang="en-US" i="1" baseline="-2500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5181600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Series Connections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8C0D775-7C5C-4A99-AAFD-A1BAFC23061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All of the elements in a circuit that carry the same current are said to be connected in </a:t>
            </a:r>
            <a:r>
              <a:rPr lang="en-US" altLang="en-US" b="1"/>
              <a:t>series.</a:t>
            </a:r>
          </a:p>
        </p:txBody>
      </p:sp>
      <p:pic>
        <p:nvPicPr>
          <p:cNvPr id="25606" name="Picture 3" descr="hay29575_0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 t="38795" r="21422" b="38795"/>
          <a:stretch>
            <a:fillRect/>
          </a:stretch>
        </p:blipFill>
        <p:spPr bwMode="auto">
          <a:xfrm>
            <a:off x="2093913" y="2895600"/>
            <a:ext cx="4957762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12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09B46358-B232-4A49-A48A-0A008C298BC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Parallel Connections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D0FF59FA-A0C7-4A46-8D49-024FAEC7903F}" type="slidenum">
              <a:rPr lang="en-US" altLang="en-US" sz="1200">
                <a:solidFill>
                  <a:srgbClr val="3F3F3F"/>
                </a:solidFill>
              </a:rPr>
              <a:pPr algn="r"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6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Elements in a circuit having a common voltage across them are said to be connected in </a:t>
            </a:r>
            <a:r>
              <a:rPr lang="en-US" altLang="en-US" b="1"/>
              <a:t>parallel</a:t>
            </a:r>
            <a:r>
              <a:rPr lang="en-US" altLang="en-US" b="1" i="1"/>
              <a:t>.</a:t>
            </a:r>
            <a:endParaRPr lang="en-US" altLang="en-US"/>
          </a:p>
        </p:txBody>
      </p:sp>
      <p:pic>
        <p:nvPicPr>
          <p:cNvPr id="26632" name="Picture 3" descr="hay29575_0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/>
          <a:stretch>
            <a:fillRect/>
          </a:stretch>
        </p:blipFill>
        <p:spPr bwMode="auto">
          <a:xfrm>
            <a:off x="901700" y="3859213"/>
            <a:ext cx="7339013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71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Example: Single Loop Circuit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38300"/>
            <a:ext cx="8229600" cy="4625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z="2800" dirty="0"/>
              <a:t>Calculate the power absorbed by each circuit element.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p</a:t>
            </a:r>
            <a:r>
              <a:rPr lang="en-US" altLang="en-US" sz="2400" i="1" baseline="-25000" dirty="0"/>
              <a:t>120V</a:t>
            </a:r>
            <a:r>
              <a:rPr lang="en-US" altLang="en-US" sz="2400" i="1" dirty="0"/>
              <a:t>  = −960 W, p</a:t>
            </a:r>
            <a:r>
              <a:rPr lang="en-US" altLang="en-US" sz="2400" i="1" baseline="-25000" dirty="0"/>
              <a:t>30</a:t>
            </a:r>
            <a:r>
              <a:rPr lang="en-US" altLang="en-US" sz="2400" i="1" dirty="0"/>
              <a:t> = 1920 W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dep</a:t>
            </a:r>
            <a:r>
              <a:rPr lang="en-US" altLang="en-US" sz="2400" i="1" dirty="0"/>
              <a:t> </a:t>
            </a:r>
            <a:r>
              <a:rPr lang="en-US" altLang="en-US" sz="2400" dirty="0"/>
              <a:t>= −1920 W,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15</a:t>
            </a:r>
            <a:r>
              <a:rPr lang="en-US" altLang="en-US" sz="2400" i="1" dirty="0"/>
              <a:t> = 960 W</a:t>
            </a:r>
            <a:endParaRPr lang="en-US" alt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1A3C44B-B6A9-4CF4-B7C7-1F14EF36EF9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876801"/>
            <a:ext cx="4800600" cy="135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hay29575_0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 r="52322" b="12360"/>
          <a:stretch>
            <a:fillRect/>
          </a:stretch>
        </p:blipFill>
        <p:spPr bwMode="auto">
          <a:xfrm>
            <a:off x="3529013" y="2209800"/>
            <a:ext cx="4941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Example: Single Node-Pair Circuit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z="2800" dirty="0"/>
              <a:t>Find the voltage</a:t>
            </a:r>
            <a:r>
              <a:rPr lang="en-US" altLang="en-US" sz="2800" i="1" dirty="0"/>
              <a:t> v </a:t>
            </a:r>
            <a:r>
              <a:rPr lang="en-US" altLang="en-US" sz="2800" dirty="0"/>
              <a:t>and the currents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 and</a:t>
            </a:r>
            <a:r>
              <a:rPr lang="en-US" altLang="en-US" sz="2800" i="1" dirty="0"/>
              <a:t> i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400" i="1" dirty="0"/>
              <a:t>Answer: v = 2 V,  i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= 60 A, and i</a:t>
            </a:r>
            <a:r>
              <a:rPr lang="en-US" altLang="en-US" sz="2400" i="1" baseline="-25000" dirty="0"/>
              <a:t>2 </a:t>
            </a:r>
            <a:r>
              <a:rPr lang="en-US" altLang="en-US" sz="2400" i="1" dirty="0"/>
              <a:t>= 30 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EDE548B-EF62-460A-905F-87AA37E4BC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8" name="Picture 3" descr="hay29575_0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4" t="7253" b="18132"/>
          <a:stretch>
            <a:fillRect/>
          </a:stretch>
        </p:blipFill>
        <p:spPr bwMode="auto">
          <a:xfrm>
            <a:off x="230188" y="2540000"/>
            <a:ext cx="8456612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214937"/>
            <a:ext cx="5181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hay29575_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>
            <a:fillRect/>
          </a:stretch>
        </p:blipFill>
        <p:spPr bwMode="auto">
          <a:xfrm>
            <a:off x="1295400" y="2451100"/>
            <a:ext cx="6451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ＭＳ Ｐゴシック" pitchFamily="-1" charset="-128"/>
              </a:rPr>
              <a:t>Example: Single Node-Pair Circuit</a:t>
            </a:r>
            <a:endParaRPr lang="en-US" dirty="0">
              <a:ea typeface="ＭＳ Ｐゴシック" pitchFamily="-1" charset="-128"/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800" dirty="0"/>
              <a:t>Determine the value of</a:t>
            </a:r>
            <a:r>
              <a:rPr lang="en-US" altLang="en-US" sz="2800" i="1" dirty="0"/>
              <a:t> v </a:t>
            </a:r>
            <a:r>
              <a:rPr lang="en-US" altLang="en-US" sz="2800" dirty="0"/>
              <a:t>and the power supplied by the independent current source.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 v = 14.4 V, power from current source is 345.6 </a:t>
            </a:r>
            <a:r>
              <a:rPr lang="en-US" altLang="en-US" sz="2400" i="1" dirty="0" err="1"/>
              <a:t>mW</a:t>
            </a:r>
            <a:endParaRPr lang="en-US" alt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9032CC38-9F10-40B5-A7D1-B666F6F83E5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214937"/>
            <a:ext cx="7620000" cy="728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Series and Parallel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85D60CF-A926-4AF2-A341-337A66773CD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5" name="Picture 3" descr="hay29575_0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 r="56059"/>
          <a:stretch>
            <a:fillRect/>
          </a:stretch>
        </p:blipFill>
        <p:spPr bwMode="auto">
          <a:xfrm>
            <a:off x="4851400" y="2155825"/>
            <a:ext cx="42545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3975100" cy="27590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Voltage sources connected in series can be combined into an equivalent voltage source: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6286500" y="4838700"/>
            <a:ext cx="800100" cy="135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217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Series and Parallel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C092EFB-2A88-44DE-A47B-1C925106172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49" name="Picture 3" descr="hay29575_0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0" t="15047" b="7588"/>
          <a:stretch>
            <a:fillRect/>
          </a:stretch>
        </p:blipFill>
        <p:spPr bwMode="auto">
          <a:xfrm>
            <a:off x="1492250" y="2724150"/>
            <a:ext cx="588645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Content Placeholder 2"/>
          <p:cNvSpPr>
            <a:spLocks noGrp="1"/>
          </p:cNvSpPr>
          <p:nvPr>
            <p:ph idx="1"/>
          </p:nvPr>
        </p:nvSpPr>
        <p:spPr>
          <a:xfrm>
            <a:off x="127000" y="1689100"/>
            <a:ext cx="8559800" cy="12382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Current sources connected in parallel can be combined into an equivalent current source: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239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Impossible Circuits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Our circuit models are idealizations that can lead to apparent physical absurdities: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</a:t>
            </a:r>
            <a:r>
              <a:rPr lang="en-US" altLang="en-US" baseline="-25000"/>
              <a:t>s</a:t>
            </a:r>
            <a:r>
              <a:rPr lang="en-US" altLang="en-US"/>
              <a:t> in parallel (a) and I</a:t>
            </a:r>
            <a:r>
              <a:rPr lang="en-US" altLang="en-US" baseline="-25000"/>
              <a:t>s</a:t>
            </a:r>
            <a:r>
              <a:rPr lang="en-US" altLang="en-US"/>
              <a:t> in series (c) can lead to “impossible circuits”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4739EE0-BF7E-4CE5-A871-F764B5D067A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4" descr="hay29575_0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/>
          <a:stretch>
            <a:fillRect/>
          </a:stretch>
        </p:blipFill>
        <p:spPr bwMode="auto">
          <a:xfrm>
            <a:off x="901700" y="2438400"/>
            <a:ext cx="7339013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0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Topic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Overview</a:t>
            </a:r>
            <a:r>
              <a:rPr lang="en-US" alt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Voltage/Current Laws</a:t>
            </a:r>
          </a:p>
          <a:p>
            <a:pPr eaLnBrk="1" hangingPunct="1"/>
            <a:r>
              <a:rPr lang="en-US" altLang="en-US" dirty="0"/>
              <a:t>Series/Parallel Circuits</a:t>
            </a:r>
          </a:p>
          <a:p>
            <a:pPr eaLnBrk="1" hangingPunct="1"/>
            <a:r>
              <a:rPr lang="en-US" altLang="en-US" dirty="0"/>
              <a:t>Voltage/Current Division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2. Voltage/Current Laws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Resistors in Series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4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Using KVL shows: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 algn="ctr">
              <a:buFont typeface="Wingdings 2" pitchFamily="18" charset="2"/>
              <a:buNone/>
            </a:pPr>
            <a:r>
              <a:rPr lang="en-US" altLang="en-US" i="1"/>
              <a:t>R</a:t>
            </a:r>
            <a:r>
              <a:rPr lang="en-US" altLang="en-US" i="1" baseline="-25000"/>
              <a:t>eq</a:t>
            </a:r>
            <a:r>
              <a:rPr lang="en-US" altLang="en-US" i="1"/>
              <a:t> = R</a:t>
            </a:r>
            <a:r>
              <a:rPr lang="en-US" altLang="en-US" i="1" baseline="-25000"/>
              <a:t>1</a:t>
            </a:r>
            <a:r>
              <a:rPr lang="en-US" altLang="en-US" i="1"/>
              <a:t> + R</a:t>
            </a:r>
            <a:r>
              <a:rPr lang="en-US" altLang="en-US" i="1" baseline="-25000"/>
              <a:t>2</a:t>
            </a:r>
            <a:r>
              <a:rPr lang="en-US" altLang="en-US" i="1"/>
              <a:t> + … + R</a:t>
            </a:r>
            <a:r>
              <a:rPr lang="en-US" altLang="en-US" i="1" baseline="-25000"/>
              <a:t>N</a:t>
            </a:r>
            <a:endParaRPr lang="en-US" altLang="en-US" baseline="-25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7AE293C1-7E5B-4606-BF91-64D24CFD2DD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3" descr="hay29575_0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b="10611"/>
          <a:stretch>
            <a:fillRect/>
          </a:stretch>
        </p:blipFill>
        <p:spPr bwMode="auto">
          <a:xfrm>
            <a:off x="901700" y="1801813"/>
            <a:ext cx="73390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41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Example: Circuit Simplifying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800"/>
              <a:t>Find</a:t>
            </a:r>
            <a:r>
              <a:rPr lang="en-US" altLang="en-US" sz="2800" i="1"/>
              <a:t> i </a:t>
            </a:r>
            <a:r>
              <a:rPr lang="en-US" altLang="en-US" sz="2800"/>
              <a:t>and the power supplied by the 80 V source.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F0D8586-6DB2-4011-B413-5A5F224D3EE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3" descr="hay29575_0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8" t="67891" r="21548" b="4849"/>
          <a:stretch>
            <a:fillRect/>
          </a:stretch>
        </p:blipFill>
        <p:spPr bwMode="auto">
          <a:xfrm>
            <a:off x="385763" y="4117975"/>
            <a:ext cx="286702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3" descr="hay29575_0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 t="33946" r="10774" b="37180"/>
          <a:stretch>
            <a:fillRect/>
          </a:stretch>
        </p:blipFill>
        <p:spPr bwMode="auto">
          <a:xfrm>
            <a:off x="4184650" y="3348038"/>
            <a:ext cx="4716463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3" descr="hay29575_0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72742"/>
          <a:stretch>
            <a:fillRect/>
          </a:stretch>
        </p:blipFill>
        <p:spPr bwMode="auto">
          <a:xfrm>
            <a:off x="385763" y="1981200"/>
            <a:ext cx="45085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03588" y="5588000"/>
            <a:ext cx="56848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+mn-lt"/>
                <a:ea typeface="ＭＳ Ｐゴシック" pitchFamily="-1" charset="-128"/>
                <a:cs typeface="ＭＳ Ｐゴシック" pitchFamily="-1" charset="-128"/>
              </a:rPr>
              <a:t>Answer: i = 3 A and </a:t>
            </a:r>
            <a:r>
              <a:rPr lang="en-US" sz="2400" i="1" dirty="0" err="1">
                <a:latin typeface="+mn-lt"/>
                <a:ea typeface="ＭＳ Ｐゴシック" pitchFamily="-1" charset="-128"/>
                <a:cs typeface="ＭＳ Ｐゴシック" pitchFamily="-1" charset="-128"/>
              </a:rPr>
              <a:t>p</a:t>
            </a:r>
            <a:r>
              <a:rPr lang="en-US" sz="2400" i="1" dirty="0">
                <a:latin typeface="+mn-lt"/>
                <a:ea typeface="ＭＳ Ｐゴシック" pitchFamily="-1" charset="-128"/>
                <a:cs typeface="ＭＳ Ｐゴシック" pitchFamily="-1" charset="-128"/>
              </a:rPr>
              <a:t> = 240 W supplied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5443537"/>
            <a:ext cx="5181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Resistors in Parallel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35E9C87-8B38-406D-9E84-78D1299CAC0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5" name="Picture 3" descr="hay29575_0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56577"/>
          <a:stretch>
            <a:fillRect/>
          </a:stretch>
        </p:blipFill>
        <p:spPr bwMode="auto">
          <a:xfrm>
            <a:off x="457200" y="1716088"/>
            <a:ext cx="48768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hay29575_0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t="51727" r="22400" b="8083"/>
          <a:stretch>
            <a:fillRect/>
          </a:stretch>
        </p:blipFill>
        <p:spPr bwMode="auto">
          <a:xfrm>
            <a:off x="5816600" y="1790700"/>
            <a:ext cx="2870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ch3rparall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851400"/>
            <a:ext cx="48672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Content Placeholder 2"/>
          <p:cNvSpPr>
            <a:spLocks noGrp="1"/>
          </p:cNvSpPr>
          <p:nvPr>
            <p:ph idx="1"/>
          </p:nvPr>
        </p:nvSpPr>
        <p:spPr>
          <a:xfrm>
            <a:off x="457200" y="4140200"/>
            <a:ext cx="3708400" cy="711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Using KCL shows: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963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Two Resistors in Parallel</a:t>
            </a:r>
          </a:p>
        </p:txBody>
      </p:sp>
      <p:pic>
        <p:nvPicPr>
          <p:cNvPr id="36867" name="Content Placeholder 5" descr="ch3par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7675" y="2082800"/>
            <a:ext cx="2392363" cy="3975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8D4E64D-54D2-4EE2-85D5-120A4446590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7900" y="1993900"/>
            <a:ext cx="5051425" cy="38465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Two resistors in parallel can be combined using the</a:t>
            </a:r>
          </a:p>
          <a:p>
            <a:pPr algn="ctr" eaLnBrk="1" hangingPunct="1"/>
            <a:r>
              <a:rPr lang="en-US" altLang="en-US">
                <a:latin typeface="Times New Roman" pitchFamily="18" charset="0"/>
              </a:rPr>
              <a:t>  </a:t>
            </a:r>
            <a:r>
              <a:rPr lang="en-US" altLang="en-US" sz="2800" b="1">
                <a:latin typeface="Times New Roman" pitchFamily="18" charset="0"/>
              </a:rPr>
              <a:t>product / sum </a:t>
            </a: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shortcut.</a:t>
            </a:r>
          </a:p>
          <a:p>
            <a:pPr eaLnBrk="1" hangingPunct="1"/>
            <a:endParaRPr lang="en-US" altLang="en-US">
              <a:latin typeface="Times New Roman" pitchFamily="18" charset="0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Connecting resistors in parallel makes the result </a:t>
            </a:r>
            <a:r>
              <a:rPr lang="en-US" altLang="en-US" i="1">
                <a:latin typeface="Times New Roman" pitchFamily="18" charset="0"/>
              </a:rPr>
              <a:t>smaller </a:t>
            </a:r>
            <a:r>
              <a:rPr lang="en-US" altLang="en-US">
                <a:latin typeface="Times New Roman" pitchFamily="18" charset="0"/>
              </a:rPr>
              <a:t>:</a:t>
            </a:r>
            <a:endParaRPr lang="en-US" altLang="en-US" i="1">
              <a:latin typeface="Times New Roman" pitchFamily="18" charset="0"/>
            </a:endParaRPr>
          </a:p>
          <a:p>
            <a:pPr eaLnBrk="1" hangingPunct="1"/>
            <a:endParaRPr lang="en-US" altLang="en-US">
              <a:latin typeface="Times New Roman" pitchFamily="18" charset="0"/>
            </a:endParaRPr>
          </a:p>
          <a:p>
            <a:pPr eaLnBrk="1" hangingPunct="1"/>
            <a:r>
              <a:rPr lang="en-US" altLang="en-US" i="1">
                <a:latin typeface="Times New Roman" pitchFamily="18" charset="0"/>
              </a:rPr>
              <a:t>0.5 </a:t>
            </a:r>
            <a:r>
              <a:rPr lang="en-US" altLang="en-US">
                <a:latin typeface="Times New Roman" pitchFamily="18" charset="0"/>
              </a:rPr>
              <a:t>min</a:t>
            </a:r>
            <a:r>
              <a:rPr lang="en-US" altLang="en-US" i="1">
                <a:latin typeface="Times New Roman" pitchFamily="18" charset="0"/>
              </a:rPr>
              <a:t>(R</a:t>
            </a:r>
            <a:r>
              <a:rPr lang="en-US" altLang="en-US" i="1" baseline="-25000">
                <a:latin typeface="Times New Roman" pitchFamily="18" charset="0"/>
              </a:rPr>
              <a:t>1,</a:t>
            </a:r>
            <a:r>
              <a:rPr lang="en-US" altLang="en-US" i="1">
                <a:latin typeface="Times New Roman" pitchFamily="18" charset="0"/>
              </a:rPr>
              <a:t> R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 i="1">
                <a:latin typeface="Times New Roman" pitchFamily="18" charset="0"/>
              </a:rPr>
              <a:t>) &lt; R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  <a:r>
              <a:rPr lang="en-US" altLang="en-US" i="1">
                <a:latin typeface="Times New Roman" pitchFamily="18" charset="0"/>
              </a:rPr>
              <a:t>||R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 i="1">
                <a:latin typeface="Times New Roman" pitchFamily="18" charset="0"/>
              </a:rPr>
              <a:t> &lt; </a:t>
            </a:r>
            <a:r>
              <a:rPr lang="en-US" altLang="en-US">
                <a:latin typeface="Times New Roman" pitchFamily="18" charset="0"/>
              </a:rPr>
              <a:t>min</a:t>
            </a:r>
            <a:r>
              <a:rPr lang="en-US" altLang="en-US" i="1">
                <a:latin typeface="Times New Roman" pitchFamily="18" charset="0"/>
              </a:rPr>
              <a:t>(R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  <a:r>
              <a:rPr lang="en-US" altLang="en-US" i="1">
                <a:latin typeface="Times New Roman" pitchFamily="18" charset="0"/>
              </a:rPr>
              <a:t>,R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 i="1">
                <a:latin typeface="Times New Roman" pitchFamily="18" charset="0"/>
              </a:rPr>
              <a:t>)</a:t>
            </a:r>
          </a:p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837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Voltage Division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Resistors in series “share” the voltage applied to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58559801-4E23-46D2-B76F-D2DA17045D4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7894" name="Picture 3" descr="hay29575_03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987425" y="3441700"/>
            <a:ext cx="2674938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ch3voltdi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409950"/>
            <a:ext cx="24542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ch3voltdiv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978400"/>
            <a:ext cx="24542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70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Example: Voltage Division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</a:t>
            </a:r>
            <a:r>
              <a:rPr lang="en-US" altLang="en-US" i="1"/>
              <a:t>v</a:t>
            </a:r>
            <a:r>
              <a:rPr lang="en-US" altLang="en-US" i="1" baseline="-25000"/>
              <a:t>x</a:t>
            </a:r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     v</a:t>
            </a:r>
            <a:r>
              <a:rPr lang="en-US" altLang="en-US" sz="2400" i="1" baseline="-25000"/>
              <a:t>x</a:t>
            </a:r>
            <a:r>
              <a:rPr lang="en-US" altLang="en-US" sz="2400" i="1"/>
              <a:t>(t) = 4 sin t 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650EB45-E4E9-4FB1-9768-785C72840B7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8918" name="Picture 3" descr="hay29575_03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r="47197" b="9566"/>
          <a:stretch/>
        </p:blipFill>
        <p:spPr bwMode="auto">
          <a:xfrm>
            <a:off x="901701" y="2495550"/>
            <a:ext cx="387525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181600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hay29575_03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2" t="4591" b="9566"/>
          <a:stretch/>
        </p:blipFill>
        <p:spPr bwMode="auto">
          <a:xfrm>
            <a:off x="5105400" y="2438400"/>
            <a:ext cx="328771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6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Current Division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787525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Resistors in parallel “share” the current through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5C8F03-DCCA-47AE-8FA2-DA78947D140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9942" name="Picture 3" descr="hay29575_03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57200" y="3048000"/>
            <a:ext cx="31718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6" descr="ch3currdi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3048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9" descr="ch3currdiv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573588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hay29575_03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>
            <a:fillRect/>
          </a:stretch>
        </p:blipFill>
        <p:spPr bwMode="auto">
          <a:xfrm>
            <a:off x="1447800" y="1739900"/>
            <a:ext cx="559435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Example: Current Division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800" dirty="0"/>
              <a:t>Find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3</a:t>
            </a:r>
            <a:r>
              <a:rPr lang="en-US" altLang="en-US" sz="2800" dirty="0"/>
              <a:t>(t) 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 i</a:t>
            </a:r>
            <a:r>
              <a:rPr lang="en-US" altLang="en-US" sz="2400" i="1" baseline="-25000" dirty="0"/>
              <a:t>3</a:t>
            </a:r>
            <a:r>
              <a:rPr lang="en-US" altLang="en-US" sz="2400" i="1" dirty="0"/>
              <a:t>(t) = 1.333 sin t 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AB502-12DC-4356-B452-7F3EAD8DDF6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5181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800" dirty="0"/>
              <a:t>Can you explain how we use these to analyze the circuits?</a:t>
            </a:r>
          </a:p>
          <a:p>
            <a:endParaRPr lang="en-US" dirty="0"/>
          </a:p>
          <a:p>
            <a:pPr lvl="1"/>
            <a:r>
              <a:rPr lang="en-US" dirty="0"/>
              <a:t>KVL, KCL?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Series/Parallel Resistors, or Sources?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Voltage/Current Division?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250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baseline="-25000" dirty="0"/>
              <a:t> </a:t>
            </a:r>
            <a:r>
              <a:rPr lang="en-US" dirty="0"/>
              <a:t>if g</a:t>
            </a:r>
            <a:r>
              <a:rPr lang="en-US" baseline="-25000" dirty="0"/>
              <a:t>m</a:t>
            </a:r>
            <a:r>
              <a:rPr lang="en-US" dirty="0"/>
              <a:t>=322mS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2. Voltage/Current Laws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209800"/>
            <a:ext cx="7972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75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hay29575_0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t="53343" r="10712" b="3233"/>
          <a:stretch>
            <a:fillRect/>
          </a:stretch>
        </p:blipFill>
        <p:spPr bwMode="auto">
          <a:xfrm>
            <a:off x="646113" y="1295400"/>
            <a:ext cx="3987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Nodes, Paths, Loops, Branches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2FA13EF-496C-4372-A9A6-C40BD3E7DA3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6390" name="Picture 4" descr="hay29575_0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1939" r="14995" b="54961"/>
          <a:stretch>
            <a:fillRect/>
          </a:stretch>
        </p:blipFill>
        <p:spPr bwMode="auto">
          <a:xfrm>
            <a:off x="4740275" y="1295400"/>
            <a:ext cx="3719513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457200" y="4165600"/>
            <a:ext cx="8229600" cy="2235200"/>
          </a:xfrm>
        </p:spPr>
        <p:txBody>
          <a:bodyPr/>
          <a:lstStyle/>
          <a:p>
            <a:r>
              <a:rPr lang="en-US" altLang="en-US"/>
              <a:t>these two networks are equivalent</a:t>
            </a:r>
          </a:p>
          <a:p>
            <a:r>
              <a:rPr lang="en-US" altLang="en-US"/>
              <a:t>there are three </a:t>
            </a:r>
            <a:r>
              <a:rPr lang="en-US" altLang="en-US" i="1"/>
              <a:t>nodes</a:t>
            </a:r>
            <a:r>
              <a:rPr lang="en-US" altLang="en-US"/>
              <a:t> and five </a:t>
            </a:r>
            <a:r>
              <a:rPr lang="en-US" altLang="en-US" i="1"/>
              <a:t>branches</a:t>
            </a:r>
          </a:p>
          <a:p>
            <a:r>
              <a:rPr lang="en-US" altLang="en-US"/>
              <a:t>a </a:t>
            </a:r>
            <a:r>
              <a:rPr lang="en-US" altLang="en-US" i="1"/>
              <a:t>path</a:t>
            </a:r>
            <a:r>
              <a:rPr lang="en-US" altLang="en-US"/>
              <a:t> is a sequence of nodes</a:t>
            </a:r>
          </a:p>
          <a:p>
            <a:r>
              <a:rPr lang="en-US" altLang="en-US"/>
              <a:t>a </a:t>
            </a:r>
            <a:r>
              <a:rPr lang="en-US" altLang="en-US" i="1"/>
              <a:t>loop</a:t>
            </a:r>
            <a:r>
              <a:rPr lang="en-US" altLang="en-US"/>
              <a:t> is a closed (circular) 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9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" charset="-128"/>
              </a:rPr>
              <a:t>Kirchhoff’s Current Law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2350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KCL: The algebraic sum of the currents entering any node is zero.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2367EEE-19FD-466D-983A-34D3FD93F91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3" descr="hay29575_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/>
          <a:stretch>
            <a:fillRect/>
          </a:stretch>
        </p:blipFill>
        <p:spPr bwMode="auto">
          <a:xfrm>
            <a:off x="2209800" y="2743200"/>
            <a:ext cx="4830763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5181600"/>
            <a:ext cx="77724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A</a:t>
            </a:r>
            <a:r>
              <a:rPr lang="en-US" altLang="en-US" sz="3200" i="1" dirty="0">
                <a:latin typeface="Times New Roman" pitchFamily="18" charset="0"/>
              </a:rPr>
              <a:t> + </a:t>
            </a:r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B</a:t>
            </a:r>
            <a:r>
              <a:rPr lang="en-US" altLang="en-US" sz="3200" i="1" dirty="0">
                <a:latin typeface="Times New Roman" pitchFamily="18" charset="0"/>
              </a:rPr>
              <a:t> + (−</a:t>
            </a:r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C</a:t>
            </a:r>
            <a:r>
              <a:rPr lang="en-US" altLang="en-US" sz="3200" i="1" dirty="0">
                <a:latin typeface="Times New Roman" pitchFamily="18" charset="0"/>
              </a:rPr>
              <a:t>) + (−</a:t>
            </a:r>
            <a:r>
              <a:rPr lang="en-US" altLang="en-US" sz="3200" i="1" dirty="0" err="1">
                <a:latin typeface="Times New Roman" pitchFamily="18" charset="0"/>
              </a:rPr>
              <a:t>i</a:t>
            </a:r>
            <a:r>
              <a:rPr lang="en-US" altLang="en-US" sz="3200" i="1" baseline="-25000" dirty="0" err="1">
                <a:latin typeface="Times New Roman" pitchFamily="18" charset="0"/>
              </a:rPr>
              <a:t>D</a:t>
            </a:r>
            <a:r>
              <a:rPr lang="en-US" altLang="en-US" sz="3200" i="1" dirty="0">
                <a:latin typeface="Times New Roman" pitchFamily="18" charset="0"/>
              </a:rPr>
              <a:t>) = 0</a:t>
            </a:r>
            <a:endParaRPr lang="en-US" altLang="en-US" sz="3200" i="1" dirty="0"/>
          </a:p>
          <a:p>
            <a:pPr algn="ctr" eaLnBrk="1" hangingPunct="1"/>
            <a:endParaRPr lang="en-US" altLang="en-US" sz="3200" i="1" dirty="0"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8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hay29575_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/>
          <a:stretch>
            <a:fillRect/>
          </a:stretch>
        </p:blipFill>
        <p:spPr bwMode="auto">
          <a:xfrm>
            <a:off x="4857750" y="4191000"/>
            <a:ext cx="366077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" charset="-128"/>
              </a:rPr>
              <a:t>KCL: Alternative Forms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Current </a:t>
            </a:r>
            <a:r>
              <a:rPr lang="en-US" altLang="en-US" i="1"/>
              <a:t>IN</a:t>
            </a:r>
            <a:r>
              <a:rPr lang="en-US" altLang="en-US"/>
              <a:t> is zero: </a:t>
            </a:r>
          </a:p>
          <a:p>
            <a:pPr>
              <a:buFont typeface="Wingdings 2" pitchFamily="18" charset="2"/>
              <a:buNone/>
            </a:pPr>
            <a:r>
              <a:rPr lang="en-US" altLang="en-US" i="1"/>
              <a:t>   i</a:t>
            </a:r>
            <a:r>
              <a:rPr lang="en-US" altLang="en-US" i="1" baseline="-25000"/>
              <a:t>A</a:t>
            </a:r>
            <a:r>
              <a:rPr lang="en-US" altLang="en-US" i="1"/>
              <a:t> + i</a:t>
            </a:r>
            <a:r>
              <a:rPr lang="en-US" altLang="en-US" i="1" baseline="-25000"/>
              <a:t>B</a:t>
            </a:r>
            <a:r>
              <a:rPr lang="en-US" altLang="en-US" i="1"/>
              <a:t> + (−i</a:t>
            </a:r>
            <a:r>
              <a:rPr lang="en-US" altLang="en-US" i="1" baseline="-25000"/>
              <a:t>C</a:t>
            </a:r>
            <a:r>
              <a:rPr lang="en-US" altLang="en-US" i="1"/>
              <a:t>) + (−i</a:t>
            </a:r>
            <a:r>
              <a:rPr lang="en-US" altLang="en-US" i="1" baseline="-25000"/>
              <a:t>D</a:t>
            </a:r>
            <a:r>
              <a:rPr lang="en-US" altLang="en-US" i="1"/>
              <a:t>) = 0</a:t>
            </a:r>
          </a:p>
          <a:p>
            <a:pPr algn="ctr">
              <a:buFont typeface="Wingdings 2" pitchFamily="18" charset="2"/>
              <a:buNone/>
            </a:pPr>
            <a:endParaRPr lang="en-US" altLang="en-US" i="1"/>
          </a:p>
          <a:p>
            <a:r>
              <a:rPr lang="en-US" altLang="en-US"/>
              <a:t>Current </a:t>
            </a:r>
            <a:r>
              <a:rPr lang="en-US" altLang="en-US" i="1"/>
              <a:t>OUT</a:t>
            </a:r>
            <a:r>
              <a:rPr lang="en-US" altLang="en-US"/>
              <a:t> is zero:</a:t>
            </a:r>
          </a:p>
          <a:p>
            <a:pPr>
              <a:buFont typeface="Wingdings 2" pitchFamily="18" charset="2"/>
              <a:buNone/>
            </a:pPr>
            <a:r>
              <a:rPr lang="en-US" altLang="en-US" i="1"/>
              <a:t>   (-i</a:t>
            </a:r>
            <a:r>
              <a:rPr lang="en-US" altLang="en-US" i="1" baseline="-25000"/>
              <a:t>A</a:t>
            </a:r>
            <a:r>
              <a:rPr lang="en-US" altLang="en-US" i="1"/>
              <a:t> )+ (-i</a:t>
            </a:r>
            <a:r>
              <a:rPr lang="en-US" altLang="en-US" i="1" baseline="-25000"/>
              <a:t>B</a:t>
            </a:r>
            <a:r>
              <a:rPr lang="en-US" altLang="en-US" i="1"/>
              <a:t> ) + i</a:t>
            </a:r>
            <a:r>
              <a:rPr lang="en-US" altLang="en-US" i="1" baseline="-25000"/>
              <a:t>C</a:t>
            </a:r>
            <a:r>
              <a:rPr lang="en-US" altLang="en-US" i="1"/>
              <a:t> + i</a:t>
            </a:r>
            <a:r>
              <a:rPr lang="en-US" altLang="en-US" i="1" baseline="-25000"/>
              <a:t>D</a:t>
            </a:r>
            <a:r>
              <a:rPr lang="en-US" altLang="en-US" i="1"/>
              <a:t> = 0</a:t>
            </a:r>
          </a:p>
          <a:p>
            <a:pPr algn="ctr">
              <a:buFont typeface="Wingdings 2" pitchFamily="18" charset="2"/>
              <a:buNone/>
            </a:pPr>
            <a:endParaRPr lang="en-US" altLang="en-US" i="1"/>
          </a:p>
          <a:p>
            <a:r>
              <a:rPr lang="en-US" altLang="en-US"/>
              <a:t>Current </a:t>
            </a:r>
            <a:r>
              <a:rPr lang="en-US" altLang="en-US" i="1"/>
              <a:t>IN=OUT:</a:t>
            </a:r>
          </a:p>
          <a:p>
            <a:pPr>
              <a:buFont typeface="Wingdings 2" pitchFamily="18" charset="2"/>
              <a:buNone/>
            </a:pPr>
            <a:r>
              <a:rPr lang="en-US" altLang="en-US" i="1"/>
              <a:t>   i</a:t>
            </a:r>
            <a:r>
              <a:rPr lang="en-US" altLang="en-US" i="1" baseline="-25000"/>
              <a:t>A</a:t>
            </a:r>
            <a:r>
              <a:rPr lang="en-US" altLang="en-US" i="1"/>
              <a:t>+ i</a:t>
            </a:r>
            <a:r>
              <a:rPr lang="en-US" altLang="en-US" i="1" baseline="-25000"/>
              <a:t>B</a:t>
            </a:r>
            <a:r>
              <a:rPr lang="en-US" altLang="en-US" i="1"/>
              <a:t>  = i</a:t>
            </a:r>
            <a:r>
              <a:rPr lang="en-US" altLang="en-US" i="1" baseline="-25000"/>
              <a:t>C</a:t>
            </a:r>
            <a:r>
              <a:rPr lang="en-US" altLang="en-US" i="1"/>
              <a:t> + i</a:t>
            </a:r>
            <a:r>
              <a:rPr lang="en-US" altLang="en-US" i="1" baseline="-25000"/>
              <a:t>D</a:t>
            </a:r>
            <a:r>
              <a:rPr lang="en-US" altLang="en-US" i="1"/>
              <a:t>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A00219E-8D44-4ABE-B80D-3A3F0C50AF1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29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Example of KCL Application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275D9F2-A58D-4810-B55A-9131114B504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57200" y="1600200"/>
            <a:ext cx="8229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itchFamily="18" charset="0"/>
              </a:rPr>
              <a:t>Find the current through resistor </a:t>
            </a:r>
            <a:r>
              <a:rPr lang="en-US" altLang="en-US" sz="2800" i="1" dirty="0">
                <a:latin typeface="Times New Roman" pitchFamily="18" charset="0"/>
              </a:rPr>
              <a:t>R</a:t>
            </a:r>
            <a:r>
              <a:rPr lang="en-US" altLang="en-US" sz="2800" i="1" baseline="-25000" dirty="0">
                <a:latin typeface="Times New Roman" pitchFamily="18" charset="0"/>
              </a:rPr>
              <a:t>3</a:t>
            </a:r>
            <a:r>
              <a:rPr lang="en-US" altLang="en-US" sz="2800" i="1" dirty="0">
                <a:latin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</a:rPr>
              <a:t>if it is known that the voltage source supplies a current of 3 A.</a:t>
            </a:r>
          </a:p>
        </p:txBody>
      </p:sp>
      <p:pic>
        <p:nvPicPr>
          <p:cNvPr id="19462" name="Picture 4" descr="hay29575_0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35977" r="10774" b="37180"/>
          <a:stretch>
            <a:fillRect/>
          </a:stretch>
        </p:blipFill>
        <p:spPr bwMode="auto">
          <a:xfrm>
            <a:off x="2119313" y="2865438"/>
            <a:ext cx="56165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57200" y="5295900"/>
            <a:ext cx="251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+mn-lt"/>
                <a:ea typeface="ＭＳ Ｐゴシック" pitchFamily="-1" charset="-128"/>
                <a:cs typeface="ＭＳ Ｐゴシック" pitchFamily="-1" charset="-128"/>
              </a:rPr>
              <a:t>Answer: i =6 A</a:t>
            </a:r>
            <a:endParaRPr lang="en-US" sz="2400" i="1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295900"/>
            <a:ext cx="228600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" charset="-128"/>
              </a:rPr>
              <a:t>Kirchhoff’s Voltage Law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CDEB0D0-23C4-4F3F-A547-E8E1675F9A7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0485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11811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KVL: The algebraic sum of the voltages around any closed path is zero. </a:t>
            </a:r>
          </a:p>
          <a:p>
            <a:endParaRPr lang="en-US" altLang="en-US" dirty="0"/>
          </a:p>
        </p:txBody>
      </p:sp>
      <p:pic>
        <p:nvPicPr>
          <p:cNvPr id="20486" name="Picture 3" descr="hay29575_03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>
            <a:fillRect/>
          </a:stretch>
        </p:blipFill>
        <p:spPr bwMode="auto">
          <a:xfrm>
            <a:off x="750888" y="3429000"/>
            <a:ext cx="44291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83100" y="2895600"/>
            <a:ext cx="42037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i="1" dirty="0">
                <a:latin typeface="Times New Roman" pitchFamily="18" charset="0"/>
              </a:rPr>
              <a:t>v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i="1" dirty="0">
                <a:latin typeface="Times New Roman" pitchFamily="18" charset="0"/>
              </a:rPr>
              <a:t> + (-v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i="1" dirty="0">
                <a:latin typeface="Times New Roman" pitchFamily="18" charset="0"/>
              </a:rPr>
              <a:t> )+ </a:t>
            </a:r>
            <a:r>
              <a:rPr lang="en-US" altLang="en-US" sz="3200" i="1" dirty="0" smtClean="0">
                <a:latin typeface="Times New Roman" pitchFamily="18" charset="0"/>
              </a:rPr>
              <a:t>v</a:t>
            </a:r>
            <a:r>
              <a:rPr lang="en-US" altLang="en-US" sz="3200" i="1" baseline="-25000" dirty="0" smtClean="0">
                <a:latin typeface="Times New Roman" pitchFamily="18" charset="0"/>
              </a:rPr>
              <a:t>3</a:t>
            </a:r>
            <a:r>
              <a:rPr lang="en-US" altLang="en-US" sz="3200" i="1" dirty="0" smtClean="0">
                <a:latin typeface="Times New Roman" pitchFamily="18" charset="0"/>
              </a:rPr>
              <a:t>= </a:t>
            </a:r>
            <a:r>
              <a:rPr lang="en-US" altLang="en-US" sz="3200" i="1" dirty="0">
                <a:latin typeface="Times New Roman" pitchFamily="18" charset="0"/>
              </a:rPr>
              <a:t>0</a:t>
            </a:r>
            <a:endParaRPr lang="en-US" altLang="en-US" sz="3200" i="1" dirty="0"/>
          </a:p>
          <a:p>
            <a:pPr algn="ctr" eaLnBrk="1" hangingPunct="1"/>
            <a:endParaRPr lang="en-US" altLang="en-US" sz="3200" i="1" dirty="0"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42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hay29575_03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>
            <a:fillRect/>
          </a:stretch>
        </p:blipFill>
        <p:spPr bwMode="auto">
          <a:xfrm>
            <a:off x="4432300" y="3657600"/>
            <a:ext cx="44291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KVL:  Alternative Forms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A5051BD4-DDD7-490E-AC09-0AE32A5C36D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625975"/>
          </a:xfrm>
        </p:spPr>
        <p:txBody>
          <a:bodyPr/>
          <a:lstStyle/>
          <a:p>
            <a:r>
              <a:rPr lang="en-US" altLang="en-US" dirty="0"/>
              <a:t>Sum of </a:t>
            </a:r>
            <a:r>
              <a:rPr lang="en-US" altLang="en-US" i="1" dirty="0"/>
              <a:t>RISES</a:t>
            </a:r>
            <a:r>
              <a:rPr lang="en-US" altLang="en-US" dirty="0"/>
              <a:t> is zero (clockwise from B): </a:t>
            </a:r>
          </a:p>
          <a:p>
            <a:pPr>
              <a:buFont typeface="Wingdings 2" pitchFamily="18" charset="2"/>
              <a:buNone/>
            </a:pPr>
            <a:r>
              <a:rPr lang="en-US" altLang="en-US" i="1" dirty="0"/>
              <a:t>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+(-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) + v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 = 0</a:t>
            </a:r>
          </a:p>
          <a:p>
            <a:pPr algn="ctr">
              <a:buFont typeface="Wingdings 2" pitchFamily="18" charset="2"/>
              <a:buNone/>
            </a:pPr>
            <a:endParaRPr lang="en-US" altLang="en-US" i="1" dirty="0"/>
          </a:p>
          <a:p>
            <a:r>
              <a:rPr lang="en-US" altLang="en-US" dirty="0"/>
              <a:t>Sum of </a:t>
            </a:r>
            <a:r>
              <a:rPr lang="en-US" altLang="en-US" i="1" dirty="0"/>
              <a:t>DROPS</a:t>
            </a:r>
            <a:r>
              <a:rPr lang="en-US" altLang="en-US" dirty="0"/>
              <a:t> is zero (clockwise from B):</a:t>
            </a:r>
          </a:p>
          <a:p>
            <a:pPr>
              <a:buFont typeface="Wingdings 2" pitchFamily="18" charset="2"/>
              <a:buNone/>
            </a:pPr>
            <a:r>
              <a:rPr lang="en-US" altLang="en-US" i="1" dirty="0"/>
              <a:t> (-v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) +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+ (-v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) = 0</a:t>
            </a:r>
          </a:p>
          <a:p>
            <a:pPr algn="ctr">
              <a:buFont typeface="Wingdings 2" pitchFamily="18" charset="2"/>
              <a:buNone/>
            </a:pPr>
            <a:endParaRPr lang="en-US" altLang="en-US" i="1" dirty="0"/>
          </a:p>
          <a:p>
            <a:r>
              <a:rPr lang="en-US" altLang="en-US" dirty="0"/>
              <a:t>Two paths, same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voltage (A to B)</a:t>
            </a:r>
            <a:r>
              <a:rPr lang="en-US" altLang="en-US" i="1" dirty="0"/>
              <a:t>:</a:t>
            </a:r>
          </a:p>
          <a:p>
            <a:pPr>
              <a:buFont typeface="Wingdings 2" pitchFamily="18" charset="2"/>
              <a:buNone/>
            </a:pPr>
            <a:r>
              <a:rPr lang="en-US" altLang="en-US" i="1" dirty="0"/>
              <a:t>  v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 = (-v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) +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52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Example: Applying KVL</a:t>
            </a:r>
            <a:endParaRPr lang="en-US" i="1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2. Voltage/Current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1E3446F-09FB-4052-B09B-27BE82CC48C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777875" y="1519237"/>
            <a:ext cx="790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Times New Roman" pitchFamily="18" charset="0"/>
              </a:rPr>
              <a:t>Find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i="1" baseline="-25000" dirty="0">
                <a:latin typeface="Times New Roman" pitchFamily="18" charset="0"/>
              </a:rPr>
              <a:t>R2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(the voltage across R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and the voltage </a:t>
            </a:r>
            <a:r>
              <a:rPr lang="en-US" altLang="en-US" i="1" dirty="0" err="1">
                <a:latin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</a:rPr>
              <a:t>x</a:t>
            </a:r>
            <a:r>
              <a:rPr lang="en-US" altLang="en-US" dirty="0">
                <a:latin typeface="Times New Roman" pitchFamily="18" charset="0"/>
              </a:rPr>
              <a:t>.</a:t>
            </a:r>
          </a:p>
        </p:txBody>
      </p:sp>
      <p:pic>
        <p:nvPicPr>
          <p:cNvPr id="3" name="Picture 3" descr="hay29575_03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/>
          <a:stretch>
            <a:fillRect/>
          </a:stretch>
        </p:blipFill>
        <p:spPr bwMode="auto">
          <a:xfrm>
            <a:off x="1143000" y="2297113"/>
            <a:ext cx="67151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77875" y="5486400"/>
            <a:ext cx="790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itchFamily="18" charset="0"/>
              </a:rPr>
              <a:t>Answer: v</a:t>
            </a:r>
            <a:r>
              <a:rPr lang="en-US" altLang="en-US" i="1" baseline="-25000" dirty="0">
                <a:latin typeface="Times New Roman" pitchFamily="18" charset="0"/>
              </a:rPr>
              <a:t>R2</a:t>
            </a:r>
            <a:r>
              <a:rPr lang="en-US" altLang="en-US" i="1" dirty="0">
                <a:latin typeface="Times New Roman" pitchFamily="18" charset="0"/>
              </a:rPr>
              <a:t> = 32 V and </a:t>
            </a:r>
            <a:r>
              <a:rPr lang="en-US" altLang="en-US" i="1" dirty="0" err="1">
                <a:latin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</a:rPr>
              <a:t>x</a:t>
            </a:r>
            <a:r>
              <a:rPr lang="en-US" altLang="en-US" i="1" dirty="0">
                <a:latin typeface="Times New Roman" pitchFamily="18" charset="0"/>
              </a:rPr>
              <a:t>= 6 V.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5367337"/>
            <a:ext cx="46482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938</Words>
  <Application>Microsoft Office PowerPoint</Application>
  <PresentationFormat>On-screen Show (4:3)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Times New Roman</vt:lpstr>
      <vt:lpstr>Wingdings</vt:lpstr>
      <vt:lpstr>Wingdings 2</vt:lpstr>
      <vt:lpstr>Median</vt:lpstr>
      <vt:lpstr>Electrical Circuits Lecture 2: Voltage/Current Laws  By: Mahmoud Momtazpour ceit.aut.ac.ir/~momtazpour  </vt:lpstr>
      <vt:lpstr>Topic Overview </vt:lpstr>
      <vt:lpstr>Nodes, Paths, Loops, Branches</vt:lpstr>
      <vt:lpstr>Kirchhoff’s Current Law</vt:lpstr>
      <vt:lpstr>KCL: Alternative Forms</vt:lpstr>
      <vt:lpstr>Example of KCL Application</vt:lpstr>
      <vt:lpstr>Kirchhoff’s Voltage Law</vt:lpstr>
      <vt:lpstr>KVL:  Alternative Forms</vt:lpstr>
      <vt:lpstr>Example: Applying KVL</vt:lpstr>
      <vt:lpstr>Applying KVL, KCL, Ohm’s</vt:lpstr>
      <vt:lpstr>Applying KVL, KCL, Ohm’s</vt:lpstr>
      <vt:lpstr>Series Connections</vt:lpstr>
      <vt:lpstr>Parallel Connections</vt:lpstr>
      <vt:lpstr>Example: Single Loop Circuit</vt:lpstr>
      <vt:lpstr>Example: Single Node-Pair Circuit</vt:lpstr>
      <vt:lpstr>Example: Single Node-Pair Circuit</vt:lpstr>
      <vt:lpstr>Series and Parallel Sources</vt:lpstr>
      <vt:lpstr>Series and Parallel Sources</vt:lpstr>
      <vt:lpstr>Impossible Circuits</vt:lpstr>
      <vt:lpstr>Resistors in Series</vt:lpstr>
      <vt:lpstr>Example: Circuit Simplifying</vt:lpstr>
      <vt:lpstr>Resistors in Parallel</vt:lpstr>
      <vt:lpstr>Two Resistors in Parallel</vt:lpstr>
      <vt:lpstr>Voltage Division</vt:lpstr>
      <vt:lpstr>Example: Voltage Division</vt:lpstr>
      <vt:lpstr>Current Division</vt:lpstr>
      <vt:lpstr>Example: Current Division</vt:lpstr>
      <vt:lpstr>Summary</vt:lpstr>
      <vt:lpstr>In-class Exercise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</cp:lastModifiedBy>
  <cp:revision>119</cp:revision>
  <cp:lastPrinted>2015-09-16T11:10:02Z</cp:lastPrinted>
  <dcterms:created xsi:type="dcterms:W3CDTF">2005-06-03T08:24:32Z</dcterms:created>
  <dcterms:modified xsi:type="dcterms:W3CDTF">2016-09-23T17:19:41Z</dcterms:modified>
</cp:coreProperties>
</file>