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7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9" r:id="rId20"/>
    <p:sldId id="300" r:id="rId21"/>
    <p:sldId id="301" r:id="rId22"/>
    <p:sldId id="288" r:id="rId23"/>
    <p:sldId id="289" r:id="rId24"/>
    <p:sldId id="297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8" r:id="rId33"/>
    <p:sldId id="302" r:id="rId34"/>
    <p:sldId id="303" r:id="rId35"/>
    <p:sldId id="304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856" autoAdjust="0"/>
  </p:normalViewPr>
  <p:slideViewPr>
    <p:cSldViewPr>
      <p:cViewPr varScale="1">
        <p:scale>
          <a:sx n="65" d="100"/>
          <a:sy n="65" d="100"/>
        </p:scale>
        <p:origin x="9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baseline="0" dirty="0" err="1" smtClean="0"/>
              <a:t>Aexp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st</a:t>
            </a:r>
            <a:r>
              <a:rPr lang="en-US" baseline="0" dirty="0" smtClean="0"/>
              <a:t>) as a solution and test it in the equation and obtain s=-R/L</a:t>
            </a:r>
          </a:p>
          <a:p>
            <a:r>
              <a:rPr lang="en-US" baseline="0" dirty="0" smtClean="0"/>
              <a:t>Another solution is to form di/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= -R/L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and obtain log of both side to reach: ln(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= (-R/L)t + K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 = i0exp(-</a:t>
            </a:r>
            <a:r>
              <a:rPr lang="en-US" baseline="0" dirty="0" err="1" smtClean="0">
                <a:sym typeface="Wingdings" panose="05000000000000000000" pitchFamily="2" charset="2"/>
              </a:rPr>
              <a:t>Rt</a:t>
            </a:r>
            <a:r>
              <a:rPr lang="en-US" baseline="0" dirty="0" smtClean="0">
                <a:sym typeface="Wingdings" panose="05000000000000000000" pitchFamily="2" charset="2"/>
              </a:rPr>
              <a:t>/L)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One can form di/(V0-Ri) =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/L  and obtain log of both side to reach: ln(V0-Ri) = (-R/L)t + K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 = V0/R(1-exp(-</a:t>
            </a:r>
            <a:r>
              <a:rPr lang="en-US" baseline="0" dirty="0" err="1" smtClean="0">
                <a:sym typeface="Wingdings" panose="05000000000000000000" pitchFamily="2" charset="2"/>
              </a:rPr>
              <a:t>Rt</a:t>
            </a:r>
            <a:r>
              <a:rPr lang="en-US" baseline="0" dirty="0" smtClean="0">
                <a:sym typeface="Wingdings" panose="05000000000000000000" pitchFamily="2" charset="2"/>
              </a:rPr>
              <a:t>/L))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Another solution is to derive R+Ls = 0  s=-R/L and form the natural response as 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 = </a:t>
            </a:r>
            <a:r>
              <a:rPr lang="en-US" baseline="0" dirty="0" err="1" smtClean="0">
                <a:sym typeface="Wingdings" panose="05000000000000000000" pitchFamily="2" charset="2"/>
              </a:rPr>
              <a:t>Aexp</a:t>
            </a:r>
            <a:r>
              <a:rPr lang="en-US" baseline="0" dirty="0" smtClean="0">
                <a:sym typeface="Wingdings" panose="05000000000000000000" pitchFamily="2" charset="2"/>
              </a:rPr>
              <a:t>(-</a:t>
            </a:r>
            <a:r>
              <a:rPr lang="en-US" baseline="0" dirty="0" err="1" smtClean="0">
                <a:sym typeface="Wingdings" panose="05000000000000000000" pitchFamily="2" charset="2"/>
              </a:rPr>
              <a:t>Rt</a:t>
            </a:r>
            <a:r>
              <a:rPr lang="en-US" baseline="0" dirty="0" smtClean="0">
                <a:sym typeface="Wingdings" panose="05000000000000000000" pitchFamily="2" charset="2"/>
              </a:rPr>
              <a:t>/L) and add it to the forced response 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=K. After adding both terms and testing it with the initial point (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(0) = 0) and final point(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smtClean="0">
                <a:sym typeface="Wingdings" panose="05000000000000000000" pitchFamily="2" charset="2"/>
              </a:rPr>
              <a:t>(∞)=V0/R), </a:t>
            </a:r>
            <a:r>
              <a:rPr lang="en-US" baseline="0" dirty="0" smtClean="0">
                <a:sym typeface="Wingdings" panose="05000000000000000000" pitchFamily="2" charset="2"/>
              </a:rPr>
              <a:t>K would be V0/R and A would be –V0/R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jpe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jpe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Circuits</a:t>
            </a:r>
            <a:br>
              <a:rPr lang="en-US" cap="none" dirty="0"/>
            </a:br>
            <a:r>
              <a:rPr lang="en-US" cap="none" dirty="0"/>
              <a:t>Lecture 7: Basic RL and RC Circuits</a:t>
            </a:r>
            <a:br>
              <a:rPr lang="en-US" cap="none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Electrical Circuits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7. Basic RL and RC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RC Circuits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The time constant of a single-capacitor circuit will be τ=</a:t>
            </a:r>
            <a:r>
              <a:rPr lang="en-US" altLang="en-US" i="1"/>
              <a:t>R</a:t>
            </a:r>
            <a:r>
              <a:rPr lang="en-US" altLang="en-US" i="1" baseline="-25000"/>
              <a:t>eq</a:t>
            </a:r>
            <a:r>
              <a:rPr lang="en-US" altLang="en-US" i="1"/>
              <a:t>C </a:t>
            </a:r>
            <a:r>
              <a:rPr lang="en-US" altLang="en-US"/>
              <a:t>where </a:t>
            </a:r>
            <a:r>
              <a:rPr lang="en-US" altLang="en-US" i="1"/>
              <a:t>R</a:t>
            </a:r>
            <a:r>
              <a:rPr lang="en-US" altLang="en-US" i="1" baseline="-25000"/>
              <a:t>eq </a:t>
            </a:r>
            <a:r>
              <a:rPr lang="en-US" altLang="en-US"/>
              <a:t>is the resistance seen by the capacitor.</a:t>
            </a:r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r>
              <a:rPr lang="en-US" altLang="en-US" i="1"/>
              <a:t>Example: R</a:t>
            </a:r>
            <a:r>
              <a:rPr lang="en-US" altLang="en-US" i="1" baseline="-25000"/>
              <a:t>eq</a:t>
            </a:r>
            <a:r>
              <a:rPr lang="en-US" altLang="en-US" i="1"/>
              <a:t>=R</a:t>
            </a:r>
            <a:r>
              <a:rPr lang="en-US" altLang="en-US" i="1" baseline="-25000"/>
              <a:t>2</a:t>
            </a:r>
            <a:r>
              <a:rPr lang="en-US" altLang="en-US" i="1"/>
              <a:t>+R</a:t>
            </a:r>
            <a:r>
              <a:rPr lang="en-US" altLang="en-US" i="1" baseline="-25000"/>
              <a:t>1</a:t>
            </a:r>
            <a:r>
              <a:rPr lang="en-US" altLang="en-US" i="1"/>
              <a:t>R</a:t>
            </a:r>
            <a:r>
              <a:rPr lang="en-US" altLang="en-US" i="1" baseline="-25000"/>
              <a:t>3 </a:t>
            </a:r>
            <a:r>
              <a:rPr lang="en-US" altLang="en-US" i="1"/>
              <a:t>/ (R</a:t>
            </a:r>
            <a:r>
              <a:rPr lang="en-US" altLang="en-US" i="1" baseline="-25000"/>
              <a:t>1</a:t>
            </a:r>
            <a:r>
              <a:rPr lang="en-US" altLang="en-US" i="1"/>
              <a:t>+R</a:t>
            </a:r>
            <a:r>
              <a:rPr lang="en-US" altLang="en-US" i="1" baseline="-25000"/>
              <a:t>3</a:t>
            </a:r>
            <a:r>
              <a:rPr lang="en-US" altLang="en-US" i="1"/>
              <a:t>)</a:t>
            </a:r>
            <a:endParaRPr lang="en-US" altLang="en-US" i="1" baseline="-25000"/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B927CAA-ED23-475F-A543-1D185424A4F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3558" name="Picture 3" descr="hay29575_08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" b="10014"/>
          <a:stretch>
            <a:fillRect/>
          </a:stretch>
        </p:blipFill>
        <p:spPr bwMode="auto">
          <a:xfrm>
            <a:off x="1866900" y="2895600"/>
            <a:ext cx="654050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5257800"/>
            <a:ext cx="3886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Response Observations	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12648" y="1219200"/>
            <a:ext cx="8302752" cy="4876800"/>
          </a:xfrm>
        </p:spPr>
        <p:txBody>
          <a:bodyPr/>
          <a:lstStyle/>
          <a:p>
            <a:r>
              <a:rPr lang="en-US" altLang="en-US" dirty="0"/>
              <a:t>The voltage on a capacitor or the current through a inductor is the same </a:t>
            </a:r>
            <a:r>
              <a:rPr lang="en-US" altLang="en-US" i="1" dirty="0"/>
              <a:t>prior to </a:t>
            </a:r>
            <a:r>
              <a:rPr lang="en-US" altLang="en-US" dirty="0"/>
              <a:t>and </a:t>
            </a:r>
            <a:r>
              <a:rPr lang="en-US" altLang="en-US" i="1" dirty="0"/>
              <a:t>after</a:t>
            </a:r>
            <a:r>
              <a:rPr lang="en-US" altLang="en-US" dirty="0"/>
              <a:t> a switch at </a:t>
            </a:r>
            <a:r>
              <a:rPr lang="en-US" altLang="en-US" i="1" dirty="0"/>
              <a:t>t=0.</a:t>
            </a:r>
          </a:p>
          <a:p>
            <a:r>
              <a:rPr lang="en-US" altLang="en-US" dirty="0"/>
              <a:t>Resistor voltage (or current) prior to the switch </a:t>
            </a:r>
            <a:r>
              <a:rPr lang="en-US" altLang="en-US" i="1" dirty="0"/>
              <a:t>v(0</a:t>
            </a:r>
            <a:r>
              <a:rPr lang="en-US" altLang="en-US" i="1" baseline="30000" dirty="0"/>
              <a:t>-</a:t>
            </a:r>
            <a:r>
              <a:rPr lang="en-US" altLang="en-US" i="1" dirty="0"/>
              <a:t>) </a:t>
            </a:r>
            <a:r>
              <a:rPr lang="en-US" altLang="en-US" dirty="0"/>
              <a:t>can be different from the voltage after the switch </a:t>
            </a:r>
            <a:r>
              <a:rPr lang="en-US" altLang="en-US" i="1" dirty="0"/>
              <a:t>v(0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).</a:t>
            </a:r>
          </a:p>
          <a:p>
            <a:r>
              <a:rPr lang="en-US" altLang="en-US" dirty="0"/>
              <a:t>All voltages and currents in an RC or RL circuit follow the same natural response </a:t>
            </a:r>
            <a:r>
              <a:rPr lang="en-US" altLang="en-US" i="1" dirty="0"/>
              <a:t>e</a:t>
            </a:r>
            <a:r>
              <a:rPr lang="en-US" altLang="en-US" i="1" baseline="30000" dirty="0"/>
              <a:t>-t/τ</a:t>
            </a:r>
            <a:r>
              <a:rPr lang="en-US" altLang="en-US" i="1" dirty="0"/>
              <a:t>.</a:t>
            </a:r>
            <a:endParaRPr lang="en-US" altLang="en-US" i="1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C09E3E5-BA9A-4D7A-80AF-C5D6AC2EF95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44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L and R Current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Find </a:t>
            </a:r>
            <a:r>
              <a:rPr lang="en-US" altLang="en-US" i="1"/>
              <a:t>i</a:t>
            </a:r>
            <a:r>
              <a:rPr lang="en-US" altLang="en-US" i="1" baseline="-25000"/>
              <a:t>1</a:t>
            </a:r>
            <a:r>
              <a:rPr lang="en-US" altLang="en-US" i="1"/>
              <a:t>(t) </a:t>
            </a:r>
            <a:r>
              <a:rPr lang="en-US" altLang="en-US"/>
              <a:t>and </a:t>
            </a:r>
            <a:r>
              <a:rPr lang="en-US" altLang="en-US" i="1"/>
              <a:t>i</a:t>
            </a:r>
            <a:r>
              <a:rPr lang="en-US" altLang="en-US" i="1" baseline="-25000"/>
              <a:t>L</a:t>
            </a:r>
            <a:r>
              <a:rPr lang="en-US" altLang="en-US" i="1"/>
              <a:t>(t) </a:t>
            </a:r>
            <a:r>
              <a:rPr lang="en-US" altLang="en-US"/>
              <a:t>for </a:t>
            </a:r>
            <a:r>
              <a:rPr lang="en-US" altLang="en-US" i="1"/>
              <a:t>t&gt;0.</a:t>
            </a:r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r>
              <a:rPr lang="en-US" altLang="en-US" sz="2400" i="1"/>
              <a:t>Answer: </a:t>
            </a:r>
            <a:r>
              <a:rPr lang="en-US" altLang="en-US" sz="2400"/>
              <a:t>τ=20 μs; 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=-0.24e</a:t>
            </a:r>
            <a:r>
              <a:rPr lang="en-US" altLang="en-US" sz="2400" i="1" baseline="30000"/>
              <a:t>-t/</a:t>
            </a:r>
            <a:r>
              <a:rPr lang="en-US" altLang="en-US" sz="2400" baseline="30000"/>
              <a:t>τ</a:t>
            </a:r>
            <a:r>
              <a:rPr lang="en-US" altLang="en-US" sz="2400" i="1"/>
              <a:t>,i</a:t>
            </a:r>
            <a:r>
              <a:rPr lang="en-US" altLang="en-US" sz="2400" i="1" baseline="-25000"/>
              <a:t>L</a:t>
            </a:r>
            <a:r>
              <a:rPr lang="en-US" altLang="en-US" sz="2400" i="1"/>
              <a:t>=0.36e</a:t>
            </a:r>
            <a:r>
              <a:rPr lang="en-US" altLang="en-US" sz="2400" i="1" baseline="30000"/>
              <a:t>-t/</a:t>
            </a:r>
            <a:r>
              <a:rPr lang="en-US" altLang="en-US" sz="2400" baseline="30000"/>
              <a:t>τ</a:t>
            </a:r>
            <a:r>
              <a:rPr lang="en-US" altLang="en-US" sz="2400" i="1" baseline="30000"/>
              <a:t> </a:t>
            </a:r>
            <a:r>
              <a:rPr lang="en-US" altLang="en-US" sz="2400"/>
              <a:t>for </a:t>
            </a:r>
            <a:r>
              <a:rPr lang="en-US" altLang="en-US" sz="2400" i="1"/>
              <a:t>t&gt;0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25582C9-B2AF-465E-A9C1-87192FA227F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6" name="Picture 3" descr="hay29575_0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" r="44873" b="9692"/>
          <a:stretch>
            <a:fillRect/>
          </a:stretch>
        </p:blipFill>
        <p:spPr bwMode="auto">
          <a:xfrm>
            <a:off x="1011237" y="2133600"/>
            <a:ext cx="7675563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5334000"/>
            <a:ext cx="4953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Unit Step Function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The unit-step function </a:t>
            </a:r>
            <a:r>
              <a:rPr lang="en-US" altLang="en-US" i="1" dirty="0"/>
              <a:t>u(t)</a:t>
            </a:r>
            <a:r>
              <a:rPr lang="en-US" altLang="en-US" dirty="0"/>
              <a:t> is a convenient notation to represent change: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4273FBF-ED28-40CF-B6BD-1A7128E8DC1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6630" name="Picture 3" descr="hay29575_08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"/>
          <a:stretch>
            <a:fillRect/>
          </a:stretch>
        </p:blipFill>
        <p:spPr bwMode="auto">
          <a:xfrm>
            <a:off x="5003800" y="3124200"/>
            <a:ext cx="35083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 descr="hay29575_08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/>
          <a:stretch>
            <a:fillRect/>
          </a:stretch>
        </p:blipFill>
        <p:spPr bwMode="auto">
          <a:xfrm>
            <a:off x="1104900" y="3124200"/>
            <a:ext cx="34925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85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Switches and Steps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1317625"/>
            <a:ext cx="7950200" cy="4625975"/>
          </a:xfrm>
        </p:spPr>
        <p:txBody>
          <a:bodyPr/>
          <a:lstStyle/>
          <a:p>
            <a:r>
              <a:rPr lang="en-US" altLang="en-US" dirty="0"/>
              <a:t>The unit step models a double-throw switch.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 single-throw switch is open circuit for t&lt;0, not short circuit.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D9131C09-B6AE-41B4-8914-A427205D572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4" name="Picture 3" descr="hay29575_0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" b="13333"/>
          <a:stretch>
            <a:fillRect/>
          </a:stretch>
        </p:blipFill>
        <p:spPr bwMode="auto">
          <a:xfrm>
            <a:off x="809625" y="2684463"/>
            <a:ext cx="733901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6881018" y="2237582"/>
            <a:ext cx="550863" cy="3429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3508375" y="4371975"/>
            <a:ext cx="654050" cy="6096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20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hay29575_0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"/>
          <a:stretch>
            <a:fillRect/>
          </a:stretch>
        </p:blipFill>
        <p:spPr bwMode="auto">
          <a:xfrm>
            <a:off x="4221163" y="3695700"/>
            <a:ext cx="446563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Modeling Pulses using </a:t>
            </a:r>
            <a:r>
              <a:rPr lang="en-US" dirty="0" err="1"/>
              <a:t>u(t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0F69155-0FE7-4AD8-86DF-D8EE593B1D6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8" name="Picture 3" descr="hay29575_08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"/>
          <a:stretch>
            <a:fillRect/>
          </a:stretch>
        </p:blipFill>
        <p:spPr bwMode="auto">
          <a:xfrm>
            <a:off x="758825" y="1325563"/>
            <a:ext cx="376237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57800" y="2159000"/>
            <a:ext cx="29464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ＭＳ Ｐゴシック" pitchFamily="-1" charset="-128"/>
              </a:rPr>
              <a:t>Rectangular pulse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4648200"/>
            <a:ext cx="19177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ＭＳ Ｐゴシック" pitchFamily="-1" charset="-128"/>
              </a:rPr>
              <a:t>Pulsed </a:t>
            </a:r>
            <a:r>
              <a:rPr lang="en-US" sz="3200" dirty="0" err="1">
                <a:latin typeface="+mn-lt"/>
                <a:cs typeface="ＭＳ Ｐゴシック" pitchFamily="-1" charset="-128"/>
              </a:rPr>
              <a:t>sinewave</a:t>
            </a:r>
            <a:r>
              <a:rPr lang="en-US" sz="3200" dirty="0">
                <a:latin typeface="+mn-lt"/>
                <a:cs typeface="ＭＳ Ｐゴシック" pitchFamily="-1" charset="-128"/>
              </a:rPr>
              <a:t>: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76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Driven RL Circuits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09600" y="1393825"/>
            <a:ext cx="5130800" cy="4625975"/>
          </a:xfrm>
        </p:spPr>
        <p:txBody>
          <a:bodyPr/>
          <a:lstStyle/>
          <a:p>
            <a:r>
              <a:rPr lang="en-US" altLang="en-US" dirty="0"/>
              <a:t>The two circuits shown both have </a:t>
            </a:r>
            <a:r>
              <a:rPr lang="en-US" altLang="en-US" i="1" dirty="0" err="1"/>
              <a:t>i</a:t>
            </a:r>
            <a:r>
              <a:rPr lang="en-US" altLang="en-US" i="1" dirty="0"/>
              <a:t>(t)=0 </a:t>
            </a:r>
            <a:r>
              <a:rPr lang="en-US" altLang="en-US" dirty="0"/>
              <a:t>for</a:t>
            </a:r>
            <a:r>
              <a:rPr lang="en-US" altLang="en-US" i="1" dirty="0"/>
              <a:t> t&lt;0 </a:t>
            </a:r>
            <a:r>
              <a:rPr lang="en-US" altLang="en-US" dirty="0"/>
              <a:t>and are also the same for </a:t>
            </a:r>
            <a:r>
              <a:rPr lang="en-US" altLang="en-US" i="1" dirty="0"/>
              <a:t>t&gt;0.</a:t>
            </a:r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r>
              <a:rPr lang="en-US" altLang="en-US" dirty="0"/>
              <a:t>We now have to find both the </a:t>
            </a:r>
            <a:r>
              <a:rPr lang="en-US" altLang="en-US" i="1" dirty="0">
                <a:solidFill>
                  <a:srgbClr val="6128F0"/>
                </a:solidFill>
              </a:rPr>
              <a:t>natural response </a:t>
            </a:r>
            <a:r>
              <a:rPr lang="en-US" altLang="en-US" dirty="0"/>
              <a:t>and </a:t>
            </a:r>
            <a:r>
              <a:rPr lang="en-US" altLang="en-US" dirty="0" smtClean="0"/>
              <a:t>the </a:t>
            </a:r>
            <a:r>
              <a:rPr lang="en-US" altLang="en-US" i="1" dirty="0">
                <a:solidFill>
                  <a:srgbClr val="6128F0"/>
                </a:solidFill>
              </a:rPr>
              <a:t>forced response </a:t>
            </a:r>
            <a:r>
              <a:rPr lang="en-US" altLang="en-US" dirty="0"/>
              <a:t>due to the source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0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E8AE41B-4FB4-40E0-8D3D-124355F5EC4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9702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2107"/>
          <a:stretch>
            <a:fillRect/>
          </a:stretch>
        </p:blipFill>
        <p:spPr bwMode="auto">
          <a:xfrm>
            <a:off x="5638800" y="1752600"/>
            <a:ext cx="2855913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964011"/>
            <a:ext cx="328136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Driven RL Circuits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9898ECB-2A15-4AD8-94FA-84D85D556D5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6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5588000" y="3533775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2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837344"/>
              </p:ext>
            </p:extLst>
          </p:nvPr>
        </p:nvGraphicFramePr>
        <p:xfrm>
          <a:off x="1084938" y="4267200"/>
          <a:ext cx="45030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4" imgW="1435100" imgH="355600" progId="Equation.3">
                  <p:embed/>
                </p:oleObj>
              </mc:Choice>
              <mc:Fallback>
                <p:oleObj name="Equation" r:id="rId4" imgW="1435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938" y="4267200"/>
                        <a:ext cx="4503062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7" name="Picture 9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2107" b="56743"/>
          <a:stretch>
            <a:fillRect/>
          </a:stretch>
        </p:blipFill>
        <p:spPr bwMode="auto">
          <a:xfrm>
            <a:off x="5299075" y="1447800"/>
            <a:ext cx="363855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20700" y="1447800"/>
            <a:ext cx="557530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>
            <a:lvl1pPr marL="438150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defTabSz="914400">
              <a:buClr>
                <a:schemeClr val="accent1"/>
              </a:buClr>
              <a:buSzPct val="80000"/>
            </a:pPr>
            <a:r>
              <a:rPr lang="en-US" altLang="en-US" sz="3200" dirty="0">
                <a:latin typeface="Times New Roman" pitchFamily="18" charset="0"/>
              </a:rPr>
              <a:t>The total response is the combination of the transient/natural response </a:t>
            </a:r>
          </a:p>
          <a:p>
            <a:pPr defTabSz="914400">
              <a:buClr>
                <a:schemeClr val="accent1"/>
              </a:buClr>
              <a:buSzPct val="80000"/>
            </a:pPr>
            <a:r>
              <a:rPr lang="en-US" altLang="en-US" sz="3200" dirty="0">
                <a:latin typeface="Times New Roman" pitchFamily="18" charset="0"/>
              </a:rPr>
              <a:t>   and the forced response:</a:t>
            </a:r>
          </a:p>
          <a:p>
            <a:pPr defTabSz="914400">
              <a:buClr>
                <a:schemeClr val="accent1"/>
              </a:buClr>
              <a:buSzPct val="80000"/>
            </a:pPr>
            <a:endParaRPr lang="en-US" altLang="en-US" sz="3200" i="1" dirty="0">
              <a:latin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95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Driven RL Circuits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A1E8389-70A9-42D3-93DE-CB0868AE1F31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1750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5588000" y="3533775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6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90672"/>
              </p:ext>
            </p:extLst>
          </p:nvPr>
        </p:nvGraphicFramePr>
        <p:xfrm>
          <a:off x="1298575" y="4516438"/>
          <a:ext cx="36496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4" imgW="1409400" imgH="393480" progId="Equation.3">
                  <p:embed/>
                </p:oleObj>
              </mc:Choice>
              <mc:Fallback>
                <p:oleObj name="Equation" r:id="rId4" imgW="1409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516438"/>
                        <a:ext cx="364966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1" name="Picture 9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2107" b="56743"/>
          <a:stretch>
            <a:fillRect/>
          </a:stretch>
        </p:blipFill>
        <p:spPr bwMode="auto">
          <a:xfrm>
            <a:off x="5299075" y="1447800"/>
            <a:ext cx="363855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3" descr="hay29575_08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/>
          <a:stretch>
            <a:fillRect/>
          </a:stretch>
        </p:blipFill>
        <p:spPr bwMode="auto">
          <a:xfrm>
            <a:off x="609600" y="1447800"/>
            <a:ext cx="45720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24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the circuit has both initial condition and source? Two solutions:</a:t>
            </a:r>
          </a:p>
          <a:p>
            <a:r>
              <a:rPr lang="en-US" dirty="0" smtClean="0"/>
              <a:t>Apply superposition</a:t>
            </a:r>
          </a:p>
          <a:p>
            <a:pPr lvl="1"/>
            <a:r>
              <a:rPr lang="en-US" sz="2400" dirty="0" smtClean="0"/>
              <a:t>Total Response = Source-free response + Driven Response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or, simply solve the differential equations:</a:t>
            </a:r>
          </a:p>
          <a:p>
            <a:pPr lvl="1"/>
            <a:r>
              <a:rPr lang="en-US" sz="2400" dirty="0"/>
              <a:t>Total Response = </a:t>
            </a:r>
            <a:r>
              <a:rPr lang="en-US" sz="2400" dirty="0" smtClean="0"/>
              <a:t>Natural </a:t>
            </a:r>
            <a:r>
              <a:rPr lang="en-US" sz="2400" dirty="0"/>
              <a:t>response + </a:t>
            </a:r>
            <a:r>
              <a:rPr lang="en-US" sz="2400" dirty="0" smtClean="0"/>
              <a:t>Forced </a:t>
            </a:r>
            <a:r>
              <a:rPr lang="en-US" sz="2400" dirty="0"/>
              <a:t>Response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3429000"/>
            <a:ext cx="22860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Remove the source, Just consider the initial condition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43200" y="3124200"/>
            <a:ext cx="1600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43500" y="3657600"/>
            <a:ext cx="25527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Keep the source, set the initial condition to zero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53200" y="3137719"/>
            <a:ext cx="254000" cy="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Topic Overview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Source-Free RL Circuit</a:t>
            </a:r>
          </a:p>
          <a:p>
            <a:pPr eaLnBrk="1" hangingPunct="1"/>
            <a:r>
              <a:rPr lang="en-US" altLang="en-US" dirty="0"/>
              <a:t>Source-Free RC Circuit</a:t>
            </a:r>
          </a:p>
          <a:p>
            <a:pPr eaLnBrk="1" hangingPunct="1"/>
            <a:r>
              <a:rPr lang="en-US" altLang="en-US" dirty="0"/>
              <a:t>Driven RL Circuit</a:t>
            </a:r>
          </a:p>
          <a:p>
            <a:pPr eaLnBrk="1" hangingPunct="1"/>
            <a:r>
              <a:rPr lang="en-US" altLang="en-US" dirty="0"/>
              <a:t>Driven RC Circuit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7. Basic RL and RC Circuits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(0</a:t>
            </a:r>
            <a:r>
              <a:rPr lang="en-US" baseline="30000" dirty="0" smtClean="0"/>
              <a:t>-</a:t>
            </a:r>
            <a:r>
              <a:rPr lang="en-US" dirty="0" smtClean="0"/>
              <a:t>)=I</a:t>
            </a:r>
            <a:r>
              <a:rPr lang="en-US" baseline="-25000" dirty="0" smtClean="0"/>
              <a:t>0</a:t>
            </a:r>
            <a:r>
              <a:rPr lang="en-US" dirty="0" smtClean="0"/>
              <a:t>, Find </a:t>
            </a:r>
            <a:r>
              <a:rPr lang="en-US" dirty="0" err="1" smtClean="0"/>
              <a:t>i</a:t>
            </a:r>
            <a:r>
              <a:rPr lang="en-US" dirty="0" smtClean="0"/>
              <a:t>(t)</a:t>
            </a:r>
          </a:p>
          <a:p>
            <a:endParaRPr lang="en-US" dirty="0"/>
          </a:p>
          <a:p>
            <a:pPr marL="514350" indent="-514350">
              <a:buSzPct val="90000"/>
              <a:buAutoNum type="arabicParenR"/>
            </a:pPr>
            <a:r>
              <a:rPr lang="en-US" dirty="0" smtClean="0"/>
              <a:t>Superposition:</a:t>
            </a:r>
          </a:p>
          <a:p>
            <a:pPr marL="514350" indent="-514350">
              <a:buSzPct val="80000"/>
              <a:buFont typeface="+mj-lt"/>
              <a:buAutoNum type="alphaLcPeriod"/>
            </a:pPr>
            <a:endParaRPr lang="en-US" dirty="0" smtClean="0"/>
          </a:p>
          <a:p>
            <a:pPr marL="514350" indent="-514350">
              <a:buSzPct val="80000"/>
              <a:buFont typeface="+mj-lt"/>
              <a:buAutoNum type="alphaLcPeriod"/>
            </a:pPr>
            <a:r>
              <a:rPr lang="en-US" dirty="0" smtClean="0"/>
              <a:t>Source free response:</a:t>
            </a:r>
          </a:p>
          <a:p>
            <a:pPr marL="514350" indent="-514350">
              <a:buSzPct val="80000"/>
              <a:buFont typeface="+mj-lt"/>
              <a:buAutoNum type="alphaLcPeriod"/>
            </a:pPr>
            <a:endParaRPr lang="en-US" dirty="0" smtClean="0"/>
          </a:p>
          <a:p>
            <a:pPr marL="514350" indent="-514350">
              <a:buSzPct val="80000"/>
              <a:buFont typeface="+mj-lt"/>
              <a:buAutoNum type="alphaLcPeriod"/>
            </a:pPr>
            <a:r>
              <a:rPr lang="en-US" dirty="0" smtClean="0"/>
              <a:t>Driven response: </a:t>
            </a:r>
          </a:p>
          <a:p>
            <a:pPr marL="514350" indent="-514350">
              <a:buSzPct val="80000"/>
              <a:buFont typeface="+mj-lt"/>
              <a:buAutoNum type="alphaLcPeriod"/>
            </a:pPr>
            <a:endParaRPr lang="en-US" dirty="0"/>
          </a:p>
          <a:p>
            <a:pPr marL="0" indent="0">
              <a:buSzPct val="80000"/>
              <a:buNone/>
            </a:pPr>
            <a:r>
              <a:rPr lang="en-US" dirty="0" smtClean="0"/>
              <a:t>Total response: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8" name="Picture 9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2107" b="56743"/>
          <a:stretch>
            <a:fillRect/>
          </a:stretch>
        </p:blipFill>
        <p:spPr bwMode="auto">
          <a:xfrm>
            <a:off x="5124450" y="1219200"/>
            <a:ext cx="363855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0" y="3401516"/>
                <a:ext cx="3260531" cy="484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01516"/>
                <a:ext cx="3260531" cy="4846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0" y="4267200"/>
                <a:ext cx="3990402" cy="781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67200"/>
                <a:ext cx="3990402" cy="7813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72787" y="5334000"/>
                <a:ext cx="5385413" cy="781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87" y="5334000"/>
                <a:ext cx="538541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82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(0</a:t>
            </a:r>
            <a:r>
              <a:rPr lang="en-US" baseline="30000" dirty="0" smtClean="0"/>
              <a:t>-</a:t>
            </a:r>
            <a:r>
              <a:rPr lang="en-US" dirty="0" smtClean="0"/>
              <a:t>)=I</a:t>
            </a:r>
            <a:r>
              <a:rPr lang="en-US" baseline="-25000" dirty="0" smtClean="0"/>
              <a:t>0</a:t>
            </a:r>
            <a:r>
              <a:rPr lang="en-US" dirty="0" smtClean="0"/>
              <a:t>, Find </a:t>
            </a:r>
            <a:r>
              <a:rPr lang="en-US" dirty="0" err="1" smtClean="0"/>
              <a:t>i</a:t>
            </a:r>
            <a:r>
              <a:rPr lang="en-US" dirty="0" smtClean="0"/>
              <a:t>(t)</a:t>
            </a:r>
          </a:p>
          <a:p>
            <a:pPr marL="514350" indent="-514350">
              <a:buSzPct val="90000"/>
              <a:buFont typeface="+mj-lt"/>
              <a:buAutoNum type="arabicParenR" startAt="2"/>
            </a:pPr>
            <a:r>
              <a:rPr lang="en-US" dirty="0" smtClean="0"/>
              <a:t>Solve equations:</a:t>
            </a:r>
          </a:p>
          <a:p>
            <a:pPr marL="0" indent="0">
              <a:buSzPct val="80000"/>
              <a:buNone/>
            </a:pPr>
            <a:endParaRPr lang="en-US" dirty="0" smtClean="0"/>
          </a:p>
          <a:p>
            <a:pPr marL="0" indent="0">
              <a:buSzPct val="80000"/>
              <a:buNone/>
            </a:pPr>
            <a:endParaRPr lang="en-US" dirty="0" smtClean="0"/>
          </a:p>
          <a:p>
            <a:pPr marL="514350" indent="-514350">
              <a:buSzPct val="80000"/>
              <a:buFont typeface="+mj-lt"/>
              <a:buAutoNum type="alphaLcPeriod"/>
            </a:pPr>
            <a:r>
              <a:rPr lang="en-US" dirty="0" smtClean="0"/>
              <a:t>Natural response:</a:t>
            </a:r>
          </a:p>
          <a:p>
            <a:pPr marL="514350" indent="-514350">
              <a:buSzPct val="80000"/>
              <a:buFont typeface="+mj-lt"/>
              <a:buAutoNum type="alphaLcPeriod"/>
            </a:pPr>
            <a:endParaRPr lang="en-US" sz="1200" dirty="0" smtClean="0"/>
          </a:p>
          <a:p>
            <a:pPr marL="514350" indent="-514350">
              <a:buSzPct val="80000"/>
              <a:buFont typeface="+mj-lt"/>
              <a:buAutoNum type="alphaLcPeriod"/>
            </a:pPr>
            <a:r>
              <a:rPr lang="en-US" dirty="0" smtClean="0"/>
              <a:t>Forced response: </a:t>
            </a:r>
          </a:p>
          <a:p>
            <a:pPr marL="514350" indent="-514350">
              <a:buSzPct val="80000"/>
              <a:buFont typeface="+mj-lt"/>
              <a:buAutoNum type="alphaLcPeriod"/>
            </a:pPr>
            <a:endParaRPr lang="en-US" sz="1100" dirty="0"/>
          </a:p>
          <a:p>
            <a:pPr marL="0" indent="0">
              <a:buSzPct val="80000"/>
              <a:buNone/>
            </a:pPr>
            <a:r>
              <a:rPr lang="en-US" dirty="0" smtClean="0"/>
              <a:t>Total response: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8" name="Picture 9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2107" b="56743"/>
          <a:stretch>
            <a:fillRect/>
          </a:stretch>
        </p:blipFill>
        <p:spPr bwMode="auto">
          <a:xfrm>
            <a:off x="5124450" y="1219200"/>
            <a:ext cx="363855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91000" y="3434153"/>
                <a:ext cx="3352800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434153"/>
                <a:ext cx="3352800" cy="452047"/>
              </a:xfrm>
              <a:prstGeom prst="rect">
                <a:avLst/>
              </a:prstGeom>
              <a:blipFill rotWithShape="0">
                <a:blip r:embed="rId3"/>
                <a:stretch>
                  <a:fillRect t="-8133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29000" y="4076619"/>
                <a:ext cx="4103325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076619"/>
                <a:ext cx="4103325" cy="7239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72787" y="4838619"/>
                <a:ext cx="5537813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87" y="4838619"/>
                <a:ext cx="5537813" cy="7239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9402" y="2322513"/>
                <a:ext cx="4572000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2" y="2322513"/>
                <a:ext cx="4572000" cy="7239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4632" y="5524419"/>
                <a:ext cx="7852568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2" y="5524419"/>
                <a:ext cx="7852568" cy="723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88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hay29575_08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"/>
          <a:stretch>
            <a:fillRect/>
          </a:stretch>
        </p:blipFill>
        <p:spPr bwMode="auto">
          <a:xfrm>
            <a:off x="4622800" y="2676525"/>
            <a:ext cx="4314825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Example: RL Circuit with Step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3A661F1-8D0D-4996-A18E-FFF7EF19CD7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3" descr="hay29575_08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/>
          <a:stretch>
            <a:fillRect/>
          </a:stretch>
        </p:blipFill>
        <p:spPr bwMode="auto">
          <a:xfrm>
            <a:off x="457200" y="1447800"/>
            <a:ext cx="4852988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38600"/>
            <a:ext cx="46355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ＭＳ Ｐゴシック" pitchFamily="-1" charset="-128"/>
              </a:rPr>
              <a:t>Find </a:t>
            </a:r>
            <a:r>
              <a:rPr lang="en-US" sz="3200" dirty="0" err="1">
                <a:latin typeface="+mn-lt"/>
                <a:cs typeface="ＭＳ Ｐゴシック" pitchFamily="-1" charset="-128"/>
              </a:rPr>
              <a:t>i</a:t>
            </a:r>
            <a:r>
              <a:rPr lang="en-US" sz="3200" dirty="0">
                <a:latin typeface="+mn-lt"/>
                <a:cs typeface="ＭＳ Ｐゴシック" pitchFamily="-1" charset="-128"/>
              </a:rPr>
              <a:t>(t)</a:t>
            </a:r>
          </a:p>
          <a:p>
            <a:pPr algn="ctr">
              <a:defRPr/>
            </a:pPr>
            <a:r>
              <a:rPr lang="en-US" sz="3200" i="1" dirty="0" err="1">
                <a:latin typeface="+mn-lt"/>
                <a:cs typeface="ＭＳ Ｐゴシック" pitchFamily="-1" charset="-128"/>
              </a:rPr>
              <a:t>i(t</a:t>
            </a:r>
            <a:r>
              <a:rPr lang="en-US" sz="3200" i="1" dirty="0">
                <a:latin typeface="+mn-lt"/>
                <a:cs typeface="ＭＳ Ｐゴシック" pitchFamily="-1" charset="-128"/>
              </a:rPr>
              <a:t>)=25+25(1-e</a:t>
            </a:r>
            <a:r>
              <a:rPr lang="en-US" sz="3200" i="1" baseline="30000" dirty="0">
                <a:latin typeface="+mn-lt"/>
                <a:cs typeface="ＭＳ Ｐゴシック" pitchFamily="-1" charset="-128"/>
              </a:rPr>
              <a:t>-t/2</a:t>
            </a:r>
            <a:r>
              <a:rPr lang="en-US" sz="3200" i="1" dirty="0">
                <a:latin typeface="+mn-lt"/>
                <a:cs typeface="ＭＳ Ｐゴシック" pitchFamily="-1" charset="-128"/>
              </a:rPr>
              <a:t>)u(t) </a:t>
            </a:r>
            <a:r>
              <a:rPr lang="en-US" sz="3200" dirty="0">
                <a:latin typeface="+mn-lt"/>
                <a:cs typeface="ＭＳ Ｐゴシック" pitchFamily="-1" charset="-128"/>
              </a:rPr>
              <a:t>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568668" y="4572000"/>
            <a:ext cx="3124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Voltage Pulse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ADA1475-1226-41DD-BFB5-C678576FA86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3797" name="Picture 4" descr="\\192.168.81.8\shipment\dti_out\November11\112311\Hayt_Durbin_DFR\z_JPG\ch_08\hay29575_08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4865"/>
          <a:stretch>
            <a:fillRect/>
          </a:stretch>
        </p:blipFill>
        <p:spPr bwMode="auto">
          <a:xfrm>
            <a:off x="533400" y="1524000"/>
            <a:ext cx="35687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3" descr="hay29575_08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6743"/>
          <a:stretch>
            <a:fillRect/>
          </a:stretch>
        </p:blipFill>
        <p:spPr bwMode="auto">
          <a:xfrm>
            <a:off x="4216400" y="2300287"/>
            <a:ext cx="47974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28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Voltage 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if </a:t>
            </a:r>
            <a:r>
              <a:rPr lang="en-US" dirty="0" smtClean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 or </a:t>
            </a:r>
            <a:r>
              <a:rPr lang="en-US" dirty="0" smtClean="0">
                <a:sym typeface="Symbol" panose="05050102010706020507" pitchFamily="18" charset="2"/>
              </a:rPr>
              <a:t></a:t>
            </a:r>
            <a:r>
              <a:rPr lang="en-US" dirty="0" smtClean="0"/>
              <a:t>&lt;&lt;RC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759217"/>
            <a:ext cx="5648728" cy="3489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1" y="1227792"/>
            <a:ext cx="3810000" cy="15916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000" y="3200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5105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88367" y="3200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88367" y="5144869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Driven RC Circuits (part 1 of 2)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i="1" dirty="0" err="1"/>
              <a:t>v</a:t>
            </a:r>
            <a:r>
              <a:rPr lang="en-US" altLang="en-US" i="1" baseline="-25000" dirty="0" err="1"/>
              <a:t>C</a:t>
            </a:r>
            <a:r>
              <a:rPr lang="en-US" altLang="en-US" i="1" dirty="0"/>
              <a:t>= 20 + 80e</a:t>
            </a:r>
            <a:r>
              <a:rPr lang="en-US" altLang="en-US" i="1" baseline="30000" dirty="0"/>
              <a:t>-t/1.2 </a:t>
            </a:r>
            <a:r>
              <a:rPr lang="en-US" altLang="en-US" dirty="0"/>
              <a:t>V and </a:t>
            </a:r>
          </a:p>
          <a:p>
            <a:pPr>
              <a:buFont typeface="Wingdings 2" pitchFamily="18" charset="2"/>
              <a:buNone/>
            </a:pPr>
            <a:r>
              <a:rPr lang="en-US" altLang="en-US" i="1" dirty="0" err="1"/>
              <a:t>i</a:t>
            </a:r>
            <a:r>
              <a:rPr lang="en-US" altLang="en-US" i="1" dirty="0"/>
              <a:t>= 0.1 + 0.4e</a:t>
            </a:r>
            <a:r>
              <a:rPr lang="en-US" altLang="en-US" i="1" baseline="30000" dirty="0"/>
              <a:t>−t/1.2</a:t>
            </a:r>
            <a:r>
              <a:rPr lang="en-US" altLang="en-US" dirty="0"/>
              <a:t> A</a:t>
            </a:r>
            <a:endParaRPr lang="en-US" alt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9EA2D42-DE33-45F1-8135-2470EF1D360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4822" name="Picture 4" descr="\\192.168.81.8\shipment\dti_out\November11\112311\Hayt_Durbin_DFR\z_JPG\ch_08\hay29575_08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66470"/>
          <a:stretch>
            <a:fillRect/>
          </a:stretch>
        </p:blipFill>
        <p:spPr bwMode="auto">
          <a:xfrm>
            <a:off x="660400" y="1371600"/>
            <a:ext cx="7785100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4858404"/>
            <a:ext cx="3886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5486400"/>
            <a:ext cx="3886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Driven RC Circuits (part 2 of 2)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724400" y="1774825"/>
            <a:ext cx="39624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r>
              <a:rPr lang="en-US" altLang="en-US" i="1"/>
              <a:t>v</a:t>
            </a:r>
            <a:r>
              <a:rPr lang="en-US" altLang="en-US" i="1" baseline="-25000"/>
              <a:t>C</a:t>
            </a:r>
            <a:r>
              <a:rPr lang="en-US" altLang="en-US" i="1"/>
              <a:t>=20 + 80e</a:t>
            </a:r>
            <a:r>
              <a:rPr lang="en-US" altLang="en-US" i="1" baseline="30000"/>
              <a:t>-t/1.2 </a:t>
            </a:r>
            <a:r>
              <a:rPr lang="en-US" altLang="en-US"/>
              <a:t>V 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  <a:r>
              <a:rPr lang="en-US" altLang="en-US" i="1"/>
              <a:t>i=0.1 + 0.4e</a:t>
            </a:r>
            <a:r>
              <a:rPr lang="en-US" altLang="en-US" i="1" baseline="30000"/>
              <a:t>−t/1.2</a:t>
            </a:r>
            <a:r>
              <a:rPr lang="en-US" altLang="en-US" i="1"/>
              <a:t> </a:t>
            </a:r>
            <a:r>
              <a:rPr lang="en-US" altLang="en-US"/>
              <a:t>A</a:t>
            </a:r>
            <a:endParaRPr lang="en-US" altLang="en-US" baseline="30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F3F8C8E6-927E-4C30-934C-8467EB13996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8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50900" y="1371600"/>
            <a:ext cx="357822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17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source is not DC (i.e. Time Variant)</a:t>
            </a:r>
          </a:p>
          <a:p>
            <a:pPr lvl="1"/>
            <a:r>
              <a:rPr lang="en-US" dirty="0"/>
              <a:t>natural response is the same (e.g. </a:t>
            </a:r>
            <a:r>
              <a:rPr lang="en-US" i="1" dirty="0" err="1"/>
              <a:t>Ke</a:t>
            </a:r>
            <a:r>
              <a:rPr lang="en-US" i="1" baseline="30000" dirty="0" err="1"/>
              <a:t>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forced response is similar to the source</a:t>
            </a:r>
          </a:p>
          <a:p>
            <a:pPr lvl="2"/>
            <a:r>
              <a:rPr lang="en-US" dirty="0"/>
              <a:t>with different coefficients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49099"/>
              </p:ext>
            </p:extLst>
          </p:nvPr>
        </p:nvGraphicFramePr>
        <p:xfrm>
          <a:off x="1600200" y="312420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Natural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t+K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K’t+k</a:t>
                      </a:r>
                      <a:r>
                        <a:rPr lang="en-US" sz="24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Ke</a:t>
                      </a:r>
                      <a:r>
                        <a:rPr lang="en-US" sz="2400" baseline="30000" dirty="0" err="1"/>
                        <a:t>bt</a:t>
                      </a:r>
                      <a:r>
                        <a:rPr lang="en-US" sz="2400" baseline="0" dirty="0"/>
                        <a:t> (b!=s)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K’e</a:t>
                      </a:r>
                      <a:r>
                        <a:rPr lang="en-US" sz="2400" baseline="30000" dirty="0" err="1"/>
                        <a:t>bt</a:t>
                      </a:r>
                      <a:endParaRPr 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Ke</a:t>
                      </a:r>
                      <a:r>
                        <a:rPr lang="en-US" sz="2400" baseline="30000" dirty="0" err="1"/>
                        <a:t>bt</a:t>
                      </a:r>
                      <a:r>
                        <a:rPr lang="en-US" sz="2400" baseline="30000" dirty="0"/>
                        <a:t> </a:t>
                      </a:r>
                      <a:r>
                        <a:rPr lang="en-US" sz="2400" baseline="0" dirty="0"/>
                        <a:t>(b==s)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K’te</a:t>
                      </a:r>
                      <a:r>
                        <a:rPr lang="en-US" sz="2400" baseline="30000" dirty="0" err="1"/>
                        <a:t>bt</a:t>
                      </a:r>
                      <a:endParaRPr 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Kcos</a:t>
                      </a:r>
                      <a:r>
                        <a:rPr lang="en-US" sz="2400" baseline="0" dirty="0"/>
                        <a:t>(</a:t>
                      </a:r>
                      <a:r>
                        <a:rPr lang="en-US" sz="2400" baseline="0" dirty="0" err="1"/>
                        <a:t>wt+p</a:t>
                      </a:r>
                      <a:r>
                        <a:rPr lang="en-US" sz="24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K’cos</a:t>
                      </a:r>
                      <a:r>
                        <a:rPr lang="en-US" sz="2400" baseline="0" dirty="0"/>
                        <a:t>(</a:t>
                      </a:r>
                      <a:r>
                        <a:rPr lang="en-US" sz="2400" baseline="0" dirty="0" err="1"/>
                        <a:t>wt+p</a:t>
                      </a:r>
                      <a:r>
                        <a:rPr lang="en-US" sz="2400" baseline="0" dirty="0"/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7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i</a:t>
            </a:r>
            <a:r>
              <a:rPr lang="en-US" baseline="-25000" dirty="0"/>
              <a:t>1</a:t>
            </a:r>
            <a:r>
              <a:rPr lang="en-US" dirty="0"/>
              <a:t>(t) and i</a:t>
            </a:r>
            <a:r>
              <a:rPr lang="en-US" baseline="-25000" dirty="0"/>
              <a:t>2</a:t>
            </a:r>
            <a:r>
              <a:rPr lang="en-US" dirty="0"/>
              <a:t>(t) for the given circuit</a:t>
            </a:r>
          </a:p>
          <a:p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6H, i</a:t>
            </a:r>
            <a:r>
              <a:rPr lang="en-US" baseline="-25000" dirty="0"/>
              <a:t>1</a:t>
            </a:r>
            <a:r>
              <a:rPr lang="en-US" dirty="0"/>
              <a:t>(0) = 2A</a:t>
            </a:r>
          </a:p>
          <a:p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3H, i</a:t>
            </a:r>
            <a:r>
              <a:rPr lang="en-US" baseline="-25000" dirty="0"/>
              <a:t>2</a:t>
            </a:r>
            <a:r>
              <a:rPr lang="en-US" dirty="0"/>
              <a:t>(0) = 1A</a:t>
            </a:r>
          </a:p>
          <a:p>
            <a:r>
              <a:rPr lang="en-US" dirty="0"/>
              <a:t>R = 6</a:t>
            </a:r>
            <a:r>
              <a:rPr lang="el-GR" dirty="0"/>
              <a:t>Ω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i1(t) = e(-3t)+1, i2(t) = 2e(-3t)-1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9494" y="1905000"/>
            <a:ext cx="4183506" cy="1828800"/>
            <a:chOff x="4350894" y="2514600"/>
            <a:chExt cx="4183506" cy="182880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4968526"/>
                </p:ext>
              </p:extLst>
            </p:nvPr>
          </p:nvGraphicFramePr>
          <p:xfrm>
            <a:off x="4350894" y="2514600"/>
            <a:ext cx="4183506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" name="Visio" r:id="rId3" imgW="1957724" imgH="855954" progId="Visio.Drawing.11">
                    <p:embed/>
                  </p:oleObj>
                </mc:Choice>
                <mc:Fallback>
                  <p:oleObj name="Visio" r:id="rId3" imgW="1957724" imgH="855954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894" y="2514600"/>
                          <a:ext cx="4183506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 flipH="1">
              <a:off x="5105400" y="30637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892566" y="271429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+mj-lt"/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  <a:latin typeface="+mj-lt"/>
                </a:rPr>
                <a:t>1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468803" y="3061136"/>
              <a:ext cx="351299" cy="2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15000" y="272537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+mj-lt"/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66800" y="5410200"/>
            <a:ext cx="4419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5339" y="3757983"/>
            <a:ext cx="4361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Hint: V</a:t>
            </a:r>
            <a:r>
              <a:rPr lang="en-US" sz="2000" baseline="-25000" dirty="0" smtClean="0">
                <a:latin typeface="+mj-lt"/>
              </a:rPr>
              <a:t>L1</a:t>
            </a:r>
            <a:r>
              <a:rPr lang="en-US" sz="2000" dirty="0" smtClean="0">
                <a:latin typeface="+mj-lt"/>
              </a:rPr>
              <a:t>=V</a:t>
            </a:r>
            <a:r>
              <a:rPr lang="en-US" sz="2000" baseline="-25000" dirty="0" smtClean="0">
                <a:latin typeface="+mj-lt"/>
              </a:rPr>
              <a:t>L2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sym typeface="Wingdings" panose="05000000000000000000" pitchFamily="2" charset="2"/>
              </a:rPr>
              <a:t> L</a:t>
            </a:r>
            <a:r>
              <a:rPr lang="en-US" sz="2000" baseline="-25000" dirty="0" smtClean="0">
                <a:latin typeface="+mj-lt"/>
                <a:sym typeface="Wingdings" panose="05000000000000000000" pitchFamily="2" charset="2"/>
              </a:rPr>
              <a:t>1</a:t>
            </a:r>
            <a:r>
              <a:rPr lang="en-US" sz="2000" dirty="0" smtClean="0">
                <a:latin typeface="+mj-lt"/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latin typeface="+mj-lt"/>
                <a:sym typeface="Wingdings" panose="05000000000000000000" pitchFamily="2" charset="2"/>
              </a:rPr>
              <a:t>1</a:t>
            </a:r>
            <a:r>
              <a:rPr lang="en-US" sz="2000" dirty="0" smtClean="0">
                <a:latin typeface="+mj-lt"/>
                <a:sym typeface="Wingdings" panose="05000000000000000000" pitchFamily="2" charset="2"/>
              </a:rPr>
              <a:t>’=L</a:t>
            </a:r>
            <a:r>
              <a:rPr lang="en-US" sz="2000" baseline="-25000" dirty="0" smtClean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000" dirty="0" smtClean="0">
                <a:latin typeface="+mj-lt"/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000" dirty="0" smtClean="0">
                <a:latin typeface="+mj-lt"/>
                <a:sym typeface="Wingdings" panose="05000000000000000000" pitchFamily="2" charset="2"/>
              </a:rPr>
              <a:t>’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L</a:t>
            </a:r>
            <a:r>
              <a:rPr lang="en-US" sz="2000" baseline="-25000" dirty="0" smtClean="0">
                <a:sym typeface="Wingdings" panose="05000000000000000000" pitchFamily="2" charset="2"/>
              </a:rPr>
              <a:t>1</a:t>
            </a:r>
            <a:r>
              <a:rPr lang="en-US" sz="2000" dirty="0" smtClean="0"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ym typeface="Wingdings" panose="05000000000000000000" pitchFamily="2" charset="2"/>
              </a:rPr>
              <a:t>1</a:t>
            </a:r>
            <a:r>
              <a:rPr lang="en-US" sz="2000" dirty="0" smtClean="0">
                <a:sym typeface="Wingdings" panose="05000000000000000000" pitchFamily="2" charset="2"/>
              </a:rPr>
              <a:t>=L</a:t>
            </a:r>
            <a:r>
              <a:rPr lang="en-US" sz="2000" baseline="-25000" dirty="0" smtClean="0">
                <a:sym typeface="Wingdings" panose="05000000000000000000" pitchFamily="2" charset="2"/>
              </a:rPr>
              <a:t>2</a:t>
            </a:r>
            <a:r>
              <a:rPr lang="en-US" sz="2000" dirty="0" smtClean="0"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ym typeface="Wingdings" panose="05000000000000000000" pitchFamily="2" charset="2"/>
              </a:rPr>
              <a:t>2</a:t>
            </a:r>
            <a:r>
              <a:rPr lang="en-US" sz="2000" dirty="0" smtClean="0">
                <a:sym typeface="Wingdings" panose="05000000000000000000" pitchFamily="2" charset="2"/>
              </a:rPr>
              <a:t>+K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68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(t) for the given circuit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Answer:</a:t>
            </a:r>
          </a:p>
          <a:p>
            <a:pPr marL="366713" lvl="1" indent="0">
              <a:buNone/>
            </a:pPr>
            <a:r>
              <a:rPr lang="en-US" dirty="0" err="1"/>
              <a:t>vx</a:t>
            </a:r>
            <a:r>
              <a:rPr lang="en-US" dirty="0"/>
              <a:t>(t) = 5.9m(1-e^(-4.5mt))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0600" y="5410200"/>
            <a:ext cx="4419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47053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1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/>
              <a:t>Source-Free RL Circuit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6EAF7B4-372C-4A05-8CB6-9F553D5F9C5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6390" name="Content Placeholder 2"/>
          <p:cNvSpPr>
            <a:spLocks noGrp="1"/>
          </p:cNvSpPr>
          <p:nvPr>
            <p:ph idx="1"/>
          </p:nvPr>
        </p:nvSpPr>
        <p:spPr>
          <a:xfrm>
            <a:off x="533400" y="1485900"/>
            <a:ext cx="8229600" cy="44577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Applying KVL: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We can solve for the </a:t>
            </a:r>
            <a:r>
              <a:rPr lang="en-US" altLang="en-US" i="1" dirty="0"/>
              <a:t>natural response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if we know the </a:t>
            </a:r>
            <a:r>
              <a:rPr lang="en-US" altLang="en-US" i="1" dirty="0"/>
              <a:t>initial condition </a:t>
            </a:r>
            <a:r>
              <a:rPr lang="en-US" altLang="en-US" i="1" dirty="0" err="1"/>
              <a:t>i</a:t>
            </a:r>
            <a:r>
              <a:rPr lang="en-US" altLang="en-US" i="1" dirty="0"/>
              <a:t>(0)=I</a:t>
            </a:r>
            <a:r>
              <a:rPr lang="en-US" altLang="en-US" i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  <a:p>
            <a:pPr algn="ctr">
              <a:buFont typeface="Wingdings 2" pitchFamily="18" charset="2"/>
              <a:buNone/>
            </a:pPr>
            <a:r>
              <a:rPr lang="en-US" altLang="en-US" baseline="-25000" dirty="0"/>
              <a:t>   </a:t>
            </a:r>
            <a:r>
              <a:rPr lang="en-US" altLang="en-US" i="1" dirty="0" err="1"/>
              <a:t>i</a:t>
            </a:r>
            <a:r>
              <a:rPr lang="en-US" altLang="en-US" i="1" dirty="0"/>
              <a:t>(t)=I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e</a:t>
            </a:r>
            <a:r>
              <a:rPr lang="en-US" altLang="en-US" sz="3600" i="1" baseline="30000" dirty="0"/>
              <a:t>-Rt/L</a:t>
            </a:r>
            <a:r>
              <a:rPr lang="en-US" altLang="en-US" sz="3600" baseline="-25000" dirty="0"/>
              <a:t>   </a:t>
            </a:r>
            <a:r>
              <a:rPr lang="en-US" altLang="en-US" dirty="0"/>
              <a:t>for  t&gt;0</a:t>
            </a:r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</p:txBody>
      </p:sp>
      <p:pic>
        <p:nvPicPr>
          <p:cNvPr id="16391" name="Picture 4" descr="hay29575_08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5105400" y="1306512"/>
            <a:ext cx="35306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012950" y="2667000"/>
          <a:ext cx="184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5" imgW="736600" imgH="355600" progId="Equation.3">
                  <p:embed/>
                </p:oleObj>
              </mc:Choice>
              <mc:Fallback>
                <p:oleObj name="Equation" r:id="rId5" imgW="736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667000"/>
                        <a:ext cx="1841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28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(t) for the given circuit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14600"/>
            <a:ext cx="4686300" cy="30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8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v(t) for the given </a:t>
            </a:r>
            <a:r>
              <a:rPr lang="en-US" dirty="0" smtClean="0"/>
              <a:t>circuit</a:t>
            </a:r>
          </a:p>
          <a:p>
            <a:pPr lvl="1"/>
            <a:r>
              <a:rPr lang="en-US" dirty="0"/>
              <a:t>Answer1: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the source </a:t>
            </a:r>
            <a:r>
              <a:rPr lang="en-US" dirty="0" smtClean="0"/>
              <a:t>is</a:t>
            </a:r>
            <a:endParaRPr lang="en-US" dirty="0"/>
          </a:p>
          <a:p>
            <a:pPr lvl="1"/>
            <a:r>
              <a:rPr lang="en-US" dirty="0" smtClean="0"/>
              <a:t>Answer2: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362200"/>
            <a:ext cx="587075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2237" y="1787210"/>
                <a:ext cx="34880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37" y="1787210"/>
                <a:ext cx="3488071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36529" y="5451261"/>
                <a:ext cx="2577244" cy="441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29" y="5451261"/>
                <a:ext cx="2577244" cy="441916"/>
              </a:xfrm>
              <a:prstGeom prst="rect">
                <a:avLst/>
              </a:prstGeom>
              <a:blipFill rotWithShape="0">
                <a:blip r:embed="rId4"/>
                <a:stretch>
                  <a:fillRect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20235" y="4933145"/>
                <a:ext cx="150714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35" y="4933145"/>
                <a:ext cx="1507144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(t)</a:t>
            </a:r>
          </a:p>
          <a:p>
            <a:pPr lvl="1"/>
            <a:r>
              <a:rPr lang="en-US" dirty="0" smtClean="0"/>
              <a:t>Assume that A and B are initially closed</a:t>
            </a:r>
          </a:p>
          <a:p>
            <a:pPr lvl="1"/>
            <a:r>
              <a:rPr lang="en-US" dirty="0" smtClean="0"/>
              <a:t>B opens at 1s, then A opens at 2s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0"/>
            <a:ext cx="7980190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6000" y="1996448"/>
            <a:ext cx="6477000" cy="4191000"/>
            <a:chOff x="1635246" y="1492044"/>
            <a:chExt cx="6819268" cy="45178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5246" y="1492044"/>
              <a:ext cx="6793458" cy="45178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606205" y="3429000"/>
              <a:ext cx="84830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v</a:t>
              </a: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757948" y="3318942"/>
              <a:ext cx="381000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70604" y="284252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68733"/>
            <a:ext cx="8153400" cy="4876800"/>
          </a:xfrm>
        </p:spPr>
        <p:txBody>
          <a:bodyPr/>
          <a:lstStyle/>
          <a:p>
            <a:r>
              <a:rPr lang="en-US" dirty="0" smtClean="0"/>
              <a:t>Find v(t)</a:t>
            </a:r>
            <a:r>
              <a:rPr lang="en-US" dirty="0"/>
              <a:t> </a:t>
            </a:r>
            <a:r>
              <a:rPr lang="en-US" dirty="0" smtClean="0"/>
              <a:t>if v</a:t>
            </a:r>
            <a:r>
              <a:rPr lang="en-US" baseline="-25000" dirty="0" smtClean="0"/>
              <a:t>s</a:t>
            </a:r>
            <a:r>
              <a:rPr lang="en-US" dirty="0" smtClean="0"/>
              <a:t>=u(t)</a:t>
            </a:r>
          </a:p>
          <a:p>
            <a:r>
              <a:rPr lang="en-US" dirty="0" smtClean="0"/>
              <a:t>What if v</a:t>
            </a:r>
            <a:r>
              <a:rPr lang="en-US" baseline="-25000" dirty="0" smtClean="0"/>
              <a:t>s</a:t>
            </a:r>
            <a:r>
              <a:rPr lang="en-US" dirty="0" smtClean="0"/>
              <a:t>=cos(t)u(t)	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419600" y="1143000"/>
                <a:ext cx="3164456" cy="642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43000"/>
                <a:ext cx="3164456" cy="642484"/>
              </a:xfrm>
              <a:prstGeom prst="rect">
                <a:avLst/>
              </a:prstGeom>
              <a:blipFill rotWithShape="0">
                <a:blip r:embed="rId3"/>
                <a:stretch>
                  <a:fillRect l="-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 smtClean="0"/>
              <a:t>Response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obtain total response in other ways?</a:t>
                </a:r>
                <a:endParaRPr lang="en-US" dirty="0" smtClean="0"/>
              </a:p>
              <a:p>
                <a:r>
                  <a:rPr lang="en-US" dirty="0" smtClean="0"/>
                  <a:t>Suppose we have a differential equation:</a:t>
                </a:r>
              </a:p>
              <a:p>
                <a:pPr marL="366713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Multiply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endParaRPr lang="en-US" baseline="30000" dirty="0" smtClean="0"/>
              </a:p>
              <a:p>
                <a:pPr marL="366713" lvl="1" indent="0">
                  <a:buNone/>
                </a:pP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𝑎𝑡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𝑎𝑒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𝑒𝑎𝑡𝑄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30000" dirty="0" smtClean="0"/>
              </a:p>
              <a:p>
                <a:pPr marL="366713" lvl="1" indent="0">
                  <a:buNone/>
                </a:pPr>
                <a:r>
                  <a:rPr lang="en-US" sz="24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 baseline="3000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𝑒𝑎𝑡</m:t>
                    </m:r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366713" lvl="1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366713" lvl="1" indent="0">
                  <a:buNone/>
                </a:pPr>
                <a:endParaRPr lang="en-US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3289" y="51054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Forced response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95600" y="4876800"/>
            <a:ext cx="1676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76889" y="509371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response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29200" y="4876800"/>
            <a:ext cx="8382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v(0)=10, 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</a:t>
            </a:r>
            <a:r>
              <a:rPr lang="en-US" dirty="0" smtClean="0"/>
              <a:t>(t) for t&gt;0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Basic RL and RC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44" y="1981200"/>
            <a:ext cx="51530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RL with a 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61108C8-28B5-46B4-B326-D7CD90C082C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3" name="Picture 5" descr="\\192.168.81.8\shipment\dti_out\November11\112311\Hayt_Durbin_DFR\z_JPG\ch_08\hay29575_08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7" t="2107" r="17137" b="72955"/>
          <a:stretch>
            <a:fillRect/>
          </a:stretch>
        </p:blipFill>
        <p:spPr bwMode="auto">
          <a:xfrm>
            <a:off x="1143000" y="1219200"/>
            <a:ext cx="64944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Content Placeholder 8"/>
          <p:cNvSpPr>
            <a:spLocks noGrp="1"/>
          </p:cNvSpPr>
          <p:nvPr>
            <p:ph idx="1"/>
          </p:nvPr>
        </p:nvSpPr>
        <p:spPr>
          <a:xfrm>
            <a:off x="698500" y="4665663"/>
            <a:ext cx="5245100" cy="173513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Show that the voltage </a:t>
            </a:r>
            <a:r>
              <a:rPr lang="en-US" altLang="en-US" i="1"/>
              <a:t>v(t) </a:t>
            </a:r>
            <a:r>
              <a:rPr lang="en-US" altLang="en-US"/>
              <a:t>will be -12.99 volts at </a:t>
            </a:r>
            <a:r>
              <a:rPr lang="en-US" altLang="en-US" i="1"/>
              <a:t>t</a:t>
            </a:r>
            <a:r>
              <a:rPr lang="en-US" altLang="en-US"/>
              <a:t>=200 ms.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04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Exponential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B19D325-C4CF-40A1-AB55-919A648CD2C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8438" name="Picture 3" descr="hay29575_08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/>
          <a:stretch>
            <a:fillRect/>
          </a:stretch>
        </p:blipFill>
        <p:spPr bwMode="auto">
          <a:xfrm>
            <a:off x="1798637" y="3257550"/>
            <a:ext cx="42211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 descr="hay29575_08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"/>
          <a:stretch>
            <a:fillRect/>
          </a:stretch>
        </p:blipFill>
        <p:spPr bwMode="auto">
          <a:xfrm>
            <a:off x="4497388" y="2444750"/>
            <a:ext cx="4189412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6100" y="1295400"/>
            <a:ext cx="3873500" cy="20621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3200" dirty="0">
                <a:latin typeface="Times New Roman" pitchFamily="18" charset="0"/>
              </a:rPr>
              <a:t>The time constant </a:t>
            </a:r>
          </a:p>
          <a:p>
            <a:pPr algn="ctr" eaLnBrk="1" hangingPunct="1"/>
            <a:r>
              <a:rPr lang="en-US" altLang="en-US" sz="3200" dirty="0">
                <a:latin typeface="Times New Roman" pitchFamily="18" charset="0"/>
              </a:rPr>
              <a:t>τ=L/R </a:t>
            </a:r>
          </a:p>
          <a:p>
            <a:pPr eaLnBrk="1" hangingPunct="1"/>
            <a:r>
              <a:rPr lang="en-US" altLang="en-US" sz="3200" dirty="0">
                <a:latin typeface="Times New Roman" pitchFamily="18" charset="0"/>
              </a:rPr>
              <a:t>determines the rate of decay</a:t>
            </a:r>
            <a:r>
              <a:rPr lang="en-US" altLang="en-US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326063" y="1778000"/>
          <a:ext cx="33607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5" imgW="736600" imgH="203200" progId="Equation.3">
                  <p:embed/>
                </p:oleObj>
              </mc:Choice>
              <mc:Fallback>
                <p:oleObj name="Equation" r:id="rId5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1778000"/>
                        <a:ext cx="33607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56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Source-Free RC Circuit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BD189C9-0D1F-4E92-B92F-83CBB98F9239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9462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Applying KCL: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We can solve for the </a:t>
            </a:r>
            <a:r>
              <a:rPr lang="en-US" altLang="en-US" i="1" dirty="0"/>
              <a:t>natural response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if we know the </a:t>
            </a:r>
            <a:r>
              <a:rPr lang="en-US" altLang="en-US" i="1" dirty="0"/>
              <a:t>initial condition v(0)=V</a:t>
            </a:r>
            <a:r>
              <a:rPr lang="en-US" altLang="en-US" i="1" baseline="-25000" dirty="0"/>
              <a:t>0</a:t>
            </a:r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  <a:p>
            <a:pPr algn="ctr">
              <a:buFont typeface="Wingdings 2" pitchFamily="18" charset="2"/>
              <a:buNone/>
            </a:pPr>
            <a:r>
              <a:rPr lang="en-US" altLang="en-US" baseline="-25000" dirty="0"/>
              <a:t>   </a:t>
            </a:r>
            <a:r>
              <a:rPr lang="en-US" altLang="en-US" i="1" dirty="0"/>
              <a:t>v(t)=V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e</a:t>
            </a:r>
            <a:r>
              <a:rPr lang="en-US" altLang="en-US" sz="3600" i="1" baseline="30000" dirty="0"/>
              <a:t>-t/RC</a:t>
            </a:r>
            <a:r>
              <a:rPr lang="en-US" altLang="en-US" sz="3600" baseline="-25000" dirty="0"/>
              <a:t>   </a:t>
            </a:r>
            <a:r>
              <a:rPr lang="en-US" altLang="en-US" dirty="0"/>
              <a:t>for  t&gt;0</a:t>
            </a:r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753381"/>
              </p:ext>
            </p:extLst>
          </p:nvPr>
        </p:nvGraphicFramePr>
        <p:xfrm>
          <a:off x="1354137" y="2286000"/>
          <a:ext cx="34464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3" imgW="901700" imgH="355600" progId="Equation.3">
                  <p:embed/>
                </p:oleObj>
              </mc:Choice>
              <mc:Fallback>
                <p:oleObj name="Equation" r:id="rId3" imgW="901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7" y="2286000"/>
                        <a:ext cx="344646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3" name="Picture 3" descr="hay29575_08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5611813" y="1371600"/>
            <a:ext cx="2892425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4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hay29575_08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"/>
          <a:stretch>
            <a:fillRect/>
          </a:stretch>
        </p:blipFill>
        <p:spPr bwMode="auto">
          <a:xfrm>
            <a:off x="901700" y="2236788"/>
            <a:ext cx="5626100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RC Natural Response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3949700" y="1905000"/>
            <a:ext cx="4737100" cy="24622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3600" dirty="0"/>
              <a:t>The time constant is </a:t>
            </a:r>
          </a:p>
          <a:p>
            <a:pPr algn="ctr">
              <a:buFont typeface="Wingdings 2" pitchFamily="18" charset="2"/>
              <a:buNone/>
            </a:pPr>
            <a:r>
              <a:rPr lang="en-US" altLang="en-US" sz="3600" dirty="0"/>
              <a:t>τ=RC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AF178C7-5E10-482A-A494-85635572E5F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50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Source Free RC Circuit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09612" y="1447800"/>
            <a:ext cx="4548188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Show that the voltage </a:t>
            </a:r>
            <a:r>
              <a:rPr lang="en-US" altLang="en-US" i="1" dirty="0"/>
              <a:t>v(t)</a:t>
            </a:r>
            <a:r>
              <a:rPr lang="en-US" altLang="en-US" dirty="0"/>
              <a:t> is 321 mV at t=200 </a:t>
            </a:r>
            <a:r>
              <a:rPr lang="en-US" altLang="en-US" dirty="0" err="1"/>
              <a:t>μs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29A2BB9-2CA0-4569-A854-312C0C545C9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1510" name="Picture 3" descr="hay29575_08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" r="49831" b="56674"/>
          <a:stretch>
            <a:fillRect/>
          </a:stretch>
        </p:blipFill>
        <p:spPr bwMode="auto">
          <a:xfrm>
            <a:off x="2198688" y="2743200"/>
            <a:ext cx="56134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98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Content Placeholder 6"/>
          <p:cNvSpPr>
            <a:spLocks noGrp="1"/>
          </p:cNvSpPr>
          <p:nvPr>
            <p:ph idx="1"/>
          </p:nvPr>
        </p:nvSpPr>
        <p:spPr>
          <a:xfrm>
            <a:off x="612648" y="1219200"/>
            <a:ext cx="8150352" cy="4876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The time constant of a single-inductor circuit will be τ=</a:t>
            </a:r>
            <a:r>
              <a:rPr lang="en-US" altLang="en-US" i="1" dirty="0"/>
              <a:t>L/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eq</a:t>
            </a:r>
            <a:r>
              <a:rPr lang="en-US" altLang="en-US" i="1" dirty="0"/>
              <a:t> </a:t>
            </a:r>
            <a:r>
              <a:rPr lang="en-US" altLang="en-US" dirty="0"/>
              <a:t>where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eq</a:t>
            </a:r>
            <a:r>
              <a:rPr lang="en-US" altLang="en-US" i="1" baseline="-25000" dirty="0"/>
              <a:t> </a:t>
            </a:r>
            <a:r>
              <a:rPr lang="en-US" altLang="en-US" dirty="0"/>
              <a:t>is the resistance seen by the inductor.</a:t>
            </a:r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pPr>
              <a:buFont typeface="Wingdings 2" pitchFamily="18" charset="2"/>
              <a:buNone/>
            </a:pPr>
            <a:r>
              <a:rPr lang="en-US" altLang="en-US" i="1" dirty="0"/>
              <a:t>Example: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eq</a:t>
            </a:r>
            <a:r>
              <a:rPr lang="en-US" altLang="en-US" i="1" dirty="0"/>
              <a:t>=R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+R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+R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 </a:t>
            </a:r>
            <a:r>
              <a:rPr lang="en-US" altLang="en-US" i="1" dirty="0"/>
              <a:t>/ (R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+R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)</a:t>
            </a:r>
            <a:endParaRPr lang="en-US" altLang="en-US" i="1" baseline="-25000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pic>
        <p:nvPicPr>
          <p:cNvPr id="22530" name="Picture 3" descr="hay29575_08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/>
          <a:stretch>
            <a:fillRect/>
          </a:stretch>
        </p:blipFill>
        <p:spPr bwMode="auto">
          <a:xfrm>
            <a:off x="2476500" y="2609850"/>
            <a:ext cx="58039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RL Circuits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Basic RL and RC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D95C4C5-424D-4A8E-8BF3-7809689D7E1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5181600"/>
            <a:ext cx="3886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</TotalTime>
  <Words>1387</Words>
  <Application>Microsoft Office PowerPoint</Application>
  <PresentationFormat>On-screen Show (4:3)</PresentationFormat>
  <Paragraphs>360</Paragraphs>
  <Slides>35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Median</vt:lpstr>
      <vt:lpstr>Equation</vt:lpstr>
      <vt:lpstr>Visio</vt:lpstr>
      <vt:lpstr>Electrical Circuits Lecture 7: Basic RL and RC Circuits  By: Mahmoud Momtazpour ceit.aut.ac.ir/~momtazpour  </vt:lpstr>
      <vt:lpstr>Topic Overview </vt:lpstr>
      <vt:lpstr>The Source-Free RL Circuit</vt:lpstr>
      <vt:lpstr>Example: RL with a Switch</vt:lpstr>
      <vt:lpstr>The Exponential Response</vt:lpstr>
      <vt:lpstr>The Source-Free RC Circuit</vt:lpstr>
      <vt:lpstr>RC Natural Response</vt:lpstr>
      <vt:lpstr>The Source Free RC Circuit</vt:lpstr>
      <vt:lpstr>General RL Circuits</vt:lpstr>
      <vt:lpstr>General RC Circuits</vt:lpstr>
      <vt:lpstr>1st Order Response Observations </vt:lpstr>
      <vt:lpstr>Example: L and R Current</vt:lpstr>
      <vt:lpstr>The Unit Step Function</vt:lpstr>
      <vt:lpstr>Switches and Steps</vt:lpstr>
      <vt:lpstr>Modeling Pulses using u(t)</vt:lpstr>
      <vt:lpstr>Driven RL Circuits</vt:lpstr>
      <vt:lpstr>Driven RL Circuits</vt:lpstr>
      <vt:lpstr>Driven RL Circuits</vt:lpstr>
      <vt:lpstr>Total Response</vt:lpstr>
      <vt:lpstr>Example</vt:lpstr>
      <vt:lpstr>Example</vt:lpstr>
      <vt:lpstr>Example: RL Circuit with Step</vt:lpstr>
      <vt:lpstr>Example: Voltage Pulse</vt:lpstr>
      <vt:lpstr>Response to Voltage Pulse</vt:lpstr>
      <vt:lpstr>Driven RC Circuits (part 1 of 2)</vt:lpstr>
      <vt:lpstr>Driven RC Circuits (part 2 of 2)</vt:lpstr>
      <vt:lpstr>AC Sources</vt:lpstr>
      <vt:lpstr>In-Class Exercise</vt:lpstr>
      <vt:lpstr>In-Class Exercise 2</vt:lpstr>
      <vt:lpstr>In-Class Exercise 3</vt:lpstr>
      <vt:lpstr>In-Class Exercise 4</vt:lpstr>
      <vt:lpstr>In-Class Exercise 5</vt:lpstr>
      <vt:lpstr>In-Class Exercise 6</vt:lpstr>
      <vt:lpstr>Total Response</vt:lpstr>
      <vt:lpstr>Quiz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 M</cp:lastModifiedBy>
  <cp:revision>271</cp:revision>
  <cp:lastPrinted>2015-10-25T19:15:45Z</cp:lastPrinted>
  <dcterms:created xsi:type="dcterms:W3CDTF">2005-06-03T08:24:32Z</dcterms:created>
  <dcterms:modified xsi:type="dcterms:W3CDTF">2016-11-04T12:43:40Z</dcterms:modified>
</cp:coreProperties>
</file>