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71" r:id="rId2"/>
    <p:sldId id="272" r:id="rId3"/>
    <p:sldId id="310" r:id="rId4"/>
    <p:sldId id="273" r:id="rId5"/>
    <p:sldId id="308" r:id="rId6"/>
    <p:sldId id="274" r:id="rId7"/>
    <p:sldId id="275" r:id="rId8"/>
    <p:sldId id="276" r:id="rId9"/>
    <p:sldId id="277" r:id="rId10"/>
    <p:sldId id="278" r:id="rId11"/>
    <p:sldId id="279" r:id="rId12"/>
    <p:sldId id="306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9" r:id="rId30"/>
    <p:sldId id="297" r:id="rId31"/>
    <p:sldId id="304" r:id="rId32"/>
    <p:sldId id="299" r:id="rId33"/>
    <p:sldId id="301" r:id="rId34"/>
    <p:sldId id="298" r:id="rId35"/>
    <p:sldId id="302" r:id="rId36"/>
    <p:sldId id="303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483" autoAdjust="0"/>
  </p:normalViewPr>
  <p:slideViewPr>
    <p:cSldViewPr>
      <p:cViewPr varScale="1">
        <p:scale>
          <a:sx n="86" d="100"/>
          <a:sy n="86" d="100"/>
        </p:scale>
        <p:origin x="117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می‌توان</a:t>
            </a:r>
            <a:r>
              <a:rPr lang="fa-IR" baseline="0" dirty="0" smtClean="0"/>
              <a:t> برای حل معادله، رابطه را به صورت </a:t>
            </a:r>
            <a:r>
              <a:rPr lang="en-US" baseline="0" dirty="0" smtClean="0"/>
              <a:t>di/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-R/L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fa-IR" baseline="0" dirty="0" smtClean="0"/>
              <a:t> بازنویسی کرد و از دو طرف انتگرال گرفت. خواهیم داشت: </a:t>
            </a:r>
            <a:r>
              <a:rPr lang="en-US" baseline="0" dirty="0" smtClean="0"/>
              <a:t>ln(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= (-R/L)t + K </a:t>
            </a:r>
            <a:r>
              <a:rPr lang="fa-IR" baseline="0" dirty="0" smtClean="0"/>
              <a:t> یا به عبارت دیگر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i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baseline="0" dirty="0" smtClean="0">
                <a:sym typeface="Wingdings" panose="05000000000000000000" pitchFamily="2" charset="2"/>
              </a:rPr>
              <a:t>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</a:t>
            </a:r>
            <a:r>
              <a:rPr lang="fa-IR" baseline="0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کلید «دبل ترو» کلیدی</a:t>
            </a:r>
            <a:r>
              <a:rPr lang="fa-IR" baseline="0" dirty="0" smtClean="0"/>
              <a:t> سه سر است که سر سوم آن همیشه یا به سر اول وصل می شود یا به سر دوم. برخلاف کلید «سینگل ترو» که دو سر دارد و سر اول یا به سر دوم وصل است یا قطع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می‌توان معادله به دست آمده را به صورت </a:t>
            </a:r>
            <a:r>
              <a:rPr lang="en-US" baseline="0" dirty="0" smtClean="0"/>
              <a:t>di/(V0-Ri) =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/L </a:t>
            </a:r>
            <a:r>
              <a:rPr lang="fa-IR" baseline="0" dirty="0" smtClean="0"/>
              <a:t> بازنویسی کرد و از دو طرف انتگرال گرفت: </a:t>
            </a:r>
            <a:r>
              <a:rPr lang="en-US" baseline="0" dirty="0" smtClean="0"/>
              <a:t>ln(V0-Ri) = (-R/L)t + K </a:t>
            </a:r>
            <a:r>
              <a:rPr lang="fa-IR" baseline="0" dirty="0" smtClean="0"/>
              <a:t> سپس داریم: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V0/R(1-exp(-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راه حل دیگر به دست آوردن پاسخ عمومی و خصوصی به صورت جداگانه است (صفحه بعد)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dirty="0" smtClean="0"/>
              <a:t>6. مدارهای </a:t>
            </a:r>
            <a:r>
              <a:rPr lang="en-US" altLang="en-US" dirty="0" smtClean="0"/>
              <a:t>RL </a:t>
            </a:r>
            <a:r>
              <a:rPr lang="fa-IR" altLang="en-US" dirty="0" smtClean="0"/>
              <a:t>و</a:t>
            </a:r>
            <a:r>
              <a:rPr lang="en-US" altLang="en-US" dirty="0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pn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ششم: مدارهای </a:t>
            </a:r>
            <a:r>
              <a:rPr lang="en-US" cap="none" dirty="0" smtClean="0">
                <a:cs typeface="B Nazanin" panose="00000400000000000000" pitchFamily="2" charset="-78"/>
              </a:rPr>
              <a:t>RL</a:t>
            </a:r>
            <a:r>
              <a:rPr lang="fa-IR" cap="none" dirty="0" smtClean="0">
                <a:cs typeface="B Nazanin" panose="00000400000000000000" pitchFamily="2" charset="-78"/>
              </a:rPr>
              <a:t> و </a:t>
            </a:r>
            <a:r>
              <a:rPr lang="en-US" cap="none" dirty="0" smtClean="0">
                <a:cs typeface="B Nazanin" panose="00000400000000000000" pitchFamily="2" charset="-78"/>
              </a:rPr>
              <a:t>RC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6. مدارهای 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RL </a:t>
            </a:r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و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RC 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 smtClean="0"/>
                  <a:t> در لحظه 200 میکروثانیه برابر 321 میلی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29A2BB9-2CA0-4569-A854-312C0C545C9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9831" b="56674"/>
          <a:stretch>
            <a:fillRect/>
          </a:stretch>
        </p:blipFill>
        <p:spPr bwMode="auto">
          <a:xfrm>
            <a:off x="1816100" y="2362200"/>
            <a:ext cx="56134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ثابت زمانی پاسخ طبیعی مداری شامل یک سلف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dirty="0" smtClean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مقاومت معادلی است که از دو سر سلف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3" descr="hay29575_08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1785874" y="2819400"/>
            <a:ext cx="5803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ثابت زمانی پاسخ طبیعی مداری شامل یک خازن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altLang="en-US" dirty="0" smtClean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مقاومت معادلی است که از دو سر خازن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RC</a:t>
            </a:r>
            <a:r>
              <a:rPr lang="fa-IR" dirty="0" smtClean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pic>
        <p:nvPicPr>
          <p:cNvPr id="8" name="Picture 3" descr="hay29575_08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b="10014"/>
          <a:stretch>
            <a:fillRect/>
          </a:stretch>
        </p:blipFill>
        <p:spPr bwMode="auto">
          <a:xfrm>
            <a:off x="1600200" y="3024372"/>
            <a:ext cx="65405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چند نکته در مورد مدارهای مرتبه اول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با فرض عدم وجود ولتاژ و جریان بی‌نهایت، ولتاژ خازن و جریان سلف تغییر آنی نخواهد داشت. پس قبل و بعد از کلیدزنی مقدار یکسانی خواهند داشت.</a:t>
                </a:r>
              </a:p>
              <a:p>
                <a:pPr marL="0" indent="0" algn="l" rtl="0">
                  <a:buNone/>
                </a:pPr>
                <a:r>
                  <a:rPr lang="fa-IR" alt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fa-IR" altLang="en-US" dirty="0" smtClean="0"/>
              </a:p>
              <a:p>
                <a:endParaRPr lang="fa-IR" altLang="en-US" sz="1400" dirty="0" smtClean="0"/>
              </a:p>
              <a:p>
                <a:r>
                  <a:rPr lang="fa-IR" altLang="en-US" dirty="0" smtClean="0"/>
                  <a:t>ولتاژ و جریان مقاومت و منابع، ولتاژ سلف و جریان خازن این ویژگی را ندارند و مقدار آنها در لحظه کلیدزنی می‌تواند پرش کند.</a:t>
                </a:r>
                <a:endParaRPr lang="en-US" altLang="en-US" dirty="0" smtClean="0"/>
              </a:p>
              <a:p>
                <a:endParaRPr lang="fa-IR" altLang="en-US" dirty="0" smtClean="0"/>
              </a:p>
              <a:p>
                <a:r>
                  <a:rPr lang="fa-IR" altLang="en-US" dirty="0" smtClean="0"/>
                  <a:t>همه ولتاژها و جریان‌ها در مدار دارای پاسخ طبیعی به فرم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fa-IR" altLang="en-US" dirty="0" smtClean="0"/>
                  <a:t> با مقدار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altLang="en-US" dirty="0"/>
                  <a:t> یکسان هستند.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  <a:blipFill rotWithShape="0">
                <a:blip r:embed="rId2"/>
                <a:stretch>
                  <a:fillRect l="-2203" t="-1250" r="-441" b="-43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C09E3E5-BA9A-4D7A-80AF-C5D6AC2EF95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84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را برای زمانهای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 بیابید.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fa-IR" altLang="en-US" sz="2400" i="1" dirty="0" smtClean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 smtClean="0"/>
                  <a:t>Answer</a:t>
                </a:r>
                <a:r>
                  <a:rPr lang="en-US" altLang="en-US" sz="2400" i="1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24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97" t="-875" r="-449" b="-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25582C9-B2AF-465E-A9C1-87192FA227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8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r="44873" b="9692"/>
          <a:stretch>
            <a:fillRect/>
          </a:stretch>
        </p:blipFill>
        <p:spPr bwMode="auto">
          <a:xfrm>
            <a:off x="1087437" y="1905000"/>
            <a:ext cx="7675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384242"/>
            <a:ext cx="7620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تابع پله واحد    	</a:t>
            </a:r>
            <a:r>
              <a:rPr lang="en-US" dirty="0" smtClean="0"/>
              <a:t>Unit Step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تابع پله واحد که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dirty="0" smtClean="0"/>
                  <a:t> نمایش داده می‌شود بیانگر تغییر آنی از صفر به یک در زمان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 است: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4273FBF-ED28-40CF-B6BD-1A7128E8DC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0" name="Picture 3" descr="hay29575_0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/>
          <a:stretch>
            <a:fillRect/>
          </a:stretch>
        </p:blipFill>
        <p:spPr bwMode="auto">
          <a:xfrm>
            <a:off x="5003800" y="3124200"/>
            <a:ext cx="3508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 descr="hay29575_08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>
            <a:fillRect/>
          </a:stretch>
        </p:blipFill>
        <p:spPr bwMode="auto">
          <a:xfrm>
            <a:off x="1104900" y="3124200"/>
            <a:ext cx="34925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0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مدل‌سازی رفتار کلید با تابع پله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317625"/>
            <a:ext cx="7950200" cy="4625975"/>
          </a:xfrm>
        </p:spPr>
        <p:txBody>
          <a:bodyPr/>
          <a:lstStyle/>
          <a:p>
            <a:r>
              <a:rPr lang="fa-IR" altLang="en-US" dirty="0" smtClean="0"/>
              <a:t>تابع پله واحد یک کلید «دبل-ترو» را مدل می‌کند.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fa-IR" altLang="en-US" dirty="0" smtClean="0"/>
              <a:t>کلید «سینگل-ترو» در زمانهای قبل از 0.2 مدار باز است نه اتصال کوتاه.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D9131C09-B6AE-41B4-8914-A427205D572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8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13333"/>
          <a:stretch>
            <a:fillRect/>
          </a:stretch>
        </p:blipFill>
        <p:spPr bwMode="auto">
          <a:xfrm>
            <a:off x="809625" y="2684463"/>
            <a:ext cx="73390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6881018" y="2237582"/>
            <a:ext cx="550863" cy="3429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508375" y="4371975"/>
            <a:ext cx="654050" cy="6096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11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3" descr="hay29575_0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"/>
          <a:stretch>
            <a:fillRect/>
          </a:stretch>
        </p:blipFill>
        <p:spPr bwMode="auto">
          <a:xfrm>
            <a:off x="458788" y="1584037"/>
            <a:ext cx="376237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hay29575_0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/>
          <a:stretch>
            <a:fillRect/>
          </a:stretch>
        </p:blipFill>
        <p:spPr bwMode="auto">
          <a:xfrm>
            <a:off x="4221163" y="3695700"/>
            <a:ext cx="44656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مدل‌سازی پالس با تابع پله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آیا می‌توان توابع زیر را بر حسب تابع پله مدل کرد؟</a:t>
            </a:r>
            <a:endParaRPr lang="fa-I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0F69155-0FE7-4AD8-86DF-D8EE593B1D6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949987"/>
            <a:ext cx="29464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a-IR" sz="2800" dirty="0" smtClean="0">
                <a:latin typeface="+mn-lt"/>
                <a:cs typeface="B Nazanin" panose="00000400000000000000" pitchFamily="2" charset="-78"/>
              </a:rPr>
              <a:t>پالس مربعی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12" y="3365212"/>
            <a:ext cx="21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fa-IR" sz="2800" dirty="0" smtClean="0">
                <a:latin typeface="+mn-lt"/>
                <a:cs typeface="B Nazanin" panose="00000400000000000000" pitchFamily="2" charset="-78"/>
              </a:rPr>
              <a:t>پالس سینوسی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3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</p:spPr>
            <p:txBody>
              <a:bodyPr/>
              <a:lstStyle/>
              <a:p>
                <a:r>
                  <a:rPr lang="fa-IR" altLang="en-US" dirty="0" smtClean="0"/>
                  <a:t>دو مدار نشان داده شده رفتار مشابهی در زمانهای قبل و بعد از کلیدزنی دارند.</a:t>
                </a: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 smtClean="0"/>
                  <a:t>در حضور منبع، باید هم پاسخ طبیعی و هم پاسخ اجباری (خصوصی) مدار را بیابیم:</a:t>
                </a:r>
              </a:p>
              <a:p>
                <a:endParaRPr lang="fa-IR" altLang="en-US" i="1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  <a:blipFill rotWithShape="0">
                <a:blip r:embed="rId3"/>
                <a:stretch>
                  <a:fillRect l="-1546" t="-1318" r="-71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E8AE41B-4FB4-40E0-8D3D-124355F5EC4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/>
          <a:stretch>
            <a:fillRect/>
          </a:stretch>
        </p:blipFill>
        <p:spPr bwMode="auto">
          <a:xfrm>
            <a:off x="745331" y="1573400"/>
            <a:ext cx="285591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49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9898ECB-2A15-4AD8-94FA-84D85D556D5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6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228600" y="1219200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</p:spPr>
            <p:txBody>
              <a:bodyPr/>
              <a:lstStyle/>
              <a:p>
                <a:r>
                  <a:rPr lang="fa-IR" dirty="0" smtClean="0"/>
                  <a:t>پاسخ عمومی:</a:t>
                </a:r>
              </a:p>
              <a:p>
                <a:pPr marL="0" indent="0" algn="l" rtl="0">
                  <a:buNone/>
                </a:pP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endParaRPr lang="fa-IR" sz="100" dirty="0" smtClean="0"/>
              </a:p>
              <a:p>
                <a:r>
                  <a:rPr lang="fa-IR" dirty="0" smtClean="0"/>
                  <a:t>پاسخ اجباری (از جنس منبع):</a:t>
                </a:r>
              </a:p>
              <a:p>
                <a:pPr marL="0" indent="0" algn="l" rtl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م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عادله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ر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ادن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ص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دق</m:t>
                        </m:r>
                      </m:e>
                    </m:groupCh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b="0" dirty="0" smtClean="0">
                  <a:solidFill>
                    <a:prstClr val="black"/>
                  </a:solidFill>
                </a:endParaRPr>
              </a:p>
              <a:p>
                <a:endParaRPr lang="fa-IR" sz="1050" dirty="0" smtClean="0"/>
              </a:p>
              <a:p>
                <a:r>
                  <a:rPr lang="fa-IR" dirty="0" smtClean="0"/>
                  <a:t>پاسخ </a:t>
                </a:r>
                <a:r>
                  <a:rPr lang="fa-IR" dirty="0"/>
                  <a:t>کامل = پاسخ طبیعی + پاسخ </a:t>
                </a:r>
                <a:r>
                  <a:rPr lang="fa-IR" dirty="0" smtClean="0"/>
                  <a:t>اجباری:</a:t>
                </a:r>
              </a:p>
              <a:p>
                <a:endParaRPr lang="fa-IR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ولیه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ش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رایط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ادن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ص</m:t>
                          </m:r>
                          <m: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دق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  <a:blipFill rotWithShape="0">
                <a:blip r:embed="rId4"/>
                <a:stretch>
                  <a:fillRect t="-1250" r="-448" b="-1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4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یافتن پاسخ زمانی مدارهای مرتبه اول</a:t>
            </a:r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بدون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RC</a:t>
            </a:r>
            <a:r>
              <a:rPr lang="fa-IR" altLang="en-US" dirty="0" smtClean="0"/>
              <a:t> بدون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با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RC</a:t>
            </a:r>
            <a:r>
              <a:rPr lang="fa-IR" altLang="en-US" dirty="0" smtClean="0"/>
              <a:t> با منبع</a:t>
            </a:r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 smtClean="0"/>
              <a:t>6. مدارهای </a:t>
            </a:r>
            <a:r>
              <a:rPr lang="en-US" altLang="en-US" smtClean="0"/>
              <a:t>RL</a:t>
            </a:r>
            <a:r>
              <a:rPr lang="fa-IR" altLang="en-US" smtClean="0"/>
              <a:t> 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05AAEB-DA8E-4881-81AF-D22FE85BF77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منبع: پاسخ پله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A1E8389-70A9-42D3-93DE-CB0868AE1F3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50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hay29575_08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/>
          <a:stretch>
            <a:fillRect/>
          </a:stretch>
        </p:blipFill>
        <p:spPr bwMode="auto">
          <a:xfrm>
            <a:off x="837406" y="3554526"/>
            <a:ext cx="45720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</p:spPr>
            <p:txBody>
              <a:bodyPr/>
              <a:lstStyle/>
              <a:p>
                <a:r>
                  <a:rPr lang="fa-IR" dirty="0" smtClean="0"/>
                  <a:t>در این مدار، جریان سلف به صورت نمایی تا مقدار نهایی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a-IR" dirty="0" smtClean="0"/>
                  <a:t> شارژ می‌شود.</a:t>
                </a:r>
              </a:p>
              <a:p>
                <a:endParaRPr lang="fa-I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  <a:blipFill rotWithShape="0">
                <a:blip r:embed="rId4"/>
                <a:stretch>
                  <a:fillRect l="-4114" t="-1250" r="-6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2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کامل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r>
              <a:rPr lang="fa-IR" dirty="0" smtClean="0"/>
              <a:t>حال اگر مدار هم منبع داشته باشد و هم شرط اولیه چه؟</a:t>
            </a:r>
          </a:p>
          <a:p>
            <a:r>
              <a:rPr lang="fa-IR" dirty="0" smtClean="0"/>
              <a:t>دو راه حل:</a:t>
            </a:r>
            <a:endParaRPr lang="en-US" dirty="0" smtClean="0"/>
          </a:p>
          <a:p>
            <a:pPr lvl="1"/>
            <a:r>
              <a:rPr lang="fa-IR" dirty="0"/>
              <a:t>حل معادله دیفرانسیل با شرط اولیه داده شده</a:t>
            </a:r>
            <a:endParaRPr lang="en-US" dirty="0"/>
          </a:p>
          <a:p>
            <a:pPr lvl="2"/>
            <a:r>
              <a:rPr lang="fa-IR" sz="2100" dirty="0"/>
              <a:t>پاسخ کامل = پاسخ طبیعی + پاسخ اجباری</a:t>
            </a:r>
            <a:endParaRPr lang="en-US" sz="2100" dirty="0"/>
          </a:p>
          <a:p>
            <a:pPr lvl="1"/>
            <a:r>
              <a:rPr lang="fa-IR" dirty="0" smtClean="0"/>
              <a:t>استفاده از جمع آثار:</a:t>
            </a:r>
            <a:endParaRPr lang="en-US" dirty="0" smtClean="0"/>
          </a:p>
          <a:p>
            <a:pPr lvl="2"/>
            <a:r>
              <a:rPr lang="fa-IR" sz="2100" dirty="0" smtClean="0"/>
              <a:t>پاسخ کامل = پاسخ مدار با منبع (بدون شرط اولیه)+پاسخ مدار بدون منبع (با شرط اولیه)</a:t>
            </a:r>
            <a:endParaRPr lang="en-US" sz="2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71276" y="4497632"/>
            <a:ext cx="22860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حذف کن ولی شرایط اولیه را نگه دار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14276" y="4038600"/>
            <a:ext cx="728924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500" y="4569069"/>
            <a:ext cx="25527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نگه دار ولی شرایط اولیه را صفر کن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4149969"/>
            <a:ext cx="9144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endParaRPr lang="en-US" dirty="0"/>
              </a:p>
              <a:p>
                <a:pPr marL="514350" indent="-514350">
                  <a:buSzPct val="90000"/>
                  <a:buAutoNum type="arabicParenR"/>
                </a:pPr>
                <a:r>
                  <a:rPr lang="fa-IR" dirty="0" smtClean="0"/>
                  <a:t>جمع آثار: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 smtClean="0"/>
              </a:p>
              <a:p>
                <a:pPr lvl="1">
                  <a:buSzPct val="80000"/>
                </a:pPr>
                <a:r>
                  <a:rPr lang="fa-IR" dirty="0" smtClean="0"/>
                  <a:t>پاسخ بدون منبع: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 smtClean="0"/>
              </a:p>
              <a:p>
                <a:pPr lvl="1">
                  <a:buSzPct val="80000"/>
                </a:pPr>
                <a:r>
                  <a:rPr lang="fa-IR" dirty="0" smtClean="0"/>
                  <a:t>پاسخ با منبع: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/>
              </a:p>
              <a:p>
                <a:pPr lvl="1">
                  <a:buSzPct val="80000"/>
                </a:pPr>
                <a:r>
                  <a:rPr lang="fa-IR" dirty="0" smtClean="0"/>
                  <a:t>پاسخ کامل: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14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SzPct val="90000"/>
              <a:buFont typeface="+mj-lt"/>
              <a:buAutoNum type="arabicParenR" startAt="2"/>
            </a:pPr>
            <a:r>
              <a:rPr lang="fa-IR" dirty="0" smtClean="0"/>
              <a:t>حل معادله دیفرانسیل با شرط اولیه:</a:t>
            </a:r>
            <a:endParaRPr lang="en-US" dirty="0" smtClean="0"/>
          </a:p>
          <a:p>
            <a:pPr marL="0" indent="0">
              <a:buSzPct val="80000"/>
              <a:buNone/>
            </a:pPr>
            <a:endParaRPr lang="en-US" dirty="0" smtClean="0"/>
          </a:p>
          <a:p>
            <a:pPr marL="0" indent="0">
              <a:buSzPct val="80000"/>
              <a:buNone/>
            </a:pPr>
            <a:endParaRPr lang="en-US" sz="4400" dirty="0" smtClean="0"/>
          </a:p>
          <a:p>
            <a:pPr lvl="1">
              <a:buSzPct val="80000"/>
            </a:pPr>
            <a:r>
              <a:rPr lang="fa-IR" dirty="0" smtClean="0"/>
              <a:t>پاسخ طبیعی:</a:t>
            </a:r>
            <a:endParaRPr lang="en-US" dirty="0" smtClean="0"/>
          </a:p>
          <a:p>
            <a:pPr lvl="1">
              <a:buSzPct val="80000"/>
            </a:pPr>
            <a:endParaRPr lang="en-US" sz="2800" dirty="0" smtClean="0"/>
          </a:p>
          <a:p>
            <a:pPr lvl="1">
              <a:buSzPct val="80000"/>
            </a:pPr>
            <a:r>
              <a:rPr lang="fa-IR" dirty="0" smtClean="0"/>
              <a:t>پاسخ اجباری:</a:t>
            </a:r>
            <a:endParaRPr lang="en-US" dirty="0" smtClean="0"/>
          </a:p>
          <a:p>
            <a:pPr lvl="1">
              <a:buSzPct val="80000"/>
            </a:pPr>
            <a:endParaRPr lang="en-US" sz="2400" dirty="0"/>
          </a:p>
          <a:p>
            <a:pPr lvl="1">
              <a:buSzPct val="80000"/>
            </a:pPr>
            <a:r>
              <a:rPr lang="fa-IR" dirty="0" smtClean="0"/>
              <a:t>پاسخ کامل: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  <a:blipFill rotWithShape="0">
                <a:blip r:embed="rId2"/>
                <a:stretch>
                  <a:fillRect t="-81333" b="-10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6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hay29575_08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/>
          <a:stretch>
            <a:fillRect/>
          </a:stretch>
        </p:blipFill>
        <p:spPr bwMode="auto">
          <a:xfrm>
            <a:off x="4622800" y="2676525"/>
            <a:ext cx="4314825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 smtClean="0"/>
              <a:t>RL</a:t>
            </a:r>
            <a:r>
              <a:rPr lang="fa-IR" dirty="0" smtClean="0"/>
              <a:t> با ورودی پله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A661F1-8D0D-4996-A18E-FFF7EF19CD7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8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457200" y="1447800"/>
            <a:ext cx="48529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−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A</m:t>
                      </m:r>
                    </m:oMath>
                  </m:oMathPara>
                </a14:m>
                <a:endParaRPr lang="en-US" sz="3200" dirty="0">
                  <a:latin typeface="+mn-lt"/>
                  <a:cs typeface="ＭＳ Ｐゴシック" pitchFamily="-1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83684" y="5445919"/>
            <a:ext cx="39989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 descr="\\192.168.81.8\shipment\dti_out\November11\112311\Hayt_Durbin_DFR\z_JPG\ch_08\hay29575_08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4865"/>
          <a:stretch>
            <a:fillRect/>
          </a:stretch>
        </p:blipFill>
        <p:spPr bwMode="auto">
          <a:xfrm>
            <a:off x="533400" y="1524000"/>
            <a:ext cx="35687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 پاسخ مدار </a:t>
            </a:r>
            <a:r>
              <a:rPr lang="en-US" dirty="0" smtClean="0"/>
              <a:t>RL</a:t>
            </a:r>
            <a:r>
              <a:rPr lang="fa-IR" dirty="0" smtClean="0"/>
              <a:t> به ورودی پالس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ولتاژ ورودی داده شده، جریان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ADA1475-1226-41DD-BFB5-C678576FA86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0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6743"/>
          <a:stretch>
            <a:fillRect/>
          </a:stretch>
        </p:blipFill>
        <p:spPr bwMode="auto">
          <a:xfrm>
            <a:off x="3810000" y="2266156"/>
            <a:ext cx="47974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99429"/>
            <a:ext cx="3810000" cy="159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مدار </a:t>
            </a:r>
            <a:r>
              <a:rPr lang="en-US" dirty="0" smtClean="0"/>
              <a:t>RL</a:t>
            </a:r>
            <a:r>
              <a:rPr lang="fa-IR" dirty="0" smtClean="0"/>
              <a:t> یا </a:t>
            </a:r>
            <a:r>
              <a:rPr lang="en-US" dirty="0" smtClean="0"/>
              <a:t>RC</a:t>
            </a:r>
            <a:r>
              <a:rPr lang="fa-IR" dirty="0" smtClean="0"/>
              <a:t> به ورودی قطار پالس: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بسته به مقادیر عرض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dirty="0" smtClean="0"/>
                  <a:t>)، دوره</a:t>
                </a:r>
              </a:p>
              <a:p>
                <a:pPr marL="0" indent="0">
                  <a:buNone/>
                </a:pPr>
                <a:r>
                  <a:rPr lang="fa-IR" dirty="0" smtClean="0"/>
                  <a:t>تناوب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a-IR" dirty="0" smtClean="0"/>
                  <a:t>) و ثابت زمانی مدار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dirty="0" smtClean="0"/>
                  <a:t>)</a:t>
                </a:r>
              </a:p>
              <a:p>
                <a:pPr marL="0" indent="0">
                  <a:buNone/>
                </a:pPr>
                <a:r>
                  <a:rPr lang="fa-IR" dirty="0" smtClean="0"/>
                  <a:t>چهار حالت مختلف به‌وجود می‌آید: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875" r="-15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759217"/>
            <a:ext cx="5648728" cy="34891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105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88367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88367" y="5144869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 smtClean="0"/>
              <a:t>RC</a:t>
            </a:r>
            <a:r>
              <a:rPr lang="fa-IR" dirty="0" smtClean="0"/>
              <a:t> با منبع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9EA2D42-DE33-45F1-8135-2470EF1D3603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0" name="Picture 4" descr="\\192.168.81.8\shipment\dti_out\November11\112311\Hayt_Durbin_DFR\z_JPG\ch_08\hay29575_08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t="2107" r="9146" b="66470"/>
          <a:stretch/>
        </p:blipFill>
        <p:spPr bwMode="auto">
          <a:xfrm>
            <a:off x="876300" y="2017573"/>
            <a:ext cx="59436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 txBox="1">
                <a:spLocks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r" rtl="1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1pPr>
                <a:lvl2pPr marL="639763" indent="-273050" algn="r" rtl="1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itchFamily="18" charset="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2pPr>
                <a:lvl3pPr marL="914400" indent="-228600" algn="r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3pPr>
                <a:lvl4pPr marL="13716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4pPr>
                <a:lvl5pPr marL="18288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a-IR" dirty="0" smtClean="0"/>
                  <a:t>در مدار داده شده،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16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blipFill rotWithShape="0">
                <a:blip r:embed="rId3"/>
                <a:stretch>
                  <a:fillRect t="-875" r="-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5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/>
              <a:t>RC</a:t>
            </a:r>
            <a:r>
              <a:rPr lang="fa-IR" dirty="0"/>
              <a:t> با منبع </a:t>
            </a:r>
            <a:r>
              <a:rPr lang="fa-IR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</p:spPr>
            <p:txBody>
              <a:bodyPr/>
              <a:lstStyle/>
              <a:p>
                <a:pPr>
                  <a:buFont typeface="Wingdings 2" pitchFamily="18" charset="2"/>
                  <a:buNone/>
                </a:pPr>
                <a:endParaRPr lang="en-US" altLang="en-US" dirty="0" smtClean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2400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80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en-US" sz="2400" baseline="30000" dirty="0"/>
              </a:p>
            </p:txBody>
          </p:sp>
        </mc:Choice>
        <mc:Fallback xmlns="">
          <p:sp>
            <p:nvSpPr>
              <p:cNvPr id="358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3F8C8E6-927E-4C30-934C-8467EB13996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8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50900" y="1371600"/>
            <a:ext cx="35782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 smtClean="0"/>
              <a:t>راه‌حل میان‌بر برای یافتن پاسخ پله مدارهای </a:t>
            </a:r>
            <a:r>
              <a:rPr lang="en-US" sz="3600" dirty="0" smtClean="0"/>
              <a:t>RL</a:t>
            </a:r>
            <a:r>
              <a:rPr lang="fa-IR" sz="3600" dirty="0" smtClean="0"/>
              <a:t> و </a:t>
            </a:r>
            <a:r>
              <a:rPr lang="en-US" sz="3600" dirty="0" smtClean="0"/>
              <a:t>RC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برای یک مدار </a:t>
                </a:r>
                <a:r>
                  <a:rPr lang="en-US" dirty="0" smtClean="0"/>
                  <a:t>RL</a:t>
                </a:r>
                <a:r>
                  <a:rPr lang="fa-IR" dirty="0" smtClean="0"/>
                  <a:t>، پاسخ جریان را قبلاً به </a:t>
                </a:r>
              </a:p>
              <a:p>
                <a:pPr marL="0" indent="0">
                  <a:buNone/>
                </a:pPr>
                <a:r>
                  <a:rPr lang="fa-IR" dirty="0" smtClean="0"/>
                  <a:t>صورت زیر محاسبه کردیم:</a:t>
                </a:r>
              </a:p>
              <a:p>
                <a:pPr marL="0" indent="0">
                  <a:buNone/>
                </a:pPr>
                <a:endParaRPr lang="fa-IR" dirty="0" smtClean="0"/>
              </a:p>
              <a:p>
                <a:pPr marL="0" indent="0">
                  <a:buNone/>
                </a:pPr>
                <a:r>
                  <a:rPr lang="fa-IR" sz="20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fa-IR" sz="2000" dirty="0" smtClean="0"/>
              </a:p>
              <a:p>
                <a:pPr marL="0" indent="0">
                  <a:buNone/>
                </a:pPr>
                <a:endParaRPr lang="fa-IR" sz="2000" dirty="0"/>
              </a:p>
              <a:p>
                <a:r>
                  <a:rPr lang="fa-IR" sz="2800" dirty="0" smtClean="0"/>
                  <a:t>به‌طور کلی می‌توان نشان داد پاسخ پله یک مدار </a:t>
                </a:r>
                <a:r>
                  <a:rPr lang="en-US" sz="2800" dirty="0" smtClean="0"/>
                  <a:t>RL</a:t>
                </a:r>
                <a:r>
                  <a:rPr lang="fa-IR" sz="2800" dirty="0" smtClean="0"/>
                  <a:t> یا </a:t>
                </a:r>
                <a:r>
                  <a:rPr lang="en-US" sz="2800" dirty="0" smtClean="0"/>
                  <a:t>RC</a:t>
                </a:r>
                <a:r>
                  <a:rPr lang="fa-IR" sz="2800" dirty="0" smtClean="0"/>
                  <a:t> از رابطه زیر نیز قابل حصول است:</a:t>
                </a:r>
              </a:p>
              <a:p>
                <a:endParaRPr lang="fa-IR" sz="28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96" t="-2125" r="-1571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29</a:t>
            </a:fld>
            <a:endParaRPr lang="en-US" altLang="en-US" dirty="0"/>
          </a:p>
        </p:txBody>
      </p:sp>
      <p:pic>
        <p:nvPicPr>
          <p:cNvPr id="7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609600" y="1385093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هدف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یافتن پاسخ زمانی یک مدار </a:t>
            </a:r>
            <a:r>
              <a:rPr lang="en-US" dirty="0" smtClean="0"/>
              <a:t>RL</a:t>
            </a:r>
            <a:r>
              <a:rPr lang="fa-IR" dirty="0" smtClean="0"/>
              <a:t> یا </a:t>
            </a:r>
            <a:r>
              <a:rPr lang="en-US" dirty="0" smtClean="0"/>
              <a:t>RC</a:t>
            </a:r>
            <a:r>
              <a:rPr lang="fa-IR" smtClean="0"/>
              <a:t> (مدارهای مرتبه اول)</a:t>
            </a:r>
            <a:endParaRPr lang="fa-IR" dirty="0" smtClean="0"/>
          </a:p>
          <a:p>
            <a:pPr lvl="1"/>
            <a:r>
              <a:rPr lang="fa-IR" dirty="0" smtClean="0"/>
              <a:t>بررسی و تحلیل نحوه شارژ یا دشارژ شدن سلف و خازن در طول زمان و به‌دست آوردن یک رابطه ریاضی برای آن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Picture 4" descr="hay29575_08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3274219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4191000" y="28194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مدارهای مرتبه اول به منابع </a:t>
            </a:r>
            <a:r>
              <a:rPr lang="en-US" dirty="0" smtClean="0"/>
              <a:t>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حال اگر منابع مدار </a:t>
                </a:r>
                <a:r>
                  <a:rPr lang="en-US" dirty="0" smtClean="0"/>
                  <a:t>DC</a:t>
                </a:r>
                <a:r>
                  <a:rPr lang="fa-IR" dirty="0" smtClean="0"/>
                  <a:t> نباشند چه؟</a:t>
                </a:r>
                <a:endParaRPr lang="en-US" dirty="0"/>
              </a:p>
              <a:p>
                <a:pPr lvl="1"/>
                <a:r>
                  <a:rPr lang="fa-IR" dirty="0" smtClean="0"/>
                  <a:t>پاسخ طبیعی که مستقل از منبع است و به همان فرم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fa-IR" dirty="0" smtClean="0"/>
                  <a:t>) خواهد بود.</a:t>
                </a:r>
                <a:endParaRPr lang="en-US" dirty="0"/>
              </a:p>
              <a:p>
                <a:pPr lvl="1"/>
                <a:r>
                  <a:rPr lang="fa-IR" dirty="0" smtClean="0"/>
                  <a:t>پاسخ اجباری هم‌ریخت منبع است ولی با ضریب متفاوت.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endParaRPr lang="fa-IR" sz="3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a-IR" sz="2000" dirty="0" smtClean="0"/>
                  <a:t> ریشه معادله مشخصه مدار است.</a:t>
                </a:r>
                <a:endParaRPr lang="en-US" sz="2000" dirty="0"/>
              </a:p>
              <a:p>
                <a:pPr marL="3667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125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34352"/>
                  </p:ext>
                </p:extLst>
              </p:nvPr>
            </p:nvGraphicFramePr>
            <p:xfrm>
              <a:off x="1600200" y="27600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 smtClean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𝐾𝑐𝑜𝑠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34352"/>
                  </p:ext>
                </p:extLst>
              </p:nvPr>
            </p:nvGraphicFramePr>
            <p:xfrm>
              <a:off x="1600200" y="27600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 smtClean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105333" r="-100599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5333" r="-800" b="-4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205333" r="-100599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5333" r="-800" b="-3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309459" r="-100599" b="-2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09459" r="-800" b="-22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409459" r="-100599" b="-1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09459" r="-800" b="-12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502667" r="-100599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502667" r="-800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8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کامل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یک روش دیگر برای حل معادله دیفرانسیل مرتبه اول زیر:</a:t>
                </a:r>
                <a:endParaRPr lang="en-US" dirty="0" smtClean="0"/>
              </a:p>
              <a:p>
                <a:pPr marL="366713" lvl="1" indent="0" algn="ctr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دو طرف معادله را در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fa-IR" dirty="0" smtClean="0"/>
                  <a:t> ضرب می‌کنیم:</a:t>
                </a:r>
              </a:p>
              <a:p>
                <a:endParaRPr lang="en-US" sz="1200" dirty="0" smtClean="0"/>
              </a:p>
              <a:p>
                <a:pPr marL="366713" lvl="1" indent="0" algn="ctr"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 smtClean="0"/>
              </a:p>
              <a:p>
                <a:pPr marL="366713" lvl="1" indent="0" algn="ctr">
                  <a:buNone/>
                </a:pPr>
                <a:r>
                  <a:rPr lang="en-US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66713" lvl="1" indent="0" algn="ctr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366713" lvl="1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372" y="54071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پاسخ اجباری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5200373"/>
            <a:ext cx="1676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5932" y="5421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پاسخ طبیعی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68243" y="5204951"/>
            <a:ext cx="838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fa-IR" dirty="0" smtClean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𝑚𝑡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09800" y="4937718"/>
            <a:ext cx="6553200" cy="932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5418"/>
            <a:ext cx="4705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endParaRPr lang="en-US" dirty="0" smtClean="0"/>
              </a:p>
              <a:p>
                <a:endParaRPr lang="en-US" sz="1800" dirty="0"/>
              </a:p>
              <a:p>
                <a:r>
                  <a:rPr lang="fa-IR" dirty="0" smtClean="0"/>
                  <a:t>اگر مقدار منبع برابر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 smtClean="0"/>
                  <a:t> </a:t>
                </a:r>
                <a:r>
                  <a:rPr lang="fa-IR" dirty="0" smtClean="0"/>
                  <a:t>بود چه؟</a:t>
                </a:r>
                <a:endParaRPr lang="en-US" dirty="0"/>
              </a:p>
              <a:p>
                <a:pPr lvl="1"/>
                <a:r>
                  <a:rPr lang="fa-IR" dirty="0" smtClean="0"/>
                  <a:t>پاسخ: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7" y="1213110"/>
            <a:ext cx="587075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در مدار روبرو بیابید.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3937" y="1812502"/>
            <a:ext cx="4183506" cy="1828800"/>
            <a:chOff x="135337" y="2422102"/>
            <a:chExt cx="4183506" cy="18288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647155"/>
                </p:ext>
              </p:extLst>
            </p:nvPr>
          </p:nvGraphicFramePr>
          <p:xfrm>
            <a:off x="135337" y="2422102"/>
            <a:ext cx="4183506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Visio" r:id="rId4" imgW="1957724" imgH="855954" progId="Visio.Drawing.11">
                    <p:embed/>
                  </p:oleObj>
                </mc:Choice>
                <mc:Fallback>
                  <p:oleObj name="Visio" r:id="rId4" imgW="1957724" imgH="8559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37" y="2422102"/>
                          <a:ext cx="4183506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 flipH="1">
              <a:off x="855797" y="2964692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2963" y="261522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219200" y="2962062"/>
              <a:ext cx="351299" cy="2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65397" y="262629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18382" y="4648200"/>
            <a:ext cx="7344617" cy="115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Hint: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blipFill rotWithShape="0">
                <a:blip r:embed="rId6"/>
                <a:stretch>
                  <a:fillRect l="-1207" t="-5714"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 فرض کنید کلیدهای </a:t>
                </a:r>
                <a:r>
                  <a:rPr lang="en-US" dirty="0" smtClean="0"/>
                  <a:t>A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B</a:t>
                </a:r>
                <a:r>
                  <a:rPr lang="fa-IR" dirty="0" smtClean="0"/>
                  <a:t> در ابتدا بسته‌اند. </a:t>
                </a:r>
                <a:r>
                  <a:rPr lang="en-US" dirty="0" smtClean="0"/>
                  <a:t>B</a:t>
                </a:r>
                <a:r>
                  <a:rPr lang="fa-IR" dirty="0" smtClean="0"/>
                  <a:t> در ثانیه 1 باز می‌شود و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در ثانیه 2.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22" t="-2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7039"/>
            <a:ext cx="7980190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2286000"/>
            <a:ext cx="5562600" cy="3642352"/>
            <a:chOff x="1635246" y="1492044"/>
            <a:chExt cx="6819268" cy="45178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246" y="1492044"/>
              <a:ext cx="6793458" cy="45178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06205" y="3429000"/>
              <a:ext cx="84830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v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57948" y="3318942"/>
              <a:ext cx="38100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70604" y="284252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</p:spPr>
            <p:txBody>
              <a:bodyPr/>
              <a:lstStyle/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باشد چه؟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  <a:blipFill rotWithShape="0">
                <a:blip r:embed="rId3"/>
                <a:stretch>
                  <a:fillRect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fa-IR" sz="2000" dirty="0">
                    <a:cs typeface="B Nazanin" panose="00000400000000000000" pitchFamily="2" charset="-78"/>
                  </a:rPr>
                  <a:t>پاسخ: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  <a:blipFill rotWithShape="0">
                <a:blip r:embed="rId4"/>
                <a:stretch>
                  <a:fillRect r="-2257" b="-37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7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 مطالب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حل مدارهای </a:t>
                </a:r>
                <a:r>
                  <a:rPr lang="en-US" dirty="0" smtClean="0"/>
                  <a:t>RL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RC</a:t>
                </a:r>
                <a:r>
                  <a:rPr lang="fa-IR" dirty="0" smtClean="0"/>
                  <a:t> با حضور منبع و شرایط اولیه</a:t>
                </a:r>
              </a:p>
              <a:p>
                <a:pPr lvl="1"/>
                <a:r>
                  <a:rPr lang="fa-IR" dirty="0" smtClean="0"/>
                  <a:t>حل معادله دیفرانسیل مرتبه اول با ضرایب ثابت</a:t>
                </a:r>
              </a:p>
              <a:p>
                <a:pPr lvl="2"/>
                <a:r>
                  <a:rPr lang="fa-IR" dirty="0" smtClean="0"/>
                  <a:t>پاسخ کامل = پاسخ طبیعی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fa-IR" dirty="0" smtClean="0"/>
                  <a:t>) + پاسخ اجباری (از جنس منبع)</a:t>
                </a:r>
              </a:p>
              <a:p>
                <a:pPr lvl="1"/>
                <a:r>
                  <a:rPr lang="fa-IR" dirty="0" smtClean="0"/>
                  <a:t>حل با استفاده از اصل جمع آثار</a:t>
                </a:r>
              </a:p>
              <a:p>
                <a:pPr lvl="2"/>
                <a:r>
                  <a:rPr lang="fa-IR" dirty="0" smtClean="0"/>
                  <a:t>پاسخ کامل = پاسخ با منبع بدون شرط اولیه + پاسخ بدون منبع با شرط اولیه</a:t>
                </a:r>
              </a:p>
              <a:p>
                <a:r>
                  <a:rPr lang="fa-IR" dirty="0" smtClean="0"/>
                  <a:t>پاسخ پله مدارهای </a:t>
                </a:r>
                <a:r>
                  <a:rPr lang="en-US" dirty="0" smtClean="0"/>
                  <a:t>RL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RC</a:t>
                </a: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00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بدون منبع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dirty="0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400" dirty="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400" dirty="0" smtClean="0">
                <a:solidFill>
                  <a:srgbClr val="3F3F3F"/>
                </a:solidFill>
              </a:rPr>
              <a:t>RL </a:t>
            </a:r>
            <a:r>
              <a:rPr lang="fa-IR" altLang="en-US" sz="1400" dirty="0" smtClean="0">
                <a:solidFill>
                  <a:srgbClr val="3F3F3F"/>
                </a:solidFill>
              </a:rPr>
              <a:t>و</a:t>
            </a:r>
            <a:r>
              <a:rPr lang="en-US" altLang="en-US" sz="1400" dirty="0" smtClean="0">
                <a:solidFill>
                  <a:srgbClr val="3F3F3F"/>
                </a:solidFill>
              </a:rPr>
              <a:t>RC </a:t>
            </a:r>
            <a:endParaRPr lang="en-US" altLang="en-US" sz="140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6EAF7B4-372C-4A05-8CB6-9F553D5F9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>
                    <a:solidFill>
                      <a:srgbClr val="FF0000"/>
                    </a:solidFill>
                  </a:rPr>
                  <a:t>صورت مسئله</a:t>
                </a:r>
                <a:r>
                  <a:rPr lang="fa-IR" altLang="en-US" dirty="0" smtClean="0"/>
                  <a:t>: یافتن پاسخ زمانی جریان یک سلف با مقدار اولیه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altLang="en-US" dirty="0" smtClean="0"/>
                  <a:t> در یک مدار </a:t>
                </a:r>
                <a:r>
                  <a:rPr lang="en-US" altLang="en-US" dirty="0" smtClean="0"/>
                  <a:t>RL</a:t>
                </a:r>
                <a:endParaRPr lang="fa-IR" altLang="en-US" dirty="0" smtClean="0"/>
              </a:p>
              <a:p>
                <a:r>
                  <a:rPr lang="fa-IR" altLang="en-US" dirty="0" smtClean="0"/>
                  <a:t>با اعمال </a:t>
                </a:r>
                <a:r>
                  <a:rPr lang="en-US" altLang="en-US" dirty="0" smtClean="0"/>
                  <a:t>KVL</a:t>
                </a:r>
                <a:r>
                  <a:rPr lang="fa-IR" altLang="en-US" dirty="0" smtClean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fa-IR" altLang="en-US" dirty="0" smtClean="0"/>
              </a:p>
              <a:p>
                <a:r>
                  <a:rPr lang="fa-IR" altLang="en-US" dirty="0" smtClean="0"/>
                  <a:t>با در نظر گفتن شرط اولیه معادله یعنی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، می‌توان پاسخ طبیعی را به صورت زیر محاسبه کرد:</a:t>
                </a:r>
                <a:endParaRPr lang="en-US" altLang="en-US" baseline="-25000" dirty="0"/>
              </a:p>
              <a:p>
                <a:pPr algn="ctr" rtl="0">
                  <a:buFont typeface="Wingdings 2" pitchFamily="18" charset="2"/>
                  <a:buNone/>
                </a:pPr>
                <a:r>
                  <a:rPr lang="en-US" altLang="en-US" baseline="-25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3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1" name="Picture 4" descr="hay29575_08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38200" y="1828800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1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محاسبه پاسخ طبیعی (عمومی) معادله مرتبه اول</a:t>
            </a:r>
            <a:endParaRPr lang="fa-I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sz="2800" dirty="0" smtClean="0">
                    <a:latin typeface="Cambria Math" panose="02040503050406030204" pitchFamily="18" charset="0"/>
                  </a:rPr>
                  <a:t>راه حل اول:</a:t>
                </a:r>
              </a:p>
              <a:p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fa-IR" sz="2800" dirty="0" smtClean="0">
                    <a:latin typeface="Cambria Math" panose="02040503050406030204" pitchFamily="18" charset="0"/>
                  </a:rPr>
                  <a:t>راه حل دوم: تشکیل دادن معادله مشخصه</a:t>
                </a:r>
              </a:p>
              <a:p>
                <a:endParaRPr lang="fa-IR" sz="280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2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Content Placeholder 8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 smtClean="0"/>
                  <a:t> در لحظه 200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میلی ثانیه برابر 13-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7414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61108C8-28B5-46B4-B326-D7CD90C082C0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3" name="Picture 5" descr="\\192.168.81.8\shipment\dti_out\November11\112311\Hayt_Durbin_DFR\z_JPG\ch_08\hay29575_08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2107" r="17137" b="72955"/>
          <a:stretch>
            <a:fillRect/>
          </a:stretch>
        </p:blipFill>
        <p:spPr bwMode="auto">
          <a:xfrm>
            <a:off x="1143000" y="2286000"/>
            <a:ext cx="64944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طبیعی مدار </a:t>
            </a:r>
            <a:r>
              <a:rPr lang="en-US" dirty="0" smtClean="0"/>
              <a:t>RL</a:t>
            </a:r>
            <a:r>
              <a:rPr lang="fa-IR" dirty="0" smtClean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نرخ میرایی تابع نمایی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) را </a:t>
                </a:r>
                <a:r>
                  <a:rPr lang="fa-IR" dirty="0" smtClean="0">
                    <a:solidFill>
                      <a:srgbClr val="FF0000"/>
                    </a:solidFill>
                  </a:rPr>
                  <a:t>ثابت زمانی </a:t>
                </a:r>
                <a:r>
                  <a:rPr lang="fa-IR" dirty="0" smtClean="0"/>
                  <a:t>گویند. هر چه مقدار بزرگتری داشته باشد، تابع کندتر میرا می‌شود.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B19D325-C4CF-40A1-AB55-919A648CD2C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762000" y="31242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hay29575_08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/>
          <a:stretch>
            <a:fillRect/>
          </a:stretch>
        </p:blipFill>
        <p:spPr bwMode="auto">
          <a:xfrm>
            <a:off x="4267200" y="2362200"/>
            <a:ext cx="418941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RC</a:t>
            </a:r>
            <a:r>
              <a:rPr lang="fa-IR" dirty="0" smtClean="0"/>
              <a:t> بدون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با اعمال </a:t>
                </a:r>
                <a:r>
                  <a:rPr lang="en-US" altLang="en-US" dirty="0" smtClean="0"/>
                  <a:t>KCL</a:t>
                </a:r>
                <a:r>
                  <a:rPr lang="fa-IR" altLang="en-US" dirty="0" smtClean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endParaRPr lang="fa-IR" altLang="en-US" dirty="0" smtClean="0"/>
              </a:p>
              <a:p>
                <a:r>
                  <a:rPr lang="fa-IR" altLang="en-US" dirty="0" smtClean="0"/>
                  <a:t>اگر </a:t>
                </a:r>
                <a:r>
                  <a:rPr lang="fa-IR" altLang="en-US" dirty="0"/>
                  <a:t>شرط اولیه معادله یعنی مقدار اولیه </a:t>
                </a:r>
                <a:r>
                  <a:rPr lang="fa-IR" altLang="en-US" dirty="0" smtClean="0"/>
                  <a:t>ولتاژ خازن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 را بدانیم، می‌توان پاسخ طبیعی را به صورت زیر محاسبه کرد</a:t>
                </a:r>
                <a:r>
                  <a:rPr lang="fa-IR" altLang="en-US" dirty="0" smtClean="0"/>
                  <a:t>:</a:t>
                </a:r>
              </a:p>
              <a:p>
                <a:endParaRPr lang="en-US" altLang="en-US" sz="1400" baseline="-250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baseline="-25000" dirty="0"/>
              </a:p>
            </p:txBody>
          </p:sp>
        </mc:Choice>
        <mc:Fallback xmlns="">
          <p:sp>
            <p:nvSpPr>
              <p:cNvPr id="194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BD189C9-0D1F-4E92-B92F-83CBB98F923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3" name="Picture 3" descr="hay29575_08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1295400"/>
            <a:ext cx="2451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hay29575_08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/>
          <a:stretch>
            <a:fillRect/>
          </a:stretch>
        </p:blipFill>
        <p:spPr bwMode="auto">
          <a:xfrm>
            <a:off x="1003300" y="2209800"/>
            <a:ext cx="56261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طبیعی مدار </a:t>
            </a:r>
            <a:r>
              <a:rPr lang="en-US" dirty="0" smtClean="0"/>
              <a:t>RC</a:t>
            </a:r>
            <a:r>
              <a:rPr lang="fa-IR" dirty="0" smtClean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3600" dirty="0" smtClean="0"/>
                  <a:t>ثابت زمانی برابر </a:t>
                </a: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altLang="en-US" sz="3600" dirty="0" smtClean="0"/>
                  <a:t> است.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204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375" r="-74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AF178C7-5E10-482A-A494-85635572E5F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1505</Words>
  <Application>Microsoft Office PowerPoint</Application>
  <PresentationFormat>On-screen Show (4:3)</PresentationFormat>
  <Paragraphs>410</Paragraphs>
  <Slides>37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B Nazanin</vt:lpstr>
      <vt:lpstr>Calibri</vt:lpstr>
      <vt:lpstr>Cambria Math</vt:lpstr>
      <vt:lpstr>Symbol</vt:lpstr>
      <vt:lpstr>Wingdings</vt:lpstr>
      <vt:lpstr>Wingdings 2</vt:lpstr>
      <vt:lpstr>Median</vt:lpstr>
      <vt:lpstr>Visio</vt:lpstr>
      <vt:lpstr>مدارهای الکتریکی و الکترونیکی فصل ششم: مدارهای RL و RC  استاد درس: محمود ممتازپور ceit.aut.ac.ir/~momtazpour   </vt:lpstr>
      <vt:lpstr>فهرست مطالب</vt:lpstr>
      <vt:lpstr>هدف</vt:lpstr>
      <vt:lpstr>مدار RL بدون منبع</vt:lpstr>
      <vt:lpstr>محاسبه پاسخ طبیعی (عمومی) معادله مرتبه اول</vt:lpstr>
      <vt:lpstr>مثال: </vt:lpstr>
      <vt:lpstr>پاسخ طبیعی مدار RL به صورت تابع نمایی</vt:lpstr>
      <vt:lpstr>مدار RC بدون منبع</vt:lpstr>
      <vt:lpstr>پاسخ طبیعی مدار RC به صورت تابع نمایی</vt:lpstr>
      <vt:lpstr>مثال:</vt:lpstr>
      <vt:lpstr>مدار RL مرتبه اول بدون منبع در حالت کلی</vt:lpstr>
      <vt:lpstr>مدار RC مرتبه اول بدون منبع در حالت کلی</vt:lpstr>
      <vt:lpstr>چند نکته در مورد مدارهای مرتبه اول</vt:lpstr>
      <vt:lpstr>مثال:</vt:lpstr>
      <vt:lpstr>تابع پله واحد     Unit Step Function</vt:lpstr>
      <vt:lpstr>مدل‌سازی رفتار کلید با تابع پله</vt:lpstr>
      <vt:lpstr>مدل‌سازی پالس با تابع پله</vt:lpstr>
      <vt:lpstr>مدار RL با منبع</vt:lpstr>
      <vt:lpstr>مدار RL با منبع</vt:lpstr>
      <vt:lpstr>مدار RL با منبع: پاسخ پله</vt:lpstr>
      <vt:lpstr>پاسخ کامل</vt:lpstr>
      <vt:lpstr>مثال:</vt:lpstr>
      <vt:lpstr>مثال (ادامه)</vt:lpstr>
      <vt:lpstr>مثال: مدار RL با ورودی پله</vt:lpstr>
      <vt:lpstr>مثال: پاسخ مدار RL به ورودی پالس</vt:lpstr>
      <vt:lpstr>پاسخ مدار RL یا RC به ورودی قطار پالس:</vt:lpstr>
      <vt:lpstr>مثال: مدار RC با منبع</vt:lpstr>
      <vt:lpstr>مثال: مدار RC با منبع (ادامه)</vt:lpstr>
      <vt:lpstr>راه‌حل میان‌بر برای یافتن پاسخ پله مدارهای RL و RC</vt:lpstr>
      <vt:lpstr>پاسخ مدارهای مرتبه اول به منابع AC</vt:lpstr>
      <vt:lpstr>پاسخ کامل</vt:lpstr>
      <vt:lpstr>تمرین کلاسی 1</vt:lpstr>
      <vt:lpstr>تمرین کلاسی 2</vt:lpstr>
      <vt:lpstr>تمرین کلاسی 3</vt:lpstr>
      <vt:lpstr>تمرین کلاسی 4</vt:lpstr>
      <vt:lpstr>تمرین کلاسی 5</vt:lpstr>
      <vt:lpstr>خلاصه مطالب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324</cp:revision>
  <dcterms:created xsi:type="dcterms:W3CDTF">2005-06-03T08:24:32Z</dcterms:created>
  <dcterms:modified xsi:type="dcterms:W3CDTF">2018-10-12T16:35:59Z</dcterms:modified>
</cp:coreProperties>
</file>