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4"/>
  </p:notesMasterIdLst>
  <p:sldIdLst>
    <p:sldId id="271" r:id="rId2"/>
    <p:sldId id="273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307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2" r:id="rId27"/>
    <p:sldId id="303" r:id="rId28"/>
    <p:sldId id="304" r:id="rId29"/>
    <p:sldId id="300" r:id="rId30"/>
    <p:sldId id="301" r:id="rId31"/>
    <p:sldId id="305" r:id="rId32"/>
    <p:sldId id="306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8F0"/>
    <a:srgbClr val="E727B0"/>
    <a:srgbClr val="FF0000"/>
    <a:srgbClr val="66FF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9483" autoAdjust="0"/>
  </p:normalViewPr>
  <p:slideViewPr>
    <p:cSldViewPr>
      <p:cViewPr varScale="1">
        <p:scale>
          <a:sx n="80" d="100"/>
          <a:sy n="80" d="100"/>
        </p:scale>
        <p:origin x="152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E6302-36D1-4FD0-85EA-439BE5097E7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E7DBB-E6D2-4BF6-A174-3B21F2E9B133}">
      <dgm:prSet phldrT="[Text]"/>
      <dgm:spPr/>
      <dgm:t>
        <a:bodyPr/>
        <a:lstStyle/>
        <a:p>
          <a:r>
            <a:rPr lang="en-US" dirty="0"/>
            <a:t>Circuit Components</a:t>
          </a:r>
        </a:p>
      </dgm:t>
    </dgm:pt>
    <dgm:pt modelId="{F6A507E7-0CBA-4C0C-BA81-349E097E91F7}" type="parTrans" cxnId="{3EDD181C-1C0E-45D8-93DB-C5C7DAD0A01A}">
      <dgm:prSet/>
      <dgm:spPr/>
      <dgm:t>
        <a:bodyPr/>
        <a:lstStyle/>
        <a:p>
          <a:endParaRPr lang="en-US"/>
        </a:p>
      </dgm:t>
    </dgm:pt>
    <dgm:pt modelId="{EFFF74C6-BCAB-46DA-A211-ED12673DF558}" type="sibTrans" cxnId="{3EDD181C-1C0E-45D8-93DB-C5C7DAD0A01A}">
      <dgm:prSet/>
      <dgm:spPr/>
      <dgm:t>
        <a:bodyPr/>
        <a:lstStyle/>
        <a:p>
          <a:endParaRPr lang="en-US"/>
        </a:p>
      </dgm:t>
    </dgm:pt>
    <dgm:pt modelId="{4AE27FFA-1B1D-452A-A546-40EA55CE2B60}">
      <dgm:prSet phldrT="[Text]"/>
      <dgm:spPr/>
      <dgm:t>
        <a:bodyPr/>
        <a:lstStyle/>
        <a:p>
          <a:r>
            <a:rPr lang="en-US" dirty="0"/>
            <a:t>Linear</a:t>
          </a:r>
        </a:p>
      </dgm:t>
    </dgm:pt>
    <dgm:pt modelId="{BBCA419E-3736-4EA0-9250-005C859FED2A}" type="parTrans" cxnId="{BBFE98C4-D966-4CB1-9EF8-9F92E03A35CC}">
      <dgm:prSet/>
      <dgm:spPr/>
      <dgm:t>
        <a:bodyPr/>
        <a:lstStyle/>
        <a:p>
          <a:endParaRPr lang="en-US"/>
        </a:p>
      </dgm:t>
    </dgm:pt>
    <dgm:pt modelId="{11F4EE84-2F38-4862-9DEB-0C3A0BBBA5D3}" type="sibTrans" cxnId="{BBFE98C4-D966-4CB1-9EF8-9F92E03A35CC}">
      <dgm:prSet/>
      <dgm:spPr/>
      <dgm:t>
        <a:bodyPr/>
        <a:lstStyle/>
        <a:p>
          <a:endParaRPr lang="en-US"/>
        </a:p>
      </dgm:t>
    </dgm:pt>
    <dgm:pt modelId="{CFCA5611-F725-49E2-A6D2-B045B22B712F}">
      <dgm:prSet phldrT="[Text]"/>
      <dgm:spPr/>
      <dgm:t>
        <a:bodyPr/>
        <a:lstStyle/>
        <a:p>
          <a:r>
            <a:rPr lang="en-US" dirty="0"/>
            <a:t>Time-Variant</a:t>
          </a:r>
        </a:p>
      </dgm:t>
    </dgm:pt>
    <dgm:pt modelId="{AC033E92-067F-453B-8D42-0275B676D31B}" type="parTrans" cxnId="{ED2ED189-E508-4935-9002-ED3BA33635FE}">
      <dgm:prSet/>
      <dgm:spPr/>
      <dgm:t>
        <a:bodyPr/>
        <a:lstStyle/>
        <a:p>
          <a:endParaRPr lang="en-US"/>
        </a:p>
      </dgm:t>
    </dgm:pt>
    <dgm:pt modelId="{15F9B82E-B56A-4BE9-A7C2-CD0EC803359D}" type="sibTrans" cxnId="{ED2ED189-E508-4935-9002-ED3BA33635FE}">
      <dgm:prSet/>
      <dgm:spPr/>
      <dgm:t>
        <a:bodyPr/>
        <a:lstStyle/>
        <a:p>
          <a:endParaRPr lang="en-US"/>
        </a:p>
      </dgm:t>
    </dgm:pt>
    <dgm:pt modelId="{75C8CB23-3540-4D5A-A70A-B8E3CE8BE430}">
      <dgm:prSet phldrT="[Text]"/>
      <dgm:spPr/>
      <dgm:t>
        <a:bodyPr/>
        <a:lstStyle/>
        <a:p>
          <a:r>
            <a:rPr lang="en-US" dirty="0"/>
            <a:t>Time-Invariant</a:t>
          </a:r>
        </a:p>
      </dgm:t>
    </dgm:pt>
    <dgm:pt modelId="{D0A514A4-E804-4073-A148-72EBA03FECAD}" type="parTrans" cxnId="{3E36A43E-7C13-4A56-9CDB-F402F0594ADC}">
      <dgm:prSet/>
      <dgm:spPr/>
      <dgm:t>
        <a:bodyPr/>
        <a:lstStyle/>
        <a:p>
          <a:endParaRPr lang="en-US"/>
        </a:p>
      </dgm:t>
    </dgm:pt>
    <dgm:pt modelId="{DE7F4867-777F-4008-B317-75DE97569001}" type="sibTrans" cxnId="{3E36A43E-7C13-4A56-9CDB-F402F0594ADC}">
      <dgm:prSet/>
      <dgm:spPr/>
      <dgm:t>
        <a:bodyPr/>
        <a:lstStyle/>
        <a:p>
          <a:endParaRPr lang="en-US"/>
        </a:p>
      </dgm:t>
    </dgm:pt>
    <dgm:pt modelId="{7D0AD89F-0E03-4E76-B447-D15DE0C3D100}">
      <dgm:prSet phldrT="[Text]"/>
      <dgm:spPr/>
      <dgm:t>
        <a:bodyPr/>
        <a:lstStyle/>
        <a:p>
          <a:r>
            <a:rPr lang="en-US" dirty="0"/>
            <a:t>Nonlinear</a:t>
          </a:r>
        </a:p>
      </dgm:t>
    </dgm:pt>
    <dgm:pt modelId="{4BDC955D-E173-4243-93BC-4F4168B3B44A}" type="parTrans" cxnId="{A63CC34E-AB2C-4D95-9316-7ACAF028EAC8}">
      <dgm:prSet/>
      <dgm:spPr/>
      <dgm:t>
        <a:bodyPr/>
        <a:lstStyle/>
        <a:p>
          <a:endParaRPr lang="en-US"/>
        </a:p>
      </dgm:t>
    </dgm:pt>
    <dgm:pt modelId="{2EB4A57D-4BE9-4981-B9AD-74E6992BA008}" type="sibTrans" cxnId="{A63CC34E-AB2C-4D95-9316-7ACAF028EAC8}">
      <dgm:prSet/>
      <dgm:spPr/>
      <dgm:t>
        <a:bodyPr/>
        <a:lstStyle/>
        <a:p>
          <a:endParaRPr lang="en-US"/>
        </a:p>
      </dgm:t>
    </dgm:pt>
    <dgm:pt modelId="{FFBA1019-78EA-473E-AAC7-A1C4D8498393}">
      <dgm:prSet phldrT="[Text]"/>
      <dgm:spPr/>
      <dgm:t>
        <a:bodyPr/>
        <a:lstStyle/>
        <a:p>
          <a:r>
            <a:rPr lang="en-US" dirty="0"/>
            <a:t>Time-Variant</a:t>
          </a:r>
        </a:p>
      </dgm:t>
    </dgm:pt>
    <dgm:pt modelId="{BDB1052A-5E76-4B49-B903-F2928B023BCC}" type="parTrans" cxnId="{CC8A15C1-E712-4C12-99ED-9D49E543344D}">
      <dgm:prSet/>
      <dgm:spPr/>
      <dgm:t>
        <a:bodyPr/>
        <a:lstStyle/>
        <a:p>
          <a:endParaRPr lang="en-US"/>
        </a:p>
      </dgm:t>
    </dgm:pt>
    <dgm:pt modelId="{50D22181-9ED7-4337-BF98-DDE7EC56AB5D}" type="sibTrans" cxnId="{CC8A15C1-E712-4C12-99ED-9D49E543344D}">
      <dgm:prSet/>
      <dgm:spPr/>
      <dgm:t>
        <a:bodyPr/>
        <a:lstStyle/>
        <a:p>
          <a:endParaRPr lang="en-US"/>
        </a:p>
      </dgm:t>
    </dgm:pt>
    <dgm:pt modelId="{837A0052-08BB-4B8D-BD66-118AB94E4A4B}">
      <dgm:prSet phldrT="[Text]"/>
      <dgm:spPr/>
      <dgm:t>
        <a:bodyPr/>
        <a:lstStyle/>
        <a:p>
          <a:r>
            <a:rPr lang="en-US" dirty="0"/>
            <a:t>Time-Invariant</a:t>
          </a:r>
        </a:p>
      </dgm:t>
    </dgm:pt>
    <dgm:pt modelId="{7B6BCA05-A0E8-43CA-9D6D-8FD10C1405FF}" type="parTrans" cxnId="{06F39ED1-BE30-4DE7-963F-95EC988BD169}">
      <dgm:prSet/>
      <dgm:spPr/>
      <dgm:t>
        <a:bodyPr/>
        <a:lstStyle/>
        <a:p>
          <a:endParaRPr lang="en-US"/>
        </a:p>
      </dgm:t>
    </dgm:pt>
    <dgm:pt modelId="{1C2D343C-AF22-4064-9B82-FB437F42F7DB}" type="sibTrans" cxnId="{06F39ED1-BE30-4DE7-963F-95EC988BD169}">
      <dgm:prSet/>
      <dgm:spPr/>
      <dgm:t>
        <a:bodyPr/>
        <a:lstStyle/>
        <a:p>
          <a:endParaRPr lang="en-US"/>
        </a:p>
      </dgm:t>
    </dgm:pt>
    <dgm:pt modelId="{307B1FFE-9D9C-47B2-9FCA-B136A2FBB33C}" type="pres">
      <dgm:prSet presAssocID="{ED3E6302-36D1-4FD0-85EA-439BE5097E7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rtl="1"/>
          <a:endParaRPr lang="fa-IR"/>
        </a:p>
      </dgm:t>
    </dgm:pt>
    <dgm:pt modelId="{085D69EA-0C64-467A-90B9-0B196099BBBD}" type="pres">
      <dgm:prSet presAssocID="{ED3E6302-36D1-4FD0-85EA-439BE5097E7E}" presName="hierFlow" presStyleCnt="0"/>
      <dgm:spPr/>
    </dgm:pt>
    <dgm:pt modelId="{8622915C-C4F7-4A49-9144-8053B8DE37AD}" type="pres">
      <dgm:prSet presAssocID="{ED3E6302-36D1-4FD0-85EA-439BE5097E7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7B49105-AE16-4366-8DB5-C1449F910DE2}" type="pres">
      <dgm:prSet presAssocID="{272E7DBB-E6D2-4BF6-A174-3B21F2E9B133}" presName="Name14" presStyleCnt="0"/>
      <dgm:spPr/>
    </dgm:pt>
    <dgm:pt modelId="{99BD328C-E412-42F2-96CC-A7C370C88486}" type="pres">
      <dgm:prSet presAssocID="{272E7DBB-E6D2-4BF6-A174-3B21F2E9B13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fa-IR"/>
        </a:p>
      </dgm:t>
    </dgm:pt>
    <dgm:pt modelId="{8AD9C434-D9EB-48E3-AD8F-6CBD1F223ED6}" type="pres">
      <dgm:prSet presAssocID="{272E7DBB-E6D2-4BF6-A174-3B21F2E9B133}" presName="hierChild2" presStyleCnt="0"/>
      <dgm:spPr/>
    </dgm:pt>
    <dgm:pt modelId="{2D3E20AA-C92A-4610-A68B-43378CB0256D}" type="pres">
      <dgm:prSet presAssocID="{BBCA419E-3736-4EA0-9250-005C859FED2A}" presName="Name19" presStyleLbl="parChTrans1D2" presStyleIdx="0" presStyleCnt="2"/>
      <dgm:spPr/>
      <dgm:t>
        <a:bodyPr/>
        <a:lstStyle/>
        <a:p>
          <a:pPr rtl="1"/>
          <a:endParaRPr lang="fa-IR"/>
        </a:p>
      </dgm:t>
    </dgm:pt>
    <dgm:pt modelId="{4D72CEF8-7384-4F7A-9C83-E036189619D4}" type="pres">
      <dgm:prSet presAssocID="{4AE27FFA-1B1D-452A-A546-40EA55CE2B60}" presName="Name21" presStyleCnt="0"/>
      <dgm:spPr/>
    </dgm:pt>
    <dgm:pt modelId="{49C19AB1-E9FE-4684-BCB6-AB332198F5DE}" type="pres">
      <dgm:prSet presAssocID="{4AE27FFA-1B1D-452A-A546-40EA55CE2B60}" presName="level2Shape" presStyleLbl="node2" presStyleIdx="0" presStyleCnt="2"/>
      <dgm:spPr/>
      <dgm:t>
        <a:bodyPr/>
        <a:lstStyle/>
        <a:p>
          <a:pPr rtl="1"/>
          <a:endParaRPr lang="fa-IR"/>
        </a:p>
      </dgm:t>
    </dgm:pt>
    <dgm:pt modelId="{8BB2D810-84EB-439C-A9A1-D1CE3A3BA902}" type="pres">
      <dgm:prSet presAssocID="{4AE27FFA-1B1D-452A-A546-40EA55CE2B60}" presName="hierChild3" presStyleCnt="0"/>
      <dgm:spPr/>
    </dgm:pt>
    <dgm:pt modelId="{04612324-5C2F-48F7-9823-EF3185D2F7FC}" type="pres">
      <dgm:prSet presAssocID="{AC033E92-067F-453B-8D42-0275B676D31B}" presName="Name19" presStyleLbl="parChTrans1D3" presStyleIdx="0" presStyleCnt="4"/>
      <dgm:spPr/>
      <dgm:t>
        <a:bodyPr/>
        <a:lstStyle/>
        <a:p>
          <a:pPr rtl="1"/>
          <a:endParaRPr lang="fa-IR"/>
        </a:p>
      </dgm:t>
    </dgm:pt>
    <dgm:pt modelId="{1EF09FB4-E63B-4697-8A84-A96843733825}" type="pres">
      <dgm:prSet presAssocID="{CFCA5611-F725-49E2-A6D2-B045B22B712F}" presName="Name21" presStyleCnt="0"/>
      <dgm:spPr/>
    </dgm:pt>
    <dgm:pt modelId="{D909288C-258D-4863-955C-96BFBA13B3B3}" type="pres">
      <dgm:prSet presAssocID="{CFCA5611-F725-49E2-A6D2-B045B22B712F}" presName="level2Shape" presStyleLbl="node3" presStyleIdx="0" presStyleCnt="4"/>
      <dgm:spPr/>
      <dgm:t>
        <a:bodyPr/>
        <a:lstStyle/>
        <a:p>
          <a:pPr rtl="1"/>
          <a:endParaRPr lang="fa-IR"/>
        </a:p>
      </dgm:t>
    </dgm:pt>
    <dgm:pt modelId="{0986EC76-B578-4DB6-80E9-8D10E6D08EBE}" type="pres">
      <dgm:prSet presAssocID="{CFCA5611-F725-49E2-A6D2-B045B22B712F}" presName="hierChild3" presStyleCnt="0"/>
      <dgm:spPr/>
    </dgm:pt>
    <dgm:pt modelId="{9089113B-A7E0-4B2A-9ABF-B080A94DD856}" type="pres">
      <dgm:prSet presAssocID="{D0A514A4-E804-4073-A148-72EBA03FECAD}" presName="Name19" presStyleLbl="parChTrans1D3" presStyleIdx="1" presStyleCnt="4"/>
      <dgm:spPr/>
      <dgm:t>
        <a:bodyPr/>
        <a:lstStyle/>
        <a:p>
          <a:pPr rtl="1"/>
          <a:endParaRPr lang="fa-IR"/>
        </a:p>
      </dgm:t>
    </dgm:pt>
    <dgm:pt modelId="{55AAE2B7-DEA3-452C-AD7D-BAF4168EB2C3}" type="pres">
      <dgm:prSet presAssocID="{75C8CB23-3540-4D5A-A70A-B8E3CE8BE430}" presName="Name21" presStyleCnt="0"/>
      <dgm:spPr/>
    </dgm:pt>
    <dgm:pt modelId="{B6EF3966-A48D-4570-8AF9-B766A723E2F9}" type="pres">
      <dgm:prSet presAssocID="{75C8CB23-3540-4D5A-A70A-B8E3CE8BE430}" presName="level2Shape" presStyleLbl="node3" presStyleIdx="1" presStyleCnt="4"/>
      <dgm:spPr/>
      <dgm:t>
        <a:bodyPr/>
        <a:lstStyle/>
        <a:p>
          <a:pPr rtl="1"/>
          <a:endParaRPr lang="fa-IR"/>
        </a:p>
      </dgm:t>
    </dgm:pt>
    <dgm:pt modelId="{AA488348-C5E9-4E1C-AB8D-53F408FB5E7A}" type="pres">
      <dgm:prSet presAssocID="{75C8CB23-3540-4D5A-A70A-B8E3CE8BE430}" presName="hierChild3" presStyleCnt="0"/>
      <dgm:spPr/>
    </dgm:pt>
    <dgm:pt modelId="{ABF207C5-DE1E-4345-9C08-68CC140B4151}" type="pres">
      <dgm:prSet presAssocID="{4BDC955D-E173-4243-93BC-4F4168B3B44A}" presName="Name19" presStyleLbl="parChTrans1D2" presStyleIdx="1" presStyleCnt="2"/>
      <dgm:spPr/>
      <dgm:t>
        <a:bodyPr/>
        <a:lstStyle/>
        <a:p>
          <a:pPr rtl="1"/>
          <a:endParaRPr lang="fa-IR"/>
        </a:p>
      </dgm:t>
    </dgm:pt>
    <dgm:pt modelId="{90E0780F-6CE5-4370-A79D-30353E22D123}" type="pres">
      <dgm:prSet presAssocID="{7D0AD89F-0E03-4E76-B447-D15DE0C3D100}" presName="Name21" presStyleCnt="0"/>
      <dgm:spPr/>
    </dgm:pt>
    <dgm:pt modelId="{55D9AEC7-D7AD-4B4E-BCF8-8F0BBB8E83EA}" type="pres">
      <dgm:prSet presAssocID="{7D0AD89F-0E03-4E76-B447-D15DE0C3D100}" presName="level2Shape" presStyleLbl="node2" presStyleIdx="1" presStyleCnt="2"/>
      <dgm:spPr/>
      <dgm:t>
        <a:bodyPr/>
        <a:lstStyle/>
        <a:p>
          <a:pPr rtl="1"/>
          <a:endParaRPr lang="fa-IR"/>
        </a:p>
      </dgm:t>
    </dgm:pt>
    <dgm:pt modelId="{0438BBAA-C909-467E-8D63-4E52D0D60E7D}" type="pres">
      <dgm:prSet presAssocID="{7D0AD89F-0E03-4E76-B447-D15DE0C3D100}" presName="hierChild3" presStyleCnt="0"/>
      <dgm:spPr/>
    </dgm:pt>
    <dgm:pt modelId="{9EA3A44C-FE03-43B6-977C-526C95F37627}" type="pres">
      <dgm:prSet presAssocID="{BDB1052A-5E76-4B49-B903-F2928B023BCC}" presName="Name19" presStyleLbl="parChTrans1D3" presStyleIdx="2" presStyleCnt="4"/>
      <dgm:spPr/>
      <dgm:t>
        <a:bodyPr/>
        <a:lstStyle/>
        <a:p>
          <a:pPr rtl="1"/>
          <a:endParaRPr lang="fa-IR"/>
        </a:p>
      </dgm:t>
    </dgm:pt>
    <dgm:pt modelId="{0415FFDB-FFE5-4F4D-BF98-D67914308460}" type="pres">
      <dgm:prSet presAssocID="{FFBA1019-78EA-473E-AAC7-A1C4D8498393}" presName="Name21" presStyleCnt="0"/>
      <dgm:spPr/>
    </dgm:pt>
    <dgm:pt modelId="{E69FADEB-5EBE-4E6C-8E8F-4451E4C7609B}" type="pres">
      <dgm:prSet presAssocID="{FFBA1019-78EA-473E-AAC7-A1C4D8498393}" presName="level2Shape" presStyleLbl="node3" presStyleIdx="2" presStyleCnt="4"/>
      <dgm:spPr/>
      <dgm:t>
        <a:bodyPr/>
        <a:lstStyle/>
        <a:p>
          <a:pPr rtl="1"/>
          <a:endParaRPr lang="fa-IR"/>
        </a:p>
      </dgm:t>
    </dgm:pt>
    <dgm:pt modelId="{6B53A1F8-B36C-4FF5-B1A8-912B79914F48}" type="pres">
      <dgm:prSet presAssocID="{FFBA1019-78EA-473E-AAC7-A1C4D8498393}" presName="hierChild3" presStyleCnt="0"/>
      <dgm:spPr/>
    </dgm:pt>
    <dgm:pt modelId="{CD725C2B-A7C4-4144-9DF1-11E0C461EF8B}" type="pres">
      <dgm:prSet presAssocID="{7B6BCA05-A0E8-43CA-9D6D-8FD10C1405FF}" presName="Name19" presStyleLbl="parChTrans1D3" presStyleIdx="3" presStyleCnt="4"/>
      <dgm:spPr/>
      <dgm:t>
        <a:bodyPr/>
        <a:lstStyle/>
        <a:p>
          <a:pPr rtl="1"/>
          <a:endParaRPr lang="fa-IR"/>
        </a:p>
      </dgm:t>
    </dgm:pt>
    <dgm:pt modelId="{3D3351EF-E228-46D6-A136-E7898FAC05AC}" type="pres">
      <dgm:prSet presAssocID="{837A0052-08BB-4B8D-BD66-118AB94E4A4B}" presName="Name21" presStyleCnt="0"/>
      <dgm:spPr/>
    </dgm:pt>
    <dgm:pt modelId="{2EA23508-AF59-431F-844D-6DA22EEC9649}" type="pres">
      <dgm:prSet presAssocID="{837A0052-08BB-4B8D-BD66-118AB94E4A4B}" presName="level2Shape" presStyleLbl="node3" presStyleIdx="3" presStyleCnt="4"/>
      <dgm:spPr/>
      <dgm:t>
        <a:bodyPr/>
        <a:lstStyle/>
        <a:p>
          <a:pPr rtl="1"/>
          <a:endParaRPr lang="fa-IR"/>
        </a:p>
      </dgm:t>
    </dgm:pt>
    <dgm:pt modelId="{6E1EDC82-4D19-407C-8E95-858F548DF844}" type="pres">
      <dgm:prSet presAssocID="{837A0052-08BB-4B8D-BD66-118AB94E4A4B}" presName="hierChild3" presStyleCnt="0"/>
      <dgm:spPr/>
    </dgm:pt>
    <dgm:pt modelId="{CADF7335-A68F-4570-B9EF-CADB25803293}" type="pres">
      <dgm:prSet presAssocID="{ED3E6302-36D1-4FD0-85EA-439BE5097E7E}" presName="bgShapesFlow" presStyleCnt="0"/>
      <dgm:spPr/>
    </dgm:pt>
  </dgm:ptLst>
  <dgm:cxnLst>
    <dgm:cxn modelId="{A5AAC0C3-F393-4E83-944B-8C7B9E326967}" type="presOf" srcId="{AC033E92-067F-453B-8D42-0275B676D31B}" destId="{04612324-5C2F-48F7-9823-EF3185D2F7FC}" srcOrd="0" destOrd="0" presId="urn:microsoft.com/office/officeart/2005/8/layout/hierarchy6"/>
    <dgm:cxn modelId="{FCC3FAB2-9F5E-4CE3-8E92-E4113795B7D4}" type="presOf" srcId="{7B6BCA05-A0E8-43CA-9D6D-8FD10C1405FF}" destId="{CD725C2B-A7C4-4144-9DF1-11E0C461EF8B}" srcOrd="0" destOrd="0" presId="urn:microsoft.com/office/officeart/2005/8/layout/hierarchy6"/>
    <dgm:cxn modelId="{ED2ED189-E508-4935-9002-ED3BA33635FE}" srcId="{4AE27FFA-1B1D-452A-A546-40EA55CE2B60}" destId="{CFCA5611-F725-49E2-A6D2-B045B22B712F}" srcOrd="0" destOrd="0" parTransId="{AC033E92-067F-453B-8D42-0275B676D31B}" sibTransId="{15F9B82E-B56A-4BE9-A7C2-CD0EC803359D}"/>
    <dgm:cxn modelId="{B16081EB-17D0-48F4-8FB5-D3FCF9BDE6D9}" type="presOf" srcId="{ED3E6302-36D1-4FD0-85EA-439BE5097E7E}" destId="{307B1FFE-9D9C-47B2-9FCA-B136A2FBB33C}" srcOrd="0" destOrd="0" presId="urn:microsoft.com/office/officeart/2005/8/layout/hierarchy6"/>
    <dgm:cxn modelId="{8E173168-E14A-4DDB-B47E-77A48028180D}" type="presOf" srcId="{4AE27FFA-1B1D-452A-A546-40EA55CE2B60}" destId="{49C19AB1-E9FE-4684-BCB6-AB332198F5DE}" srcOrd="0" destOrd="0" presId="urn:microsoft.com/office/officeart/2005/8/layout/hierarchy6"/>
    <dgm:cxn modelId="{3E36A43E-7C13-4A56-9CDB-F402F0594ADC}" srcId="{4AE27FFA-1B1D-452A-A546-40EA55CE2B60}" destId="{75C8CB23-3540-4D5A-A70A-B8E3CE8BE430}" srcOrd="1" destOrd="0" parTransId="{D0A514A4-E804-4073-A148-72EBA03FECAD}" sibTransId="{DE7F4867-777F-4008-B317-75DE97569001}"/>
    <dgm:cxn modelId="{41631FDE-CB5F-4310-92EA-895491187532}" type="presOf" srcId="{CFCA5611-F725-49E2-A6D2-B045B22B712F}" destId="{D909288C-258D-4863-955C-96BFBA13B3B3}" srcOrd="0" destOrd="0" presId="urn:microsoft.com/office/officeart/2005/8/layout/hierarchy6"/>
    <dgm:cxn modelId="{78268EB6-87A8-4F68-95F8-DD435CA33256}" type="presOf" srcId="{BBCA419E-3736-4EA0-9250-005C859FED2A}" destId="{2D3E20AA-C92A-4610-A68B-43378CB0256D}" srcOrd="0" destOrd="0" presId="urn:microsoft.com/office/officeart/2005/8/layout/hierarchy6"/>
    <dgm:cxn modelId="{05EDCC6F-79A1-4449-922A-C08B6A3908AE}" type="presOf" srcId="{4BDC955D-E173-4243-93BC-4F4168B3B44A}" destId="{ABF207C5-DE1E-4345-9C08-68CC140B4151}" srcOrd="0" destOrd="0" presId="urn:microsoft.com/office/officeart/2005/8/layout/hierarchy6"/>
    <dgm:cxn modelId="{BBFE98C4-D966-4CB1-9EF8-9F92E03A35CC}" srcId="{272E7DBB-E6D2-4BF6-A174-3B21F2E9B133}" destId="{4AE27FFA-1B1D-452A-A546-40EA55CE2B60}" srcOrd="0" destOrd="0" parTransId="{BBCA419E-3736-4EA0-9250-005C859FED2A}" sibTransId="{11F4EE84-2F38-4862-9DEB-0C3A0BBBA5D3}"/>
    <dgm:cxn modelId="{A63CC34E-AB2C-4D95-9316-7ACAF028EAC8}" srcId="{272E7DBB-E6D2-4BF6-A174-3B21F2E9B133}" destId="{7D0AD89F-0E03-4E76-B447-D15DE0C3D100}" srcOrd="1" destOrd="0" parTransId="{4BDC955D-E173-4243-93BC-4F4168B3B44A}" sibTransId="{2EB4A57D-4BE9-4981-B9AD-74E6992BA008}"/>
    <dgm:cxn modelId="{176F85A6-2463-4ACB-8BB0-7880EE3776B6}" type="presOf" srcId="{272E7DBB-E6D2-4BF6-A174-3B21F2E9B133}" destId="{99BD328C-E412-42F2-96CC-A7C370C88486}" srcOrd="0" destOrd="0" presId="urn:microsoft.com/office/officeart/2005/8/layout/hierarchy6"/>
    <dgm:cxn modelId="{C54C2963-10CA-4FBC-92AE-FE63B59494E6}" type="presOf" srcId="{D0A514A4-E804-4073-A148-72EBA03FECAD}" destId="{9089113B-A7E0-4B2A-9ABF-B080A94DD856}" srcOrd="0" destOrd="0" presId="urn:microsoft.com/office/officeart/2005/8/layout/hierarchy6"/>
    <dgm:cxn modelId="{98553761-5F90-4B00-9393-9EA4934E0E23}" type="presOf" srcId="{BDB1052A-5E76-4B49-B903-F2928B023BCC}" destId="{9EA3A44C-FE03-43B6-977C-526C95F37627}" srcOrd="0" destOrd="0" presId="urn:microsoft.com/office/officeart/2005/8/layout/hierarchy6"/>
    <dgm:cxn modelId="{515B1D3E-D240-45A6-A159-C966D259DED8}" type="presOf" srcId="{7D0AD89F-0E03-4E76-B447-D15DE0C3D100}" destId="{55D9AEC7-D7AD-4B4E-BCF8-8F0BBB8E83EA}" srcOrd="0" destOrd="0" presId="urn:microsoft.com/office/officeart/2005/8/layout/hierarchy6"/>
    <dgm:cxn modelId="{491FEB12-2C83-4111-8BEE-4937130FE4F6}" type="presOf" srcId="{75C8CB23-3540-4D5A-A70A-B8E3CE8BE430}" destId="{B6EF3966-A48D-4570-8AF9-B766A723E2F9}" srcOrd="0" destOrd="0" presId="urn:microsoft.com/office/officeart/2005/8/layout/hierarchy6"/>
    <dgm:cxn modelId="{06F39ED1-BE30-4DE7-963F-95EC988BD169}" srcId="{7D0AD89F-0E03-4E76-B447-D15DE0C3D100}" destId="{837A0052-08BB-4B8D-BD66-118AB94E4A4B}" srcOrd="1" destOrd="0" parTransId="{7B6BCA05-A0E8-43CA-9D6D-8FD10C1405FF}" sibTransId="{1C2D343C-AF22-4064-9B82-FB437F42F7DB}"/>
    <dgm:cxn modelId="{B6E89D17-32F5-4677-8E39-C9105985CA4D}" type="presOf" srcId="{837A0052-08BB-4B8D-BD66-118AB94E4A4B}" destId="{2EA23508-AF59-431F-844D-6DA22EEC9649}" srcOrd="0" destOrd="0" presId="urn:microsoft.com/office/officeart/2005/8/layout/hierarchy6"/>
    <dgm:cxn modelId="{CC8A15C1-E712-4C12-99ED-9D49E543344D}" srcId="{7D0AD89F-0E03-4E76-B447-D15DE0C3D100}" destId="{FFBA1019-78EA-473E-AAC7-A1C4D8498393}" srcOrd="0" destOrd="0" parTransId="{BDB1052A-5E76-4B49-B903-F2928B023BCC}" sibTransId="{50D22181-9ED7-4337-BF98-DDE7EC56AB5D}"/>
    <dgm:cxn modelId="{3EDD181C-1C0E-45D8-93DB-C5C7DAD0A01A}" srcId="{ED3E6302-36D1-4FD0-85EA-439BE5097E7E}" destId="{272E7DBB-E6D2-4BF6-A174-3B21F2E9B133}" srcOrd="0" destOrd="0" parTransId="{F6A507E7-0CBA-4C0C-BA81-349E097E91F7}" sibTransId="{EFFF74C6-BCAB-46DA-A211-ED12673DF558}"/>
    <dgm:cxn modelId="{12C5CEE2-3EFD-4D59-B641-A8325CECAA97}" type="presOf" srcId="{FFBA1019-78EA-473E-AAC7-A1C4D8498393}" destId="{E69FADEB-5EBE-4E6C-8E8F-4451E4C7609B}" srcOrd="0" destOrd="0" presId="urn:microsoft.com/office/officeart/2005/8/layout/hierarchy6"/>
    <dgm:cxn modelId="{BB990E06-F0C1-41FC-8B84-87FD3C9D6102}" type="presParOf" srcId="{307B1FFE-9D9C-47B2-9FCA-B136A2FBB33C}" destId="{085D69EA-0C64-467A-90B9-0B196099BBBD}" srcOrd="0" destOrd="0" presId="urn:microsoft.com/office/officeart/2005/8/layout/hierarchy6"/>
    <dgm:cxn modelId="{B8B8BCF2-EDB0-448B-BD9D-EBB961350AA3}" type="presParOf" srcId="{085D69EA-0C64-467A-90B9-0B196099BBBD}" destId="{8622915C-C4F7-4A49-9144-8053B8DE37AD}" srcOrd="0" destOrd="0" presId="urn:microsoft.com/office/officeart/2005/8/layout/hierarchy6"/>
    <dgm:cxn modelId="{62A5F549-2A17-4546-9CB3-C81554A030BC}" type="presParOf" srcId="{8622915C-C4F7-4A49-9144-8053B8DE37AD}" destId="{77B49105-AE16-4366-8DB5-C1449F910DE2}" srcOrd="0" destOrd="0" presId="urn:microsoft.com/office/officeart/2005/8/layout/hierarchy6"/>
    <dgm:cxn modelId="{7377FC33-B685-4853-A69F-F4CE14475D3F}" type="presParOf" srcId="{77B49105-AE16-4366-8DB5-C1449F910DE2}" destId="{99BD328C-E412-42F2-96CC-A7C370C88486}" srcOrd="0" destOrd="0" presId="urn:microsoft.com/office/officeart/2005/8/layout/hierarchy6"/>
    <dgm:cxn modelId="{7559D4B5-1388-47E4-9B35-576E837EF796}" type="presParOf" srcId="{77B49105-AE16-4366-8DB5-C1449F910DE2}" destId="{8AD9C434-D9EB-48E3-AD8F-6CBD1F223ED6}" srcOrd="1" destOrd="0" presId="urn:microsoft.com/office/officeart/2005/8/layout/hierarchy6"/>
    <dgm:cxn modelId="{3C9E9E43-DB42-407D-84F0-B9E600139A03}" type="presParOf" srcId="{8AD9C434-D9EB-48E3-AD8F-6CBD1F223ED6}" destId="{2D3E20AA-C92A-4610-A68B-43378CB0256D}" srcOrd="0" destOrd="0" presId="urn:microsoft.com/office/officeart/2005/8/layout/hierarchy6"/>
    <dgm:cxn modelId="{FDD2B223-6F28-4011-92A0-8B0162E9B68D}" type="presParOf" srcId="{8AD9C434-D9EB-48E3-AD8F-6CBD1F223ED6}" destId="{4D72CEF8-7384-4F7A-9C83-E036189619D4}" srcOrd="1" destOrd="0" presId="urn:microsoft.com/office/officeart/2005/8/layout/hierarchy6"/>
    <dgm:cxn modelId="{055BA002-3AA8-445B-ADF5-4268B9D06CED}" type="presParOf" srcId="{4D72CEF8-7384-4F7A-9C83-E036189619D4}" destId="{49C19AB1-E9FE-4684-BCB6-AB332198F5DE}" srcOrd="0" destOrd="0" presId="urn:microsoft.com/office/officeart/2005/8/layout/hierarchy6"/>
    <dgm:cxn modelId="{5F628A44-E4CD-4B89-800B-2EF21D34D082}" type="presParOf" srcId="{4D72CEF8-7384-4F7A-9C83-E036189619D4}" destId="{8BB2D810-84EB-439C-A9A1-D1CE3A3BA902}" srcOrd="1" destOrd="0" presId="urn:microsoft.com/office/officeart/2005/8/layout/hierarchy6"/>
    <dgm:cxn modelId="{81A18C6B-868C-4D37-BCBE-8D8E14EA62AC}" type="presParOf" srcId="{8BB2D810-84EB-439C-A9A1-D1CE3A3BA902}" destId="{04612324-5C2F-48F7-9823-EF3185D2F7FC}" srcOrd="0" destOrd="0" presId="urn:microsoft.com/office/officeart/2005/8/layout/hierarchy6"/>
    <dgm:cxn modelId="{4B0A0CB5-BF31-4B83-AC8A-A4424F3A949F}" type="presParOf" srcId="{8BB2D810-84EB-439C-A9A1-D1CE3A3BA902}" destId="{1EF09FB4-E63B-4697-8A84-A96843733825}" srcOrd="1" destOrd="0" presId="urn:microsoft.com/office/officeart/2005/8/layout/hierarchy6"/>
    <dgm:cxn modelId="{589FA404-F0FE-40C9-BB2E-1F9C221DA8A4}" type="presParOf" srcId="{1EF09FB4-E63B-4697-8A84-A96843733825}" destId="{D909288C-258D-4863-955C-96BFBA13B3B3}" srcOrd="0" destOrd="0" presId="urn:microsoft.com/office/officeart/2005/8/layout/hierarchy6"/>
    <dgm:cxn modelId="{6C63B2F9-FBDD-4FC9-80C2-CBFCA1B100C1}" type="presParOf" srcId="{1EF09FB4-E63B-4697-8A84-A96843733825}" destId="{0986EC76-B578-4DB6-80E9-8D10E6D08EBE}" srcOrd="1" destOrd="0" presId="urn:microsoft.com/office/officeart/2005/8/layout/hierarchy6"/>
    <dgm:cxn modelId="{75394960-E643-4594-8BB6-465F312CAD08}" type="presParOf" srcId="{8BB2D810-84EB-439C-A9A1-D1CE3A3BA902}" destId="{9089113B-A7E0-4B2A-9ABF-B080A94DD856}" srcOrd="2" destOrd="0" presId="urn:microsoft.com/office/officeart/2005/8/layout/hierarchy6"/>
    <dgm:cxn modelId="{06698413-5F4A-43B9-88A9-74203124BD0C}" type="presParOf" srcId="{8BB2D810-84EB-439C-A9A1-D1CE3A3BA902}" destId="{55AAE2B7-DEA3-452C-AD7D-BAF4168EB2C3}" srcOrd="3" destOrd="0" presId="urn:microsoft.com/office/officeart/2005/8/layout/hierarchy6"/>
    <dgm:cxn modelId="{F07F7DAD-946F-46FB-B864-64F538A97A4C}" type="presParOf" srcId="{55AAE2B7-DEA3-452C-AD7D-BAF4168EB2C3}" destId="{B6EF3966-A48D-4570-8AF9-B766A723E2F9}" srcOrd="0" destOrd="0" presId="urn:microsoft.com/office/officeart/2005/8/layout/hierarchy6"/>
    <dgm:cxn modelId="{27AF1E65-EB3E-42A5-B7AE-57DC620F7253}" type="presParOf" srcId="{55AAE2B7-DEA3-452C-AD7D-BAF4168EB2C3}" destId="{AA488348-C5E9-4E1C-AB8D-53F408FB5E7A}" srcOrd="1" destOrd="0" presId="urn:microsoft.com/office/officeart/2005/8/layout/hierarchy6"/>
    <dgm:cxn modelId="{AB16DD81-E589-4806-8E6F-69FCDB19B7BC}" type="presParOf" srcId="{8AD9C434-D9EB-48E3-AD8F-6CBD1F223ED6}" destId="{ABF207C5-DE1E-4345-9C08-68CC140B4151}" srcOrd="2" destOrd="0" presId="urn:microsoft.com/office/officeart/2005/8/layout/hierarchy6"/>
    <dgm:cxn modelId="{A68ADBFF-B4ED-41BA-9E3A-E2B7A005D06C}" type="presParOf" srcId="{8AD9C434-D9EB-48E3-AD8F-6CBD1F223ED6}" destId="{90E0780F-6CE5-4370-A79D-30353E22D123}" srcOrd="3" destOrd="0" presId="urn:microsoft.com/office/officeart/2005/8/layout/hierarchy6"/>
    <dgm:cxn modelId="{133DD9D7-BAAE-438B-8CBC-C27492FC5968}" type="presParOf" srcId="{90E0780F-6CE5-4370-A79D-30353E22D123}" destId="{55D9AEC7-D7AD-4B4E-BCF8-8F0BBB8E83EA}" srcOrd="0" destOrd="0" presId="urn:microsoft.com/office/officeart/2005/8/layout/hierarchy6"/>
    <dgm:cxn modelId="{33AFC0EE-EE27-42FB-A521-1EC1BD93E15B}" type="presParOf" srcId="{90E0780F-6CE5-4370-A79D-30353E22D123}" destId="{0438BBAA-C909-467E-8D63-4E52D0D60E7D}" srcOrd="1" destOrd="0" presId="urn:microsoft.com/office/officeart/2005/8/layout/hierarchy6"/>
    <dgm:cxn modelId="{DEA9E30E-F7B7-48ED-AE9F-43C26341ED98}" type="presParOf" srcId="{0438BBAA-C909-467E-8D63-4E52D0D60E7D}" destId="{9EA3A44C-FE03-43B6-977C-526C95F37627}" srcOrd="0" destOrd="0" presId="urn:microsoft.com/office/officeart/2005/8/layout/hierarchy6"/>
    <dgm:cxn modelId="{93ABC405-700E-4BE5-B3F8-5C2F18CB0C3B}" type="presParOf" srcId="{0438BBAA-C909-467E-8D63-4E52D0D60E7D}" destId="{0415FFDB-FFE5-4F4D-BF98-D67914308460}" srcOrd="1" destOrd="0" presId="urn:microsoft.com/office/officeart/2005/8/layout/hierarchy6"/>
    <dgm:cxn modelId="{4ACA5680-4A44-4AF4-8B5F-6E06A3A9EFBD}" type="presParOf" srcId="{0415FFDB-FFE5-4F4D-BF98-D67914308460}" destId="{E69FADEB-5EBE-4E6C-8E8F-4451E4C7609B}" srcOrd="0" destOrd="0" presId="urn:microsoft.com/office/officeart/2005/8/layout/hierarchy6"/>
    <dgm:cxn modelId="{5ED38C73-2DD9-4F87-B098-25C53CADDFE0}" type="presParOf" srcId="{0415FFDB-FFE5-4F4D-BF98-D67914308460}" destId="{6B53A1F8-B36C-4FF5-B1A8-912B79914F48}" srcOrd="1" destOrd="0" presId="urn:microsoft.com/office/officeart/2005/8/layout/hierarchy6"/>
    <dgm:cxn modelId="{3BE82ACC-5D6E-40F7-8862-B849EEDC2E63}" type="presParOf" srcId="{0438BBAA-C909-467E-8D63-4E52D0D60E7D}" destId="{CD725C2B-A7C4-4144-9DF1-11E0C461EF8B}" srcOrd="2" destOrd="0" presId="urn:microsoft.com/office/officeart/2005/8/layout/hierarchy6"/>
    <dgm:cxn modelId="{C2669A82-102D-4FFC-BA5A-3EA69E8FFCEC}" type="presParOf" srcId="{0438BBAA-C909-467E-8D63-4E52D0D60E7D}" destId="{3D3351EF-E228-46D6-A136-E7898FAC05AC}" srcOrd="3" destOrd="0" presId="urn:microsoft.com/office/officeart/2005/8/layout/hierarchy6"/>
    <dgm:cxn modelId="{D60F7DA1-70B5-4028-8F0E-18BA5B03925D}" type="presParOf" srcId="{3D3351EF-E228-46D6-A136-E7898FAC05AC}" destId="{2EA23508-AF59-431F-844D-6DA22EEC9649}" srcOrd="0" destOrd="0" presId="urn:microsoft.com/office/officeart/2005/8/layout/hierarchy6"/>
    <dgm:cxn modelId="{A9832219-5EDF-439E-9DE6-3DEDF714C8F2}" type="presParOf" srcId="{3D3351EF-E228-46D6-A136-E7898FAC05AC}" destId="{6E1EDC82-4D19-407C-8E95-858F548DF844}" srcOrd="1" destOrd="0" presId="urn:microsoft.com/office/officeart/2005/8/layout/hierarchy6"/>
    <dgm:cxn modelId="{9C0A27DF-E367-433F-9479-1ECF5E5B8672}" type="presParOf" srcId="{307B1FFE-9D9C-47B2-9FCA-B136A2FBB33C}" destId="{CADF7335-A68F-4570-B9EF-CADB2580329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D328C-E412-42F2-96CC-A7C370C88486}">
      <dsp:nvSpPr>
        <dsp:cNvPr id="0" name=""/>
        <dsp:cNvSpPr/>
      </dsp:nvSpPr>
      <dsp:spPr>
        <a:xfrm>
          <a:off x="3280469" y="2182"/>
          <a:ext cx="1592460" cy="1061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Circuit Components</a:t>
          </a:r>
        </a:p>
      </dsp:txBody>
      <dsp:txXfrm>
        <a:off x="3311563" y="33276"/>
        <a:ext cx="1530272" cy="999452"/>
      </dsp:txXfrm>
    </dsp:sp>
    <dsp:sp modelId="{2D3E20AA-C92A-4610-A68B-43378CB0256D}">
      <dsp:nvSpPr>
        <dsp:cNvPr id="0" name=""/>
        <dsp:cNvSpPr/>
      </dsp:nvSpPr>
      <dsp:spPr>
        <a:xfrm>
          <a:off x="2006500" y="1063823"/>
          <a:ext cx="2070199" cy="424656"/>
        </a:xfrm>
        <a:custGeom>
          <a:avLst/>
          <a:gdLst/>
          <a:ahLst/>
          <a:cxnLst/>
          <a:rect l="0" t="0" r="0" b="0"/>
          <a:pathLst>
            <a:path>
              <a:moveTo>
                <a:pt x="2070199" y="0"/>
              </a:moveTo>
              <a:lnTo>
                <a:pt x="2070199" y="212328"/>
              </a:lnTo>
              <a:lnTo>
                <a:pt x="0" y="212328"/>
              </a:lnTo>
              <a:lnTo>
                <a:pt x="0" y="4246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19AB1-E9FE-4684-BCB6-AB332198F5DE}">
      <dsp:nvSpPr>
        <dsp:cNvPr id="0" name=""/>
        <dsp:cNvSpPr/>
      </dsp:nvSpPr>
      <dsp:spPr>
        <a:xfrm>
          <a:off x="1210270" y="1488479"/>
          <a:ext cx="1592460" cy="1061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Linear</a:t>
          </a:r>
        </a:p>
      </dsp:txBody>
      <dsp:txXfrm>
        <a:off x="1241364" y="1519573"/>
        <a:ext cx="1530272" cy="999452"/>
      </dsp:txXfrm>
    </dsp:sp>
    <dsp:sp modelId="{04612324-5C2F-48F7-9823-EF3185D2F7FC}">
      <dsp:nvSpPr>
        <dsp:cNvPr id="0" name=""/>
        <dsp:cNvSpPr/>
      </dsp:nvSpPr>
      <dsp:spPr>
        <a:xfrm>
          <a:off x="971401" y="2550120"/>
          <a:ext cx="1035099" cy="424656"/>
        </a:xfrm>
        <a:custGeom>
          <a:avLst/>
          <a:gdLst/>
          <a:ahLst/>
          <a:cxnLst/>
          <a:rect l="0" t="0" r="0" b="0"/>
          <a:pathLst>
            <a:path>
              <a:moveTo>
                <a:pt x="1035099" y="0"/>
              </a:moveTo>
              <a:lnTo>
                <a:pt x="1035099" y="212328"/>
              </a:lnTo>
              <a:lnTo>
                <a:pt x="0" y="212328"/>
              </a:lnTo>
              <a:lnTo>
                <a:pt x="0" y="42465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9288C-258D-4863-955C-96BFBA13B3B3}">
      <dsp:nvSpPr>
        <dsp:cNvPr id="0" name=""/>
        <dsp:cNvSpPr/>
      </dsp:nvSpPr>
      <dsp:spPr>
        <a:xfrm>
          <a:off x="175170" y="2974776"/>
          <a:ext cx="1592460" cy="1061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Time-Variant</a:t>
          </a:r>
        </a:p>
      </dsp:txBody>
      <dsp:txXfrm>
        <a:off x="206264" y="3005870"/>
        <a:ext cx="1530272" cy="999452"/>
      </dsp:txXfrm>
    </dsp:sp>
    <dsp:sp modelId="{9089113B-A7E0-4B2A-9ABF-B080A94DD856}">
      <dsp:nvSpPr>
        <dsp:cNvPr id="0" name=""/>
        <dsp:cNvSpPr/>
      </dsp:nvSpPr>
      <dsp:spPr>
        <a:xfrm>
          <a:off x="2006500" y="2550120"/>
          <a:ext cx="1035099" cy="424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28"/>
              </a:lnTo>
              <a:lnTo>
                <a:pt x="1035099" y="212328"/>
              </a:lnTo>
              <a:lnTo>
                <a:pt x="1035099" y="42465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F3966-A48D-4570-8AF9-B766A723E2F9}">
      <dsp:nvSpPr>
        <dsp:cNvPr id="0" name=""/>
        <dsp:cNvSpPr/>
      </dsp:nvSpPr>
      <dsp:spPr>
        <a:xfrm>
          <a:off x="2245369" y="2974776"/>
          <a:ext cx="1592460" cy="1061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Time-Invariant</a:t>
          </a:r>
        </a:p>
      </dsp:txBody>
      <dsp:txXfrm>
        <a:off x="2276463" y="3005870"/>
        <a:ext cx="1530272" cy="999452"/>
      </dsp:txXfrm>
    </dsp:sp>
    <dsp:sp modelId="{ABF207C5-DE1E-4345-9C08-68CC140B4151}">
      <dsp:nvSpPr>
        <dsp:cNvPr id="0" name=""/>
        <dsp:cNvSpPr/>
      </dsp:nvSpPr>
      <dsp:spPr>
        <a:xfrm>
          <a:off x="4076700" y="1063823"/>
          <a:ext cx="2070199" cy="424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28"/>
              </a:lnTo>
              <a:lnTo>
                <a:pt x="2070199" y="212328"/>
              </a:lnTo>
              <a:lnTo>
                <a:pt x="2070199" y="4246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9AEC7-D7AD-4B4E-BCF8-8F0BBB8E83EA}">
      <dsp:nvSpPr>
        <dsp:cNvPr id="0" name=""/>
        <dsp:cNvSpPr/>
      </dsp:nvSpPr>
      <dsp:spPr>
        <a:xfrm>
          <a:off x="5350668" y="1488479"/>
          <a:ext cx="1592460" cy="1061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Nonlinear</a:t>
          </a:r>
        </a:p>
      </dsp:txBody>
      <dsp:txXfrm>
        <a:off x="5381762" y="1519573"/>
        <a:ext cx="1530272" cy="999452"/>
      </dsp:txXfrm>
    </dsp:sp>
    <dsp:sp modelId="{9EA3A44C-FE03-43B6-977C-526C95F37627}">
      <dsp:nvSpPr>
        <dsp:cNvPr id="0" name=""/>
        <dsp:cNvSpPr/>
      </dsp:nvSpPr>
      <dsp:spPr>
        <a:xfrm>
          <a:off x="5111799" y="2550120"/>
          <a:ext cx="1035099" cy="424656"/>
        </a:xfrm>
        <a:custGeom>
          <a:avLst/>
          <a:gdLst/>
          <a:ahLst/>
          <a:cxnLst/>
          <a:rect l="0" t="0" r="0" b="0"/>
          <a:pathLst>
            <a:path>
              <a:moveTo>
                <a:pt x="1035099" y="0"/>
              </a:moveTo>
              <a:lnTo>
                <a:pt x="1035099" y="212328"/>
              </a:lnTo>
              <a:lnTo>
                <a:pt x="0" y="212328"/>
              </a:lnTo>
              <a:lnTo>
                <a:pt x="0" y="42465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FADEB-5EBE-4E6C-8E8F-4451E4C7609B}">
      <dsp:nvSpPr>
        <dsp:cNvPr id="0" name=""/>
        <dsp:cNvSpPr/>
      </dsp:nvSpPr>
      <dsp:spPr>
        <a:xfrm>
          <a:off x="4315569" y="2974776"/>
          <a:ext cx="1592460" cy="1061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Time-Variant</a:t>
          </a:r>
        </a:p>
      </dsp:txBody>
      <dsp:txXfrm>
        <a:off x="4346663" y="3005870"/>
        <a:ext cx="1530272" cy="999452"/>
      </dsp:txXfrm>
    </dsp:sp>
    <dsp:sp modelId="{CD725C2B-A7C4-4144-9DF1-11E0C461EF8B}">
      <dsp:nvSpPr>
        <dsp:cNvPr id="0" name=""/>
        <dsp:cNvSpPr/>
      </dsp:nvSpPr>
      <dsp:spPr>
        <a:xfrm>
          <a:off x="6146899" y="2550120"/>
          <a:ext cx="1035099" cy="424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28"/>
              </a:lnTo>
              <a:lnTo>
                <a:pt x="1035099" y="212328"/>
              </a:lnTo>
              <a:lnTo>
                <a:pt x="1035099" y="42465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23508-AF59-431F-844D-6DA22EEC9649}">
      <dsp:nvSpPr>
        <dsp:cNvPr id="0" name=""/>
        <dsp:cNvSpPr/>
      </dsp:nvSpPr>
      <dsp:spPr>
        <a:xfrm>
          <a:off x="6385768" y="2974776"/>
          <a:ext cx="1592460" cy="1061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Time-Invariant</a:t>
          </a:r>
        </a:p>
      </dsp:txBody>
      <dsp:txXfrm>
        <a:off x="6416862" y="3005870"/>
        <a:ext cx="1530272" cy="999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SI: International system of units: </a:t>
            </a:r>
            <a:r>
              <a:rPr lang="fa-IR" dirty="0"/>
              <a:t>سیستم</a:t>
            </a:r>
            <a:r>
              <a:rPr lang="fa-IR" baseline="0" dirty="0"/>
              <a:t> واحد گذاری بین </a:t>
            </a:r>
            <a:r>
              <a:rPr lang="fa-IR" baseline="0" dirty="0" err="1"/>
              <a:t>المللی</a:t>
            </a:r>
            <a:endParaRPr lang="fa-IR" baseline="0" dirty="0"/>
          </a:p>
          <a:p>
            <a:r>
              <a:rPr lang="fa-IR" baseline="0" dirty="0"/>
              <a:t>یک استاندارد برای اندازه گیری جرم، حجم، طول و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0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بار</a:t>
            </a:r>
            <a:r>
              <a:rPr lang="fa-IR" baseline="0" dirty="0"/>
              <a:t> در ثانیه 4 صفر است، ولی جریان 1.5. معنی آن چیست؟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dirty="0" smtClean="0"/>
              <a:t>جهت قراردادی</a:t>
            </a:r>
            <a:r>
              <a:rPr lang="fa-IR" baseline="0" dirty="0" smtClean="0"/>
              <a:t> با ارائه یک مثال از سه دانشجو که </a:t>
            </a:r>
            <a:r>
              <a:rPr lang="fa-IR" baseline="0" dirty="0" err="1" smtClean="0"/>
              <a:t>جهتهای</a:t>
            </a:r>
            <a:r>
              <a:rPr lang="fa-IR" baseline="0" dirty="0" smtClean="0"/>
              <a:t> متفاوتی می گیرند و تاثیر آن بر محاسبه توان مصرفی یا تولیدی</a:t>
            </a:r>
            <a:endParaRPr lang="en-US" dirty="0" smtClean="0"/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4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50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err="1" smtClean="0"/>
              <a:t>المانهای</a:t>
            </a:r>
            <a:r>
              <a:rPr lang="fa-IR" dirty="0" smtClean="0"/>
              <a:t> </a:t>
            </a:r>
            <a:r>
              <a:rPr lang="fa-IR" dirty="0" err="1" smtClean="0"/>
              <a:t>پسیو</a:t>
            </a:r>
            <a:r>
              <a:rPr lang="fa-IR" dirty="0" smtClean="0"/>
              <a:t> (غیر فعال) مانند سیم،</a:t>
            </a:r>
            <a:r>
              <a:rPr lang="fa-IR" baseline="0" dirty="0" smtClean="0"/>
              <a:t> </a:t>
            </a:r>
            <a:r>
              <a:rPr lang="fa-IR" dirty="0" smtClean="0"/>
              <a:t>مقاومت</a:t>
            </a:r>
            <a:r>
              <a:rPr lang="fa-IR" baseline="0" dirty="0" smtClean="0"/>
              <a:t> و </a:t>
            </a:r>
            <a:r>
              <a:rPr lang="fa-IR" dirty="0" err="1" smtClean="0"/>
              <a:t>دیود</a:t>
            </a:r>
            <a:r>
              <a:rPr lang="fa-IR" dirty="0" smtClean="0"/>
              <a:t> خطی و ... </a:t>
            </a:r>
            <a:r>
              <a:rPr lang="fa-IR" dirty="0" err="1" smtClean="0"/>
              <a:t>نمی</a:t>
            </a:r>
            <a:r>
              <a:rPr lang="fa-IR" dirty="0" smtClean="0"/>
              <a:t> توانند مقاومت </a:t>
            </a:r>
            <a:r>
              <a:rPr lang="fa-IR" dirty="0" err="1" smtClean="0"/>
              <a:t>مطلق</a:t>
            </a:r>
            <a:r>
              <a:rPr lang="fa-IR" dirty="0" smtClean="0"/>
              <a:t> (</a:t>
            </a:r>
            <a:r>
              <a:rPr lang="en-US" dirty="0" smtClean="0"/>
              <a:t>R=v/</a:t>
            </a:r>
            <a:r>
              <a:rPr lang="en-US" dirty="0" err="1" smtClean="0"/>
              <a:t>i</a:t>
            </a:r>
            <a:r>
              <a:rPr lang="fa-IR" dirty="0" smtClean="0"/>
              <a:t>)</a:t>
            </a:r>
            <a:r>
              <a:rPr lang="fa-IR" baseline="0" dirty="0" smtClean="0"/>
              <a:t> </a:t>
            </a:r>
            <a:r>
              <a:rPr lang="fa-IR" dirty="0" smtClean="0"/>
              <a:t>منفی داشته باشند. برای داشتن</a:t>
            </a:r>
            <a:r>
              <a:rPr lang="fa-IR" baseline="0" dirty="0" smtClean="0"/>
              <a:t> مقاومت منفی، </a:t>
            </a:r>
            <a:r>
              <a:rPr lang="fa-IR" baseline="0" dirty="0" err="1" smtClean="0"/>
              <a:t>المان</a:t>
            </a:r>
            <a:r>
              <a:rPr lang="fa-IR" baseline="0" dirty="0" smtClean="0"/>
              <a:t> باید اکتیو باشد مانند منبع تغذیه و باتری، که در مورد آنها واژه مقاومت خیلی کاربردی نیست و عملا استفاده </a:t>
            </a:r>
            <a:r>
              <a:rPr lang="fa-IR" baseline="0" dirty="0" err="1" smtClean="0"/>
              <a:t>نمی</a:t>
            </a:r>
            <a:r>
              <a:rPr lang="fa-IR" baseline="0" dirty="0" smtClean="0"/>
              <a:t> شود. </a:t>
            </a:r>
          </a:p>
          <a:p>
            <a:pPr algn="r" rtl="1"/>
            <a:r>
              <a:rPr lang="fa-IR" baseline="0" dirty="0" smtClean="0"/>
              <a:t>جالب است بدانید که مفهومی به نام مقاومت تفاضلی نیز وجود دارد که به صورت </a:t>
            </a:r>
            <a:r>
              <a:rPr lang="en-US" baseline="0" dirty="0" smtClean="0"/>
              <a:t>R=dv/di</a:t>
            </a:r>
            <a:r>
              <a:rPr lang="fa-IR" baseline="0" dirty="0" smtClean="0"/>
              <a:t> تعریف می شود. در برخی </a:t>
            </a:r>
            <a:r>
              <a:rPr lang="fa-IR" baseline="0" dirty="0" err="1" smtClean="0"/>
              <a:t>المانهای</a:t>
            </a:r>
            <a:r>
              <a:rPr lang="fa-IR" baseline="0" dirty="0" smtClean="0"/>
              <a:t> </a:t>
            </a:r>
            <a:r>
              <a:rPr lang="fa-IR" baseline="0" dirty="0" err="1" smtClean="0"/>
              <a:t>غیرخطی</a:t>
            </a:r>
            <a:r>
              <a:rPr lang="fa-IR" baseline="0" dirty="0" smtClean="0"/>
              <a:t> مانند تقویت کننده ها و لامپ خلاء و برخی انواع </a:t>
            </a:r>
            <a:r>
              <a:rPr lang="fa-IR" baseline="0" dirty="0" err="1" smtClean="0"/>
              <a:t>دیودهای</a:t>
            </a:r>
            <a:r>
              <a:rPr lang="fa-IR" baseline="0" dirty="0" smtClean="0"/>
              <a:t> غیر خطی، مقدار این مقاومت می تواند منفی باشد.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9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err="1" smtClean="0"/>
              <a:t>رسانایی</a:t>
            </a:r>
            <a:r>
              <a:rPr lang="fa-IR" baseline="0" dirty="0" smtClean="0"/>
              <a:t> یا </a:t>
            </a:r>
            <a:r>
              <a:rPr lang="fa-IR" baseline="0" dirty="0" err="1" smtClean="0"/>
              <a:t>کانداکتنس</a:t>
            </a:r>
            <a:r>
              <a:rPr lang="fa-IR" baseline="0" dirty="0" smtClean="0"/>
              <a:t>، معکوس مقاومت است و نشان می دهد یک </a:t>
            </a:r>
            <a:r>
              <a:rPr lang="fa-IR" baseline="0" dirty="0" err="1" smtClean="0"/>
              <a:t>المان</a:t>
            </a:r>
            <a:r>
              <a:rPr lang="fa-IR" baseline="0" dirty="0" smtClean="0"/>
              <a:t> چقدر هادی خوبی برای جریان است. 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1. Introduction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 Introduction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 Introduction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5CFC3F8-B58D-40FA-AF21-F23E618E068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 Introduction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 Introduction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1. Introduction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cap="none" dirty="0"/>
              <a:t>Electrical Circuits</a:t>
            </a:r>
            <a:br>
              <a:rPr lang="en-US" cap="none" dirty="0"/>
            </a:br>
            <a:r>
              <a:rPr lang="en-US" cap="none" dirty="0"/>
              <a:t>Lecture 1: Introduction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00" cap="none" dirty="0"/>
              <a:t>By: Mahmoud Momtazpour</a:t>
            </a:r>
            <a:br>
              <a:rPr lang="en-US" sz="3600" cap="none" dirty="0"/>
            </a:br>
            <a:r>
              <a:rPr lang="en-US" sz="3000" u="sng" cap="none" dirty="0">
                <a:solidFill>
                  <a:srgbClr val="6128F0"/>
                </a:solidFill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</a:rPr>
              <a:t>momtazpour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000" cap="none" dirty="0"/>
              <a:t/>
            </a:r>
            <a:br>
              <a:rPr lang="en-US" sz="3000" cap="none" dirty="0"/>
            </a:br>
            <a:endParaRPr lang="en-US" sz="3000" cap="none" dirty="0"/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altLang="en-US"/>
              <a:t>Amirkabir University of Technology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Electrical Circuits</a:t>
            </a: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Example: Power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578041D3-82F4-4B3A-AEB0-C30185390882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628650" y="4611688"/>
            <a:ext cx="8058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37931725" indent="-37474525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itchFamily="18" charset="0"/>
                <a:ea typeface="ＭＳ Ｐゴシック" pitchFamily="-1" charset="-128"/>
              </a:rPr>
              <a:t>How much power is absorbed by the three elements above?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  <a:ea typeface="ＭＳ Ｐゴシック" pitchFamily="-1" charset="-128"/>
            </a:endParaRPr>
          </a:p>
        </p:txBody>
      </p:sp>
      <p:pic>
        <p:nvPicPr>
          <p:cNvPr id="23557" name="Picture 3" descr="hay29575_021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0"/>
          <a:stretch>
            <a:fillRect/>
          </a:stretch>
        </p:blipFill>
        <p:spPr bwMode="auto">
          <a:xfrm>
            <a:off x="901700" y="1924050"/>
            <a:ext cx="7340600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23559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Introduction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33600" y="53340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</a:rPr>
              <a:t>P</a:t>
            </a:r>
            <a:r>
              <a:rPr lang="en-US" altLang="en-US" baseline="-25000">
                <a:latin typeface="Times New Roman" pitchFamily="18" charset="0"/>
              </a:rPr>
              <a:t>a </a:t>
            </a:r>
            <a:r>
              <a:rPr lang="en-US" altLang="en-US">
                <a:latin typeface="Times New Roman" pitchFamily="18" charset="0"/>
              </a:rPr>
              <a:t>= + 6 W, P</a:t>
            </a:r>
            <a:r>
              <a:rPr lang="en-US" altLang="en-US" baseline="-25000">
                <a:latin typeface="Times New Roman" pitchFamily="18" charset="0"/>
              </a:rPr>
              <a:t>b</a:t>
            </a:r>
            <a:r>
              <a:rPr lang="en-US" altLang="en-US">
                <a:latin typeface="Times New Roman" pitchFamily="18" charset="0"/>
              </a:rPr>
              <a:t> = +6 W, P</a:t>
            </a:r>
            <a:r>
              <a:rPr lang="en-US" altLang="en-US" baseline="-25000">
                <a:latin typeface="Times New Roman" pitchFamily="18" charset="0"/>
              </a:rPr>
              <a:t>c </a:t>
            </a:r>
            <a:r>
              <a:rPr lang="en-US" altLang="en-US">
                <a:latin typeface="Times New Roman" pitchFamily="18" charset="0"/>
              </a:rPr>
              <a:t>= -20 W. </a:t>
            </a:r>
          </a:p>
          <a:p>
            <a:pPr eaLnBrk="1" hangingPunct="1"/>
            <a:r>
              <a:rPr lang="en-US" altLang="en-US">
                <a:latin typeface="Times New Roman" pitchFamily="18" charset="0"/>
              </a:rPr>
              <a:t>(Note: (c) is actually supplying power)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2581" y="5442615"/>
            <a:ext cx="5217819" cy="52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Circuit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ADA4A38E-0C88-45BF-BC7F-5D347A84EED3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24580" name="Content Placeholder 6"/>
          <p:cNvSpPr>
            <a:spLocks noGrp="1"/>
          </p:cNvSpPr>
          <p:nvPr>
            <p:ph idx="1"/>
          </p:nvPr>
        </p:nvSpPr>
        <p:spPr>
          <a:xfrm>
            <a:off x="457200" y="1774825"/>
            <a:ext cx="5232400" cy="46259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 circuit element usually has two terminals (sometimes three or more).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The relationship between the voltage </a:t>
            </a:r>
            <a:r>
              <a:rPr lang="en-US" altLang="en-US" sz="2800" i="1" dirty="0"/>
              <a:t>v</a:t>
            </a:r>
            <a:r>
              <a:rPr lang="en-US" altLang="en-US" sz="2800" dirty="0"/>
              <a:t> across the terminals and the current 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 through the device defines the circuit element </a:t>
            </a:r>
            <a:r>
              <a:rPr lang="en-US" altLang="en-US" sz="2800" dirty="0">
                <a:solidFill>
                  <a:srgbClr val="FF0000"/>
                </a:solidFill>
              </a:rPr>
              <a:t>model</a:t>
            </a:r>
            <a:r>
              <a:rPr lang="en-US" altLang="en-US" sz="2800" dirty="0"/>
              <a:t>.</a:t>
            </a:r>
            <a:endParaRPr lang="en-US" altLang="en-US" sz="2800" i="1" dirty="0"/>
          </a:p>
        </p:txBody>
      </p:sp>
      <p:pic>
        <p:nvPicPr>
          <p:cNvPr id="24581" name="Picture 6" descr="hay29575_021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5689600" y="2311400"/>
            <a:ext cx="2684463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24583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Voltage Sources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851025"/>
            <a:ext cx="8229600" cy="4625975"/>
          </a:xfrm>
        </p:spPr>
        <p:txBody>
          <a:bodyPr/>
          <a:lstStyle/>
          <a:p>
            <a:pPr eaLnBrk="1" hangingPunct="1"/>
            <a:r>
              <a:rPr lang="en-US" altLang="en-US" sz="2400"/>
              <a:t>An ideal voltage source is a circuit element that will maintain the specified voltage </a:t>
            </a:r>
            <a:r>
              <a:rPr lang="en-US" altLang="en-US" sz="2400" i="1"/>
              <a:t>v</a:t>
            </a:r>
            <a:r>
              <a:rPr lang="en-US" altLang="en-US" sz="2400" i="1" baseline="-25000"/>
              <a:t>s</a:t>
            </a:r>
            <a:r>
              <a:rPr lang="en-US" altLang="en-US" sz="2400"/>
              <a:t> across its terminals.</a:t>
            </a:r>
          </a:p>
          <a:p>
            <a:pPr eaLnBrk="1" hangingPunct="1"/>
            <a:r>
              <a:rPr lang="en-US" altLang="en-US" sz="2400"/>
              <a:t>The current will be determined by other circuit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4416EC43-7568-4AFD-9E4D-69532D5C35B6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5605" name="Picture 3" descr="hay29575_02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8"/>
          <a:stretch>
            <a:fillRect/>
          </a:stretch>
        </p:blipFill>
        <p:spPr bwMode="auto">
          <a:xfrm>
            <a:off x="2209800" y="3098800"/>
            <a:ext cx="4376738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25607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Current Sources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An ideal current source is a circuit element that maintains the specified current flow </a:t>
            </a:r>
            <a:r>
              <a:rPr lang="en-US" altLang="en-US" sz="2400" i="1" dirty="0"/>
              <a:t>i</a:t>
            </a:r>
            <a:r>
              <a:rPr lang="en-US" altLang="en-US" sz="2400" i="1" baseline="-25000" dirty="0"/>
              <a:t>s</a:t>
            </a:r>
            <a:r>
              <a:rPr lang="en-US" altLang="en-US" sz="2400" dirty="0"/>
              <a:t> through its terminals.</a:t>
            </a:r>
          </a:p>
          <a:p>
            <a:pPr eaLnBrk="1" hangingPunct="1"/>
            <a:r>
              <a:rPr lang="en-US" altLang="en-US" sz="2400" dirty="0"/>
              <a:t>The voltage is determined by other circuit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7F36D278-D43D-4950-B0D6-9FDC5B2F3537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6629" name="Picture 3" descr="hay29575_021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3387725" y="2971800"/>
            <a:ext cx="2776538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26631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Introduction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 A voltage source is an idealization (no limit on current) and generalization (voltage can be time-varying) of a battery.  </a:t>
            </a:r>
          </a:p>
          <a:p>
            <a:pPr eaLnBrk="1" hangingPunct="1"/>
            <a:r>
              <a:rPr lang="en-US" altLang="en-US" sz="2400" dirty="0"/>
              <a:t> A battery supplies a constant “dc” voltage V but in practice a battery has a maximum power.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1">
                    <a:satMod val="150000"/>
                  </a:schemeClr>
                </a:solidFill>
              </a:rPr>
              <a:t>Battery as </a:t>
            </a:r>
            <a:r>
              <a:rPr lang="en-US" altLang="en-US" dirty="0" smtClean="0">
                <a:solidFill>
                  <a:schemeClr val="accent1">
                    <a:satMod val="150000"/>
                  </a:schemeClr>
                </a:solidFill>
              </a:rPr>
              <a:t>a Voltage </a:t>
            </a:r>
            <a:r>
              <a:rPr lang="en-US" altLang="en-US" dirty="0">
                <a:solidFill>
                  <a:schemeClr val="accent1">
                    <a:satMod val="150000"/>
                  </a:schemeClr>
                </a:solidFill>
              </a:rPr>
              <a:t>Source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9B122819-467E-480C-A0F1-427614381955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7653" name="Picture 3" descr="hay29575_02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>
            <a:fillRect/>
          </a:stretch>
        </p:blipFill>
        <p:spPr bwMode="auto">
          <a:xfrm>
            <a:off x="2209800" y="3281363"/>
            <a:ext cx="4191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27655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Introduction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Dependent current sources (a) and (b) maintain a </a:t>
            </a:r>
            <a:r>
              <a:rPr lang="en-US" sz="2400" i="1" dirty="0">
                <a:ea typeface="ＭＳ Ｐゴシック" pitchFamily="-65" charset="-128"/>
                <a:cs typeface="ＭＳ Ｐゴシック" pitchFamily="-65" charset="-128"/>
              </a:rPr>
              <a:t>current</a:t>
            </a:r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 specified by another circuit variable.</a:t>
            </a:r>
          </a:p>
          <a:p>
            <a:pPr>
              <a:defRPr/>
            </a:pPr>
            <a:endParaRPr lang="en-US" sz="2400" dirty="0">
              <a:ea typeface="ＭＳ Ｐゴシック" pitchFamily="-65" charset="-128"/>
              <a:cs typeface="ＭＳ Ｐゴシック" pitchFamily="-65" charset="-128"/>
            </a:endParaRPr>
          </a:p>
          <a:p>
            <a:pPr>
              <a:defRPr/>
            </a:pPr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Dependent voltage sources (c) and (d) maintain a </a:t>
            </a:r>
            <a:r>
              <a:rPr lang="en-US" sz="2400" i="1" dirty="0">
                <a:ea typeface="ＭＳ Ｐゴシック" pitchFamily="-65" charset="-128"/>
                <a:cs typeface="ＭＳ Ｐゴシック" pitchFamily="-65" charset="-128"/>
              </a:rPr>
              <a:t>voltage</a:t>
            </a:r>
            <a:r>
              <a:rPr lang="en-US" sz="2400" dirty="0">
                <a:ea typeface="ＭＳ Ｐゴシック" pitchFamily="-65" charset="-128"/>
                <a:cs typeface="ＭＳ Ｐゴシック" pitchFamily="-65" charset="-128"/>
              </a:rPr>
              <a:t> specified by another circuit variable. 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Dependent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5C2CA222-941B-46C9-BF64-19325D2E5550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8677" name="Picture 3" descr="hay29575_02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/>
          <a:stretch>
            <a:fillRect/>
          </a:stretch>
        </p:blipFill>
        <p:spPr bwMode="auto">
          <a:xfrm>
            <a:off x="1727200" y="3716338"/>
            <a:ext cx="54991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28679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Introduction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Example: Dependent Sources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569FA1DF-E628-44BF-899C-A1A70ACB0B16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1308100" y="2085975"/>
            <a:ext cx="503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37931725" indent="-37474525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itchFamily="18" charset="0"/>
                <a:ea typeface="ＭＳ Ｐゴシック" pitchFamily="-1" charset="-128"/>
              </a:rPr>
              <a:t>Find the voltage </a:t>
            </a:r>
            <a:r>
              <a:rPr lang="en-US" altLang="en-US" sz="2400" i="1">
                <a:latin typeface="Times New Roman" pitchFamily="18" charset="0"/>
                <a:ea typeface="ＭＳ Ｐゴシック" pitchFamily="-1" charset="-128"/>
              </a:rPr>
              <a:t>v</a:t>
            </a:r>
            <a:r>
              <a:rPr lang="en-US" altLang="en-US" sz="2400" i="1" baseline="-25000">
                <a:latin typeface="Times New Roman" pitchFamily="18" charset="0"/>
                <a:ea typeface="ＭＳ Ｐゴシック" pitchFamily="-1" charset="-128"/>
              </a:rPr>
              <a:t>L</a:t>
            </a:r>
            <a:r>
              <a:rPr lang="en-US" altLang="en-US" sz="2400">
                <a:latin typeface="Times New Roman" pitchFamily="18" charset="0"/>
                <a:ea typeface="ＭＳ Ｐゴシック" pitchFamily="-1" charset="-128"/>
              </a:rPr>
              <a:t> in the circuit below.</a:t>
            </a:r>
          </a:p>
        </p:txBody>
      </p:sp>
      <p:pic>
        <p:nvPicPr>
          <p:cNvPr id="29701" name="Picture 3" descr="hay29575_02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94" b="4849"/>
          <a:stretch>
            <a:fillRect/>
          </a:stretch>
        </p:blipFill>
        <p:spPr bwMode="auto">
          <a:xfrm>
            <a:off x="1755775" y="2771775"/>
            <a:ext cx="5632450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29703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Introduction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Ohm’s Law: Resistance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dirty="0"/>
              <a:t>A (linear) resistor is an element for which</a:t>
            </a:r>
          </a:p>
          <a:p>
            <a:pPr algn="ctr" eaLnBrk="1" hangingPunct="1"/>
            <a:r>
              <a:rPr lang="en-US" altLang="en-US" i="1" dirty="0" smtClean="0"/>
              <a:t>v=</a:t>
            </a:r>
            <a:r>
              <a:rPr lang="en-US" altLang="en-US" i="1" dirty="0" err="1" smtClean="0"/>
              <a:t>Ri</a:t>
            </a:r>
            <a:r>
              <a:rPr lang="en-US" altLang="en-US" i="1" dirty="0" smtClean="0"/>
              <a:t> </a:t>
            </a:r>
            <a:endParaRPr lang="en-US" altLang="en-US" i="1" dirty="0"/>
          </a:p>
          <a:p>
            <a:pPr eaLnBrk="1" hangingPunct="1"/>
            <a:r>
              <a:rPr lang="en-US" altLang="en-US" dirty="0"/>
              <a:t>where the constant R is a resistance.</a:t>
            </a:r>
          </a:p>
          <a:p>
            <a:pPr eaLnBrk="1" hangingPunct="1"/>
            <a:r>
              <a:rPr lang="en-US" altLang="en-US" dirty="0"/>
              <a:t>The equation is known as “Ohm’s Law.”</a:t>
            </a:r>
          </a:p>
          <a:p>
            <a:pPr eaLnBrk="1" hangingPunct="1"/>
            <a:r>
              <a:rPr lang="en-US" altLang="en-US" dirty="0"/>
              <a:t>The unit of resistance is ohm (Ω).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805496A0-8FA4-4078-A6F7-F02964B1A42E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0725" name="Picture 3" descr="hay29575_02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"/>
          <a:stretch>
            <a:fillRect/>
          </a:stretch>
        </p:blipFill>
        <p:spPr bwMode="auto">
          <a:xfrm>
            <a:off x="2386013" y="4303713"/>
            <a:ext cx="4459287" cy="172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30727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Introduction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Ohm Law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1. Introduction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pic>
        <p:nvPicPr>
          <p:cNvPr id="1026" name="Picture 2" descr="Image result for comic volt amp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66"/>
            <a:ext cx="5235575" cy="502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69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Resistors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F5204608-4092-4F68-8CD7-A1D300F3F673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19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1748" name="TextBox 6"/>
          <p:cNvSpPr txBox="1">
            <a:spLocks noChangeArrowheads="1"/>
          </p:cNvSpPr>
          <p:nvPr/>
        </p:nvSpPr>
        <p:spPr bwMode="auto">
          <a:xfrm>
            <a:off x="984250" y="1408113"/>
            <a:ext cx="7702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37931725" indent="-37474525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lang="en-US" altLang="en-US" sz="2400">
                <a:latin typeface="Times New Roman" pitchFamily="18" charset="0"/>
                <a:ea typeface="ＭＳ Ｐゴシック" pitchFamily="-1" charset="-128"/>
              </a:rPr>
              <a:t>typical resistors (b) power resistor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itchFamily="18" charset="0"/>
                <a:ea typeface="ＭＳ Ｐゴシック" pitchFamily="-1" charset="-128"/>
              </a:rPr>
              <a:t>(c) a 10 TΩ resistor (d) circuit symbol</a:t>
            </a:r>
          </a:p>
        </p:txBody>
      </p:sp>
      <p:pic>
        <p:nvPicPr>
          <p:cNvPr id="31749" name="Picture 3" descr="hay29575_022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"/>
          <a:stretch>
            <a:fillRect/>
          </a:stretch>
        </p:blipFill>
        <p:spPr bwMode="auto">
          <a:xfrm>
            <a:off x="2000250" y="2319338"/>
            <a:ext cx="5295900" cy="38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31751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Introduction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Textbook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altLang="en-US" sz="2400" dirty="0" smtClean="0"/>
              <a:t>C. </a:t>
            </a:r>
            <a:r>
              <a:rPr lang="en-US" altLang="en-US" sz="2400" dirty="0" err="1"/>
              <a:t>Desoer</a:t>
            </a:r>
            <a:r>
              <a:rPr lang="en-US" altLang="en-US" sz="2400" dirty="0"/>
              <a:t>, Basic Circuit Theory, 2</a:t>
            </a:r>
            <a:r>
              <a:rPr lang="en-US" altLang="en-US" sz="2400" baseline="30000" dirty="0"/>
              <a:t>nd</a:t>
            </a:r>
            <a:r>
              <a:rPr lang="en-US" altLang="en-US" sz="2400" dirty="0"/>
              <a:t> Edition</a:t>
            </a:r>
          </a:p>
          <a:p>
            <a:pPr marL="514350" indent="-514350">
              <a:buFont typeface="Calibri" pitchFamily="34" charset="0"/>
              <a:buAutoNum type="arabicPeriod" startAt="2"/>
            </a:pPr>
            <a:r>
              <a:rPr lang="en-US" altLang="en-US" sz="2400" dirty="0" smtClean="0">
                <a:cs typeface="B Lotus" pitchFamily="2" charset="-78"/>
              </a:rPr>
              <a:t>W. </a:t>
            </a:r>
            <a:r>
              <a:rPr lang="en-US" altLang="en-US" sz="2400" dirty="0" err="1">
                <a:cs typeface="B Lotus" pitchFamily="2" charset="-78"/>
              </a:rPr>
              <a:t>Hayt</a:t>
            </a:r>
            <a:r>
              <a:rPr lang="en-US" altLang="en-US" sz="2400" dirty="0">
                <a:cs typeface="B Lotus" pitchFamily="2" charset="-78"/>
              </a:rPr>
              <a:t>, Engineering Circuit Analysis, 8</a:t>
            </a:r>
            <a:r>
              <a:rPr lang="en-US" altLang="en-US" sz="2400" baseline="30000" dirty="0">
                <a:cs typeface="B Lotus" pitchFamily="2" charset="-78"/>
              </a:rPr>
              <a:t>th</a:t>
            </a:r>
            <a:r>
              <a:rPr lang="en-US" altLang="en-US" sz="2400" dirty="0">
                <a:cs typeface="B Lotus" pitchFamily="2" charset="-78"/>
              </a:rPr>
              <a:t> </a:t>
            </a:r>
            <a:r>
              <a:rPr lang="en-US" altLang="en-US" sz="2400" dirty="0" smtClean="0">
                <a:cs typeface="B Lotus" pitchFamily="2" charset="-78"/>
              </a:rPr>
              <a:t>Edition</a:t>
            </a:r>
          </a:p>
          <a:p>
            <a:pPr marL="514350" indent="-514350">
              <a:buFont typeface="Calibri" pitchFamily="34" charset="0"/>
              <a:buAutoNum type="arabicPeriod" startAt="2"/>
            </a:pPr>
            <a:r>
              <a:rPr lang="en-US" altLang="en-US" sz="2400" dirty="0" smtClean="0">
                <a:cs typeface="B Lotus" pitchFamily="2" charset="-78"/>
              </a:rPr>
              <a:t>A. Agarwal, Foundations of Analog and Digital Electronic Circuits</a:t>
            </a:r>
            <a:endParaRPr lang="en-US" altLang="en-US" sz="2400" dirty="0">
              <a:cs typeface="B Lotus" pitchFamily="2" charset="-78"/>
            </a:endParaRPr>
          </a:p>
          <a:p>
            <a:pPr marL="514350" indent="-514350">
              <a:buFont typeface="Calibri" pitchFamily="34" charset="0"/>
              <a:buAutoNum type="arabicPeriod" startAt="2"/>
            </a:pPr>
            <a:endParaRPr lang="en-US" altLang="en-US" dirty="0">
              <a:cs typeface="B Lotus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6CB7E4B-D9FB-4917-A51E-9C658039DC0E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13317" name="Picture 2" descr="http://s5.picofile.com/file/8165941068/tp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643" y="2959100"/>
            <a:ext cx="2525713" cy="324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4" descr="http://p4k.ir/wp-content/uploads/2014/08/electronic-book-76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2971799"/>
            <a:ext cx="2692400" cy="322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Date Placeholder 7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13320" name="Footer Placeholder 8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Introduction</a:t>
            </a:r>
          </a:p>
        </p:txBody>
      </p:sp>
      <p:pic>
        <p:nvPicPr>
          <p:cNvPr id="1026" name="Picture 2" descr="Image result for foundations of analog and digital electronic circui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971800"/>
            <a:ext cx="2794000" cy="322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r>
              <a:rPr lang="en-US" altLang="en-US"/>
              <a:t>The i-v Graph for a Resistor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For a resistor, the plot of current versus voltage is a straight line: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D0D0A741-C5B9-49EA-B947-78FF27663546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654675" y="3008313"/>
            <a:ext cx="30321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37931725" indent="-37474525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itchFamily="18" charset="0"/>
                <a:ea typeface="ＭＳ Ｐゴシック" pitchFamily="-1" charset="-128"/>
              </a:rPr>
              <a:t>In this example, the slope is 4 A / 8 V or 0.5 Ω</a:t>
            </a:r>
            <a:r>
              <a:rPr lang="en-US" altLang="en-US" sz="2400" baseline="30000" dirty="0">
                <a:latin typeface="Times New Roman" pitchFamily="18" charset="0"/>
                <a:ea typeface="ＭＳ Ｐゴシック" pitchFamily="-1" charset="-128"/>
              </a:rPr>
              <a:t>-1.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itchFamily="18" charset="0"/>
              <a:ea typeface="ＭＳ Ｐゴシック" pitchFamily="-1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itchFamily="18" charset="0"/>
                <a:ea typeface="ＭＳ Ｐゴシック" pitchFamily="-1" charset="-128"/>
              </a:rPr>
              <a:t>This is the graph for a 2 ohm resistor.</a:t>
            </a:r>
          </a:p>
        </p:txBody>
      </p:sp>
      <p:pic>
        <p:nvPicPr>
          <p:cNvPr id="32774" name="Picture 3" descr="hay29575_02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"/>
          <a:stretch>
            <a:fillRect/>
          </a:stretch>
        </p:blipFill>
        <p:spPr bwMode="auto">
          <a:xfrm>
            <a:off x="787400" y="2590800"/>
            <a:ext cx="4689475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32776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Introduction</a:t>
            </a:r>
          </a:p>
        </p:txBody>
      </p:sp>
      <p:sp>
        <p:nvSpPr>
          <p:cNvPr id="32777" name="TextBox 7"/>
          <p:cNvSpPr txBox="1">
            <a:spLocks noChangeArrowheads="1"/>
          </p:cNvSpPr>
          <p:nvPr/>
        </p:nvSpPr>
        <p:spPr bwMode="auto">
          <a:xfrm>
            <a:off x="5715000" y="2514600"/>
            <a:ext cx="776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R=?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00" y="2976563"/>
            <a:ext cx="3236619" cy="2579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 descr="hay29575_022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"/>
          <a:stretch>
            <a:fillRect/>
          </a:stretch>
        </p:blipFill>
        <p:spPr bwMode="auto">
          <a:xfrm>
            <a:off x="2386013" y="4419600"/>
            <a:ext cx="4256087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Power Absorption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/>
              <a:t>Resistors absorb power: since </a:t>
            </a:r>
            <a:r>
              <a:rPr lang="en-US" altLang="en-US" i="1"/>
              <a:t>v=iR</a:t>
            </a:r>
          </a:p>
          <a:p>
            <a:pPr eaLnBrk="1" hangingPunct="1"/>
            <a:endParaRPr lang="en-US" altLang="en-US"/>
          </a:p>
          <a:p>
            <a:pPr algn="ctr" eaLnBrk="1" hangingPunct="1">
              <a:spcAft>
                <a:spcPts val="1800"/>
              </a:spcAft>
              <a:buFont typeface="Wingdings 2" pitchFamily="18" charset="2"/>
              <a:buNone/>
            </a:pPr>
            <a:r>
              <a:rPr lang="en-US" altLang="en-US" sz="5400" i="1"/>
              <a:t>p=vi = v</a:t>
            </a:r>
            <a:r>
              <a:rPr lang="en-US" altLang="en-US" sz="5400" i="1" baseline="30000"/>
              <a:t>2</a:t>
            </a:r>
            <a:r>
              <a:rPr lang="en-US" altLang="en-US" sz="5400" i="1"/>
              <a:t>/R = i</a:t>
            </a:r>
            <a:r>
              <a:rPr lang="en-US" altLang="en-US" sz="5400" i="1" baseline="30000"/>
              <a:t>2</a:t>
            </a:r>
            <a:r>
              <a:rPr lang="en-US" altLang="en-US" sz="5400" i="1"/>
              <a:t>R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z="2800"/>
              <a:t>Positive power means the device is absorbing energy.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z="2800"/>
              <a:t>Power is always positive for a resistor!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z="280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CE16F67F-C57A-4C92-8D9E-8D8C7048E28E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3798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33799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Introduction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Example: Resistor Power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A 560 Ω resistor is connected to a circuit which causes a current of 42.4 mA to flow through it.</a:t>
            </a:r>
          </a:p>
          <a:p>
            <a:pPr>
              <a:buFont typeface="Wingdings 2" pitchFamily="18" charset="2"/>
              <a:buNone/>
            </a:pPr>
            <a:r>
              <a:rPr lang="en-US" altLang="en-US"/>
              <a:t>Calculate the voltage across the resistor and the power it is dissipating.</a:t>
            </a:r>
          </a:p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D3ABDD66-04E1-4F22-B18C-5F6ECA348C58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4821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34822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Introduction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733800"/>
            <a:ext cx="55626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en-US" altLang="en-US" sz="2400" i="1" dirty="0">
                <a:latin typeface="+mj-lt"/>
                <a:cs typeface="Times New Roman" panose="02020603050405020304" pitchFamily="18" charset="0"/>
              </a:rPr>
              <a:t>v = </a:t>
            </a:r>
            <a:r>
              <a:rPr lang="en-US" altLang="en-US" sz="2400" i="1" dirty="0" err="1">
                <a:latin typeface="+mj-lt"/>
                <a:cs typeface="Times New Roman" panose="02020603050405020304" pitchFamily="18" charset="0"/>
              </a:rPr>
              <a:t>iR</a:t>
            </a:r>
            <a:r>
              <a:rPr lang="en-US" altLang="en-US" sz="2400" i="1" dirty="0">
                <a:latin typeface="+mj-lt"/>
                <a:cs typeface="Times New Roman" panose="02020603050405020304" pitchFamily="18" charset="0"/>
              </a:rPr>
              <a:t> = </a:t>
            </a:r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 (0.0424)(560) = 23.7 V</a:t>
            </a:r>
          </a:p>
          <a:p>
            <a:pPr>
              <a:buFont typeface="Wingdings 2" pitchFamily="18" charset="2"/>
              <a:buNone/>
              <a:defRPr/>
            </a:pPr>
            <a:endParaRPr lang="en-US" altLang="en-US" sz="2400" i="1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altLang="en-US" sz="2400" i="1" dirty="0">
                <a:latin typeface="+mj-lt"/>
                <a:cs typeface="Times New Roman" panose="02020603050405020304" pitchFamily="18" charset="0"/>
              </a:rPr>
              <a:t>p = </a:t>
            </a:r>
            <a:r>
              <a:rPr lang="en-US" altLang="en-US" sz="2400" i="1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i="1" baseline="30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altLang="en-US" sz="2400" i="1" dirty="0">
                <a:latin typeface="+mj-lt"/>
                <a:cs typeface="Times New Roman" panose="02020603050405020304" pitchFamily="18" charset="0"/>
              </a:rPr>
              <a:t>R = </a:t>
            </a:r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(0.0424)</a:t>
            </a:r>
            <a:r>
              <a:rPr lang="en-US" altLang="en-US" sz="2400" baseline="30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(560) = 1.007 W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425309"/>
            <a:ext cx="5217819" cy="1817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5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Wire Gauge and Resistivity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DCE28A6E-AB91-4F5E-8AF9-616B16EE1D22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5844" name="TextBox 6"/>
          <p:cNvSpPr txBox="1">
            <a:spLocks noChangeArrowheads="1"/>
          </p:cNvSpPr>
          <p:nvPr/>
        </p:nvSpPr>
        <p:spPr bwMode="auto">
          <a:xfrm>
            <a:off x="457200" y="1524000"/>
            <a:ext cx="8229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37931725" indent="-37474525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itchFamily="18" charset="0"/>
                <a:ea typeface="ＭＳ Ｐゴシック" pitchFamily="-1" charset="-128"/>
              </a:rPr>
              <a:t>The resistance of a wire is determined by the resistivity of the conductor as well as the geometry: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dirty="0">
              <a:latin typeface="Times New Roman" pitchFamily="18" charset="0"/>
              <a:ea typeface="ＭＳ Ｐゴシック" pitchFamily="-1" charset="-128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itchFamily="18" charset="0"/>
                <a:ea typeface="ＭＳ Ｐゴシック" pitchFamily="-1" charset="-128"/>
              </a:rPr>
              <a:t>R = ρ </a:t>
            </a:r>
            <a:r>
              <a:rPr lang="en-US" altLang="en-US" sz="2800" i="1" dirty="0">
                <a:latin typeface="Times New Roman" pitchFamily="18" charset="0"/>
                <a:ea typeface="ＭＳ Ｐゴシック" pitchFamily="-1" charset="-128"/>
              </a:rPr>
              <a:t>l / </a:t>
            </a:r>
            <a:r>
              <a:rPr lang="en-US" altLang="en-US" sz="2800" dirty="0">
                <a:latin typeface="Times New Roman" pitchFamily="18" charset="0"/>
                <a:ea typeface="ＭＳ Ｐゴシック" pitchFamily="-1" charset="-128"/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763" y="5562600"/>
            <a:ext cx="90551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[In most cases, the resistance of wires can be assumed to be 0 ohms.]</a:t>
            </a:r>
          </a:p>
        </p:txBody>
      </p:sp>
      <p:pic>
        <p:nvPicPr>
          <p:cNvPr id="35846" name="Picture 3" descr="hay29575_02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5"/>
          <a:stretch>
            <a:fillRect/>
          </a:stretch>
        </p:blipFill>
        <p:spPr bwMode="auto">
          <a:xfrm>
            <a:off x="901700" y="3657600"/>
            <a:ext cx="734060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35848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Introduction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Conductance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dirty="0"/>
              <a:t>We sometimes prefer to work with </a:t>
            </a:r>
            <a:r>
              <a:rPr lang="en-US" altLang="en-US" i="1" dirty="0"/>
              <a:t>the reciprocal of resistance</a:t>
            </a:r>
            <a:r>
              <a:rPr lang="en-US" altLang="en-US" dirty="0"/>
              <a:t> (1/R), which is called </a:t>
            </a:r>
            <a:r>
              <a:rPr lang="en-US" altLang="en-US" dirty="0">
                <a:solidFill>
                  <a:srgbClr val="FF0000"/>
                </a:solidFill>
              </a:rPr>
              <a:t>conductance</a:t>
            </a:r>
            <a:r>
              <a:rPr lang="en-US" altLang="en-US" dirty="0"/>
              <a:t> (symbol G, unit </a:t>
            </a:r>
            <a:r>
              <a:rPr lang="en-US" altLang="en-US" dirty="0" err="1"/>
              <a:t>siemens</a:t>
            </a:r>
            <a:r>
              <a:rPr lang="en-US" altLang="en-US" dirty="0"/>
              <a:t> (S)).</a:t>
            </a:r>
          </a:p>
          <a:p>
            <a:pPr eaLnBrk="1" hangingPunct="1"/>
            <a:endParaRPr lang="en-US" altLang="en-US" baseline="30000" dirty="0"/>
          </a:p>
          <a:p>
            <a:pPr eaLnBrk="1" hangingPunct="1"/>
            <a:r>
              <a:rPr lang="en-US" altLang="en-US" dirty="0"/>
              <a:t>A resistor R has conductance G=1/R.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i="1" dirty="0" err="1"/>
              <a:t>i</a:t>
            </a:r>
            <a:r>
              <a:rPr lang="en-US" altLang="en-US" i="1" dirty="0"/>
              <a:t>-v</a:t>
            </a:r>
            <a:r>
              <a:rPr lang="en-US" altLang="en-US" dirty="0"/>
              <a:t> equation (i.e. Ohm’s law) can be written as</a:t>
            </a:r>
            <a:endParaRPr lang="en-US" altLang="en-US" baseline="30000" dirty="0"/>
          </a:p>
          <a:p>
            <a:pPr algn="ctr" eaLnBrk="1" hangingPunct="1">
              <a:buFont typeface="Wingdings 2" pitchFamily="18" charset="2"/>
              <a:buNone/>
            </a:pPr>
            <a:r>
              <a:rPr lang="en-US" altLang="en-US" sz="3600" i="1" dirty="0" err="1"/>
              <a:t>i</a:t>
            </a:r>
            <a:r>
              <a:rPr lang="en-US" altLang="en-US" sz="3600" i="1" dirty="0"/>
              <a:t>=</a:t>
            </a:r>
            <a:r>
              <a:rPr lang="en-US" altLang="en-US" sz="3600" i="1" dirty="0" err="1"/>
              <a:t>Gv</a:t>
            </a:r>
            <a:endParaRPr lang="en-US" altLang="en-US" sz="3600" i="1" dirty="0"/>
          </a:p>
          <a:p>
            <a:pPr eaLnBrk="1" hangingPunct="1">
              <a:buFont typeface="Wingdings 2" pitchFamily="18" charset="2"/>
              <a:buNone/>
            </a:pPr>
            <a:endParaRPr lang="en-US" altLang="en-US" baseline="30000" dirty="0"/>
          </a:p>
          <a:p>
            <a:pPr eaLnBrk="1" hangingPunct="1">
              <a:buFont typeface="Wingdings 2" pitchFamily="18" charset="2"/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C85B5741-8370-49F6-A02F-753EE4561B02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6869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36870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Introduction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Open and Short Circuits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/>
              <a:t>An open circuit between A and B means </a:t>
            </a:r>
            <a:r>
              <a:rPr lang="en-US" altLang="en-US" i="1"/>
              <a:t>i=0. </a:t>
            </a:r>
          </a:p>
          <a:p>
            <a:pPr eaLnBrk="1" hangingPunct="1"/>
            <a:r>
              <a:rPr lang="en-US" altLang="en-US" i="1"/>
              <a:t>Voltage across</a:t>
            </a:r>
            <a:r>
              <a:rPr lang="en-US" altLang="en-US"/>
              <a:t> an open circuit: any value.</a:t>
            </a:r>
          </a:p>
          <a:p>
            <a:pPr eaLnBrk="1" hangingPunct="1"/>
            <a:r>
              <a:rPr lang="en-US" altLang="en-US"/>
              <a:t>An open circuit is equivalent to R = ∞ Ω.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 short circuit between A and B means</a:t>
            </a:r>
            <a:r>
              <a:rPr lang="en-US" altLang="en-US" i="1"/>
              <a:t> v=0. </a:t>
            </a:r>
          </a:p>
          <a:p>
            <a:pPr eaLnBrk="1" hangingPunct="1"/>
            <a:r>
              <a:rPr lang="en-US" altLang="en-US" i="1"/>
              <a:t>Current through</a:t>
            </a:r>
            <a:r>
              <a:rPr lang="en-US" altLang="en-US"/>
              <a:t> a short circuit: any value.</a:t>
            </a:r>
          </a:p>
          <a:p>
            <a:pPr eaLnBrk="1" hangingPunct="1"/>
            <a:r>
              <a:rPr lang="en-US" altLang="en-US"/>
              <a:t>A short circuit is equivalent to R = 0 Ω.</a:t>
            </a:r>
          </a:p>
          <a:p>
            <a:pPr eaLnBrk="1" hangingPunct="1"/>
            <a:endParaRPr lang="en-US" altLang="en-US"/>
          </a:p>
          <a:p>
            <a:pPr eaLnBrk="1" hangingPunct="1">
              <a:buFont typeface="Wingdings 2" pitchFamily="18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3A29C492-0DFA-4C3B-80CD-371ECDF7CE50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25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789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Introduction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Component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80348190"/>
              </p:ext>
            </p:extLst>
          </p:nvPr>
        </p:nvGraphicFramePr>
        <p:xfrm>
          <a:off x="533400" y="1676400"/>
          <a:ext cx="81534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1. Introduction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0403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vs. Nonlinear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f(x) is linear </a:t>
            </a:r>
            <a:r>
              <a:rPr lang="en-US" dirty="0" err="1"/>
              <a:t>iff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f(x1+x2)=f(x1)+f(x2)</a:t>
            </a:r>
          </a:p>
          <a:p>
            <a:pPr lvl="1"/>
            <a:r>
              <a:rPr lang="en-US" i="1" dirty="0"/>
              <a:t>f(ax)=</a:t>
            </a:r>
            <a:r>
              <a:rPr lang="en-US" i="1" dirty="0" err="1"/>
              <a:t>af</a:t>
            </a:r>
            <a:r>
              <a:rPr lang="en-US" i="1" dirty="0"/>
              <a:t>(x)</a:t>
            </a:r>
          </a:p>
          <a:p>
            <a:pPr lvl="1"/>
            <a:endParaRPr lang="en-US" i="1" dirty="0"/>
          </a:p>
          <a:p>
            <a:r>
              <a:rPr lang="en-US" dirty="0"/>
              <a:t>Linear resistor</a:t>
            </a:r>
          </a:p>
          <a:p>
            <a:pPr lvl="1"/>
            <a:r>
              <a:rPr lang="en-US" dirty="0"/>
              <a:t>v = f(</a:t>
            </a:r>
            <a:r>
              <a:rPr lang="en-US" dirty="0" err="1"/>
              <a:t>i</a:t>
            </a:r>
            <a:r>
              <a:rPr lang="en-US" dirty="0"/>
              <a:t>) = 2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Nonlinear resistor</a:t>
            </a:r>
          </a:p>
          <a:p>
            <a:pPr lvl="1"/>
            <a:r>
              <a:rPr lang="en-US" dirty="0"/>
              <a:t>v = f(</a:t>
            </a:r>
            <a:r>
              <a:rPr lang="en-US" dirty="0" err="1"/>
              <a:t>i</a:t>
            </a:r>
            <a:r>
              <a:rPr lang="en-US" dirty="0"/>
              <a:t>) = 50 </a:t>
            </a:r>
            <a:r>
              <a:rPr lang="en-US" dirty="0" err="1"/>
              <a:t>i</a:t>
            </a:r>
            <a:r>
              <a:rPr lang="en-US" dirty="0"/>
              <a:t> + 0.5 i</a:t>
            </a:r>
            <a:r>
              <a:rPr lang="en-US" baseline="30000" dirty="0"/>
              <a:t>3</a:t>
            </a:r>
          </a:p>
          <a:p>
            <a:pPr lvl="1"/>
            <a:r>
              <a:rPr lang="en-US" dirty="0"/>
              <a:t>E.g. Diodes, Neon Lamps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1. Introduction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pic>
        <p:nvPicPr>
          <p:cNvPr id="7" name="Picture 3" descr="hay29575_02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"/>
          <a:stretch>
            <a:fillRect/>
          </a:stretch>
        </p:blipFill>
        <p:spPr bwMode="auto">
          <a:xfrm>
            <a:off x="4302125" y="2182812"/>
            <a:ext cx="4689475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>
          <a:xfrm>
            <a:off x="3986048" y="3181295"/>
            <a:ext cx="3689131" cy="1907627"/>
          </a:xfrm>
          <a:custGeom>
            <a:avLst/>
            <a:gdLst>
              <a:gd name="connsiteX0" fmla="*/ 3689131 w 3689131"/>
              <a:gd name="connsiteY0" fmla="*/ 0 h 1907627"/>
              <a:gd name="connsiteX1" fmla="*/ 2159876 w 3689131"/>
              <a:gd name="connsiteY1" fmla="*/ 441434 h 1907627"/>
              <a:gd name="connsiteX2" fmla="*/ 2443655 w 3689131"/>
              <a:gd name="connsiteY2" fmla="*/ 1277007 h 1907627"/>
              <a:gd name="connsiteX3" fmla="*/ 0 w 3689131"/>
              <a:gd name="connsiteY3" fmla="*/ 1907627 h 1907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9131" h="1907627">
                <a:moveTo>
                  <a:pt x="3689131" y="0"/>
                </a:moveTo>
                <a:cubicBezTo>
                  <a:pt x="3028293" y="114300"/>
                  <a:pt x="2367455" y="228600"/>
                  <a:pt x="2159876" y="441434"/>
                </a:cubicBezTo>
                <a:cubicBezTo>
                  <a:pt x="1952297" y="654269"/>
                  <a:pt x="2803634" y="1032642"/>
                  <a:pt x="2443655" y="1277007"/>
                </a:cubicBezTo>
                <a:cubicBezTo>
                  <a:pt x="2083676" y="1521372"/>
                  <a:pt x="415159" y="1673772"/>
                  <a:pt x="0" y="1907627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99540" y="28194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Nonlinear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6600" y="36692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727B0"/>
                </a:solidFill>
              </a:rPr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1015366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Time-variant vs. Time-Invariant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</a:t>
            </a:r>
          </a:p>
          <a:p>
            <a:r>
              <a:rPr lang="en-US" dirty="0"/>
              <a:t>Time-invariant resistor</a:t>
            </a:r>
          </a:p>
          <a:p>
            <a:pPr lvl="1"/>
            <a:r>
              <a:rPr lang="en-US" i="1" dirty="0"/>
              <a:t>v(t) = R </a:t>
            </a:r>
            <a:r>
              <a:rPr lang="en-US" i="1" dirty="0" err="1"/>
              <a:t>i</a:t>
            </a:r>
            <a:r>
              <a:rPr lang="en-US" i="1" dirty="0"/>
              <a:t>(t) , R = constant</a:t>
            </a:r>
          </a:p>
          <a:p>
            <a:pPr lvl="1"/>
            <a:endParaRPr lang="en-US" dirty="0"/>
          </a:p>
          <a:p>
            <a:r>
              <a:rPr lang="en-US" dirty="0"/>
              <a:t>Time-variant resistor</a:t>
            </a:r>
          </a:p>
          <a:p>
            <a:pPr lvl="1"/>
            <a:r>
              <a:rPr lang="en-US" i="1" dirty="0"/>
              <a:t>v(t) = R(t) </a:t>
            </a:r>
            <a:r>
              <a:rPr lang="en-US" i="1" dirty="0" err="1"/>
              <a:t>i</a:t>
            </a:r>
            <a:r>
              <a:rPr lang="en-US" i="1" dirty="0"/>
              <a:t>(t), R(t) = R</a:t>
            </a:r>
            <a:r>
              <a:rPr lang="en-US" i="1" baseline="-25000" dirty="0"/>
              <a:t>a </a:t>
            </a:r>
            <a:r>
              <a:rPr lang="en-US" i="1" dirty="0"/>
              <a:t>+ R</a:t>
            </a:r>
            <a:r>
              <a:rPr lang="en-US" i="1" baseline="-25000" dirty="0"/>
              <a:t>b</a:t>
            </a:r>
            <a:r>
              <a:rPr lang="en-US" i="1" dirty="0"/>
              <a:t>cos2𝜋</a:t>
            </a:r>
            <a:r>
              <a:rPr lang="en-US" i="1" dirty="0" err="1"/>
              <a:t>ft</a:t>
            </a:r>
            <a:endParaRPr lang="en-US" i="1" dirty="0"/>
          </a:p>
          <a:p>
            <a:pPr lvl="1"/>
            <a:r>
              <a:rPr lang="en-US" i="1" dirty="0"/>
              <a:t>E.g. Potentiometer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1. Introduction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pic>
        <p:nvPicPr>
          <p:cNvPr id="52226" name="Picture 2" descr="https://upload.wikimedia.org/wikipedia/commons/b/b5/Potentiome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793" y="3200400"/>
            <a:ext cx="2408807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245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Electrical circuits concepts</a:t>
            </a:r>
          </a:p>
          <a:p>
            <a:r>
              <a:rPr lang="en-US" dirty="0"/>
              <a:t>Charge, Current, Voltage, Power, Energy</a:t>
            </a:r>
          </a:p>
          <a:p>
            <a:r>
              <a:rPr lang="en-US" dirty="0"/>
              <a:t>Voltage/Current Sources</a:t>
            </a:r>
          </a:p>
          <a:p>
            <a:r>
              <a:rPr lang="en-US" dirty="0"/>
              <a:t>Resistor as the simplest element of Elec. Circuits</a:t>
            </a:r>
          </a:p>
          <a:p>
            <a:pPr lvl="1"/>
            <a:r>
              <a:rPr lang="en-US" dirty="0"/>
              <a:t>V=RI</a:t>
            </a:r>
          </a:p>
          <a:p>
            <a:pPr lvl="1"/>
            <a:r>
              <a:rPr lang="en-US" dirty="0"/>
              <a:t>G=1/R</a:t>
            </a:r>
          </a:p>
          <a:p>
            <a:pPr lvl="1"/>
            <a:r>
              <a:rPr lang="en-US" dirty="0"/>
              <a:t>P=VI=RI</a:t>
            </a:r>
            <a:r>
              <a:rPr lang="en-US" baseline="30000" dirty="0"/>
              <a:t>2</a:t>
            </a:r>
          </a:p>
          <a:p>
            <a:r>
              <a:rPr lang="en-US" dirty="0"/>
              <a:t>Active vs. Passive elements</a:t>
            </a:r>
          </a:p>
          <a:p>
            <a:r>
              <a:rPr lang="en-US" dirty="0"/>
              <a:t>Linear/Nonlinear, Time Variant/Invariant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1. Introduction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942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SI: Units and Prefixes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/>
              <a:t>Any measurement can be expressed in terms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/>
              <a:t>of a unit, or a unit with a “prefix” modifier.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/>
          </a:p>
          <a:p>
            <a:pPr eaLnBrk="1" hangingPunct="1">
              <a:buFont typeface="Wingdings 2" pitchFamily="18" charset="2"/>
              <a:buNone/>
            </a:pPr>
            <a:endParaRPr lang="en-US" altLang="en-US"/>
          </a:p>
          <a:p>
            <a:pPr eaLnBrk="1" hangingPunct="1">
              <a:buFont typeface="Wingdings 2" pitchFamily="18" charset="2"/>
              <a:buNone/>
            </a:pPr>
            <a:endParaRPr lang="en-US" altLang="en-US"/>
          </a:p>
          <a:p>
            <a:pPr eaLnBrk="1" hangingPunct="1">
              <a:buFont typeface="Wingdings 2" pitchFamily="18" charset="2"/>
              <a:buNone/>
            </a:pPr>
            <a:endParaRPr lang="en-US" altLang="en-US"/>
          </a:p>
          <a:p>
            <a:pPr eaLnBrk="1" hangingPunct="1">
              <a:buFont typeface="Wingdings 2" pitchFamily="18" charset="2"/>
              <a:buNone/>
            </a:pPr>
            <a:endParaRPr lang="en-US" altLang="en-US"/>
          </a:p>
          <a:p>
            <a:pPr eaLnBrk="1" hangingPunct="1">
              <a:buFont typeface="Wingdings 2" pitchFamily="18" charset="2"/>
              <a:buNone/>
            </a:pPr>
            <a:endParaRPr lang="en-US" altLang="en-US"/>
          </a:p>
          <a:p>
            <a:pPr eaLnBrk="1" hangingPunct="1">
              <a:buFont typeface="Wingdings 2" pitchFamily="18" charset="2"/>
              <a:buNone/>
            </a:pPr>
            <a:r>
              <a:rPr lang="en-US" altLang="en-US"/>
              <a:t>Example: 12.3 mW = 0.0123 W =1.23 x 10</a:t>
            </a:r>
            <a:r>
              <a:rPr lang="en-US" altLang="en-US" baseline="30000"/>
              <a:t>-2</a:t>
            </a:r>
            <a:r>
              <a:rPr lang="en-US" altLang="en-US"/>
              <a:t> 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6675F400-1796-4E45-9A02-75CB1FD3979A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76350" y="2514600"/>
          <a:ext cx="6096000" cy="2682874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334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FACTOR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NAME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SYMBOL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308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10</a:t>
                      </a:r>
                      <a:r>
                        <a:rPr kumimoji="0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-9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" charset="-128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nano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ＭＳ Ｐゴシック" pitchFamily="-1" charset="-128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308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10</a:t>
                      </a:r>
                      <a:r>
                        <a:rPr kumimoji="0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-6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" charset="-128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micro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μ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308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10</a:t>
                      </a:r>
                      <a:r>
                        <a:rPr kumimoji="0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-3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" charset="-128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milli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308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10</a:t>
                      </a:r>
                      <a:r>
                        <a:rPr kumimoji="0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3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" charset="-128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kilo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k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308"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10</a:t>
                      </a:r>
                      <a:r>
                        <a:rPr kumimoji="0" lang="en-US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" charset="-128"/>
                          <a:cs typeface="Arial" charset="0"/>
                        </a:rPr>
                        <a:t>6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" charset="-128"/>
                        <a:cs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mega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-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-1" charset="-128"/>
                        </a:rPr>
                        <a:t>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6419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16420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the power </a:t>
            </a:r>
            <a:r>
              <a:rPr lang="en-US" i="1" dirty="0"/>
              <a:t>absorbed </a:t>
            </a:r>
            <a:r>
              <a:rPr lang="en-US" dirty="0"/>
              <a:t>by each element in the circuit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1. Introduction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9" y="2590800"/>
            <a:ext cx="8123005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92581" y="54864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(left to right) −56 W; 16 W; −60 W; 160 W; −60 W.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92581" y="5486400"/>
            <a:ext cx="521781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1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Compute I and P</a:t>
            </a:r>
            <a:r>
              <a:rPr lang="en-US" baseline="-25000" dirty="0"/>
              <a:t>R</a:t>
            </a:r>
            <a:r>
              <a:rPr lang="en-US" dirty="0"/>
              <a:t> for each figure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1. Introduction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133600"/>
            <a:ext cx="50387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171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Compute V</a:t>
            </a:r>
            <a:r>
              <a:rPr lang="en-US" baseline="-25000" dirty="0"/>
              <a:t>R2 </a:t>
            </a:r>
            <a:r>
              <a:rPr lang="en-US" dirty="0"/>
              <a:t>as a function of V</a:t>
            </a:r>
            <a:r>
              <a:rPr lang="en-US" baseline="-25000" dirty="0"/>
              <a:t>S</a:t>
            </a:r>
            <a:r>
              <a:rPr lang="en-US" dirty="0"/>
              <a:t>, R</a:t>
            </a:r>
            <a:r>
              <a:rPr lang="en-US" baseline="-25000" dirty="0"/>
              <a:t>1</a:t>
            </a:r>
            <a:r>
              <a:rPr lang="en-US" dirty="0"/>
              <a:t> and R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1. Introduction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076" y="2603446"/>
            <a:ext cx="3565724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93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r>
              <a:rPr lang="en-US" altLang="en-US"/>
              <a:t>Charge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r>
              <a:rPr lang="en-US" altLang="en-US"/>
              <a:t>charge is </a:t>
            </a:r>
            <a:r>
              <a:rPr lang="en-US" altLang="en-US" i="1"/>
              <a:t>conserved</a:t>
            </a:r>
            <a:r>
              <a:rPr lang="en-US" altLang="en-US"/>
              <a:t>: it is neither created nor destroyed</a:t>
            </a:r>
          </a:p>
          <a:p>
            <a:r>
              <a:rPr lang="en-US" altLang="en-US"/>
              <a:t>symbol: Q or </a:t>
            </a:r>
            <a:r>
              <a:rPr lang="en-US" altLang="en-US" i="1"/>
              <a:t>q; </a:t>
            </a:r>
            <a:r>
              <a:rPr lang="en-US" altLang="en-US"/>
              <a:t>units are coulomb (C)</a:t>
            </a:r>
          </a:p>
          <a:p>
            <a:r>
              <a:rPr lang="en-US" altLang="en-US"/>
              <a:t>the smallest charge, the </a:t>
            </a:r>
            <a:r>
              <a:rPr lang="en-US" altLang="en-US" i="1"/>
              <a:t>electronic charge</a:t>
            </a:r>
            <a:r>
              <a:rPr lang="en-US" altLang="en-US"/>
              <a:t>, is carried by an electron (−1.602×10</a:t>
            </a:r>
            <a:r>
              <a:rPr lang="en-US" altLang="en-US" baseline="30000"/>
              <a:t>-19 </a:t>
            </a:r>
            <a:r>
              <a:rPr lang="en-US" altLang="en-US"/>
              <a:t>C) or a proton (+1.602×10</a:t>
            </a:r>
            <a:r>
              <a:rPr lang="en-US" altLang="en-US" baseline="30000"/>
              <a:t>-19 </a:t>
            </a:r>
            <a:r>
              <a:rPr lang="en-US" altLang="en-US"/>
              <a:t>C)</a:t>
            </a:r>
          </a:p>
          <a:p>
            <a:r>
              <a:rPr lang="en-US" altLang="en-US"/>
              <a:t>in most circuits, the charges in motion are electrons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1AD70AD1-176F-4D26-9862-F1F9E42D8545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1741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17414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Current and Charge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6FC815EA-2DE6-49A7-A5C9-0EAC13F5BAE1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457200" y="1885950"/>
            <a:ext cx="822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Current is the rate of charge flow:</a:t>
            </a:r>
          </a:p>
          <a:p>
            <a:pPr>
              <a:defRPr/>
            </a:pPr>
            <a:r>
              <a:rPr lang="en-US" sz="24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	1 ampere = 1 coulomb/second (or 1 A = 1 C/</a:t>
            </a:r>
            <a:r>
              <a:rPr lang="en-US" sz="2400" dirty="0" err="1">
                <a:latin typeface="+mn-lt"/>
                <a:ea typeface="ＭＳ Ｐゴシック" pitchFamily="-65" charset="-128"/>
                <a:cs typeface="ＭＳ Ｐゴシック" pitchFamily="-65" charset="-128"/>
              </a:rPr>
              <a:t>s</a:t>
            </a:r>
            <a:r>
              <a:rPr lang="en-US" sz="24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)</a:t>
            </a:r>
          </a:p>
        </p:txBody>
      </p:sp>
      <p:pic>
        <p:nvPicPr>
          <p:cNvPr id="18437" name="Picture 6" descr="hay29575_02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"/>
          <a:stretch>
            <a:fillRect/>
          </a:stretch>
        </p:blipFill>
        <p:spPr bwMode="auto">
          <a:xfrm>
            <a:off x="1587500" y="3033713"/>
            <a:ext cx="5476875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18439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Current and Charge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/>
              <a:t>Current (designated by </a:t>
            </a:r>
            <a:r>
              <a:rPr lang="en-US" altLang="en-US" i="1"/>
              <a:t>I </a:t>
            </a:r>
            <a:r>
              <a:rPr lang="en-US" altLang="en-US"/>
              <a:t>or </a:t>
            </a:r>
            <a:r>
              <a:rPr lang="en-US" altLang="en-US" i="1"/>
              <a:t>i</a:t>
            </a:r>
            <a:r>
              <a:rPr lang="en-US" altLang="en-US"/>
              <a:t>) is the rate of flow of charge </a:t>
            </a:r>
          </a:p>
          <a:p>
            <a:pPr lvl="1" eaLnBrk="1" hangingPunct="1"/>
            <a:r>
              <a:rPr lang="en-US" altLang="en-US"/>
              <a:t>i=dq/dt</a:t>
            </a:r>
          </a:p>
          <a:p>
            <a:pPr eaLnBrk="1" hangingPunct="1"/>
            <a:r>
              <a:rPr lang="en-US" altLang="en-US"/>
              <a:t>Current must be designated with both a direction and a magnitude</a:t>
            </a:r>
          </a:p>
          <a:p>
            <a:pPr eaLnBrk="1" hangingPunct="1"/>
            <a:r>
              <a:rPr lang="en-US" altLang="en-US"/>
              <a:t>These two currents are the same: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9AE87F69-256E-4BE5-B536-F5F83CA7C884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9461" name="Picture 6" descr="hay29575_02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" b="17516"/>
          <a:stretch>
            <a:fillRect/>
          </a:stretch>
        </p:blipFill>
        <p:spPr bwMode="auto">
          <a:xfrm>
            <a:off x="1841500" y="4603750"/>
            <a:ext cx="55880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19463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Introduction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Current and Charge: </a:t>
            </a: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=</a:t>
            </a: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dq/dt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A1FB60FD-7198-4FF4-8B03-A4EFEB3F4977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0484" name="Picture 7" descr="hay29575_02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1060450" y="1839913"/>
            <a:ext cx="3422650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hay29575_020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4483100" y="1839913"/>
            <a:ext cx="3517900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20487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Introduction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Voltage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275CF183-4DF3-4EDF-B3B8-065B01B0D7AF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21508" name="Content Placeholder 7"/>
          <p:cNvSpPr>
            <a:spLocks noGrp="1"/>
          </p:cNvSpPr>
          <p:nvPr>
            <p:ph idx="1"/>
          </p:nvPr>
        </p:nvSpPr>
        <p:spPr>
          <a:xfrm>
            <a:off x="457200" y="1774825"/>
            <a:ext cx="4395788" cy="4079875"/>
          </a:xfrm>
        </p:spPr>
        <p:txBody>
          <a:bodyPr/>
          <a:lstStyle/>
          <a:p>
            <a:pPr eaLnBrk="1" hangingPunct="1"/>
            <a:r>
              <a:rPr lang="en-US" altLang="en-US" sz="2400"/>
              <a:t>When 1 J of work is required to move 1 C of charge from A to B, there is a voltage of 1 volt between A and B.</a:t>
            </a:r>
          </a:p>
          <a:p>
            <a:pPr lvl="1" eaLnBrk="1" hangingPunct="1"/>
            <a:r>
              <a:rPr lang="en-US" altLang="en-US" sz="2100"/>
              <a:t>V = dW/dq</a:t>
            </a:r>
          </a:p>
          <a:p>
            <a:pPr eaLnBrk="1" hangingPunct="1"/>
            <a:r>
              <a:rPr lang="en-US" altLang="en-US" sz="2400"/>
              <a:t>Voltage (V or </a:t>
            </a:r>
            <a:r>
              <a:rPr lang="en-US" altLang="en-US" sz="2400" i="1"/>
              <a:t>v</a:t>
            </a:r>
            <a:r>
              <a:rPr lang="en-US" altLang="en-US" sz="2400"/>
              <a:t>) across an element requires both a magnitude and a polarity.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Example: (a)=(b), (c)=(d) </a:t>
            </a:r>
          </a:p>
        </p:txBody>
      </p:sp>
      <p:pic>
        <p:nvPicPr>
          <p:cNvPr id="21509" name="Picture 6" descr="hay29575_02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4953000" y="1774825"/>
            <a:ext cx="3846512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21511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Introduction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Power: </a:t>
            </a:r>
            <a:r>
              <a:rPr lang="en-US" i="1" dirty="0" err="1">
                <a:solidFill>
                  <a:schemeClr val="accent1">
                    <a:satMod val="150000"/>
                  </a:schemeClr>
                </a:solidFill>
              </a:rPr>
              <a:t>p</a:t>
            </a:r>
            <a:r>
              <a:rPr lang="en-US" i="1" dirty="0">
                <a:solidFill>
                  <a:schemeClr val="accent1">
                    <a:satMod val="150000"/>
                  </a:schemeClr>
                </a:solidFill>
              </a:rPr>
              <a:t> = </a:t>
            </a:r>
            <a:r>
              <a:rPr lang="en-US" i="1" dirty="0" err="1">
                <a:solidFill>
                  <a:schemeClr val="accent1">
                    <a:satMod val="150000"/>
                  </a:schemeClr>
                </a:solidFill>
              </a:rPr>
              <a:t>v</a:t>
            </a:r>
            <a:r>
              <a:rPr lang="en-US" i="1" dirty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1">
                    <a:satMod val="150000"/>
                  </a:schemeClr>
                </a:solidFill>
              </a:rPr>
              <a:t>i</a:t>
            </a:r>
            <a:endParaRPr lang="en-US" i="1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>
              <a:defRPr/>
            </a:pPr>
            <a:fld id="{D0D66C1F-F41C-4E9C-83C4-E3B51E1CA082}" type="slidenum">
              <a:rPr lang="en-US" altLang="en-US" sz="1200">
                <a:solidFill>
                  <a:srgbClr val="3F3F3F"/>
                </a:solidFill>
              </a:rPr>
              <a:pPr eaLnBrk="1" hangingPunct="1">
                <a:defRPr/>
              </a:pPr>
              <a:t>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22534" name="TextBox 8"/>
          <p:cNvSpPr txBox="1">
            <a:spLocks noChangeArrowheads="1"/>
          </p:cNvSpPr>
          <p:nvPr/>
        </p:nvSpPr>
        <p:spPr bwMode="auto">
          <a:xfrm>
            <a:off x="609600" y="1676400"/>
            <a:ext cx="3983038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The power required to push a current </a:t>
            </a:r>
            <a:r>
              <a:rPr lang="en-US" sz="2400" i="1" dirty="0" err="1">
                <a:latin typeface="+mn-lt"/>
                <a:ea typeface="ＭＳ Ｐゴシック" pitchFamily="-65" charset="-128"/>
                <a:cs typeface="ＭＳ Ｐゴシック" pitchFamily="-65" charset="-128"/>
              </a:rPr>
              <a:t>i</a:t>
            </a:r>
            <a:r>
              <a:rPr lang="en-US" sz="24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 (C/</a:t>
            </a:r>
            <a:r>
              <a:rPr lang="en-US" sz="2400" dirty="0" err="1">
                <a:latin typeface="+mn-lt"/>
                <a:ea typeface="ＭＳ Ｐゴシック" pitchFamily="-65" charset="-128"/>
                <a:cs typeface="ＭＳ Ｐゴシック" pitchFamily="-65" charset="-128"/>
              </a:rPr>
              <a:t>s</a:t>
            </a:r>
            <a:r>
              <a:rPr lang="en-US" sz="24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) into a voltage </a:t>
            </a:r>
            <a:r>
              <a:rPr lang="en-US" sz="2400" i="1" dirty="0" err="1">
                <a:latin typeface="+mn-lt"/>
                <a:ea typeface="ＭＳ Ｐゴシック" pitchFamily="-65" charset="-128"/>
                <a:cs typeface="ＭＳ Ｐゴシック" pitchFamily="-65" charset="-128"/>
              </a:rPr>
              <a:t>v</a:t>
            </a:r>
            <a:r>
              <a:rPr lang="en-US" sz="24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 (J/C) is </a:t>
            </a:r>
            <a:r>
              <a:rPr lang="en-US" sz="2400" i="1" dirty="0" err="1">
                <a:latin typeface="+mn-lt"/>
                <a:ea typeface="ＭＳ Ｐゴシック" pitchFamily="-65" charset="-128"/>
                <a:cs typeface="ＭＳ Ｐゴシック" pitchFamily="-65" charset="-128"/>
              </a:rPr>
              <a:t>p</a:t>
            </a:r>
            <a:r>
              <a:rPr lang="en-US" sz="2400" i="1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 = vi </a:t>
            </a:r>
            <a:r>
              <a:rPr lang="en-US" sz="24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( J/</a:t>
            </a:r>
            <a:r>
              <a:rPr lang="en-US" sz="2400" dirty="0" err="1">
                <a:latin typeface="+mn-lt"/>
                <a:ea typeface="ＭＳ Ｐゴシック" pitchFamily="-65" charset="-128"/>
                <a:cs typeface="ＭＳ Ｐゴシック" pitchFamily="-65" charset="-128"/>
              </a:rPr>
              <a:t>s</a:t>
            </a:r>
            <a:r>
              <a:rPr lang="en-US" sz="24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 = W).</a:t>
            </a:r>
          </a:p>
          <a:p>
            <a:pPr>
              <a:defRPr/>
            </a:pPr>
            <a:endParaRPr lang="en-US" sz="2400" dirty="0"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>
              <a:defRPr/>
            </a:pPr>
            <a:r>
              <a:rPr lang="en-US" sz="24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When power is positive, the element is </a:t>
            </a:r>
            <a:r>
              <a:rPr lang="en-US" sz="2400" i="1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absorbing</a:t>
            </a:r>
            <a:r>
              <a:rPr lang="en-US" sz="24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 energy.</a:t>
            </a: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(Passive element)</a:t>
            </a:r>
          </a:p>
          <a:p>
            <a:pPr>
              <a:defRPr/>
            </a:pPr>
            <a:endParaRPr lang="en-US" sz="2400" dirty="0"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>
              <a:defRPr/>
            </a:pPr>
            <a:r>
              <a:rPr lang="en-US" sz="24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When power is negative, the element is</a:t>
            </a:r>
            <a:r>
              <a:rPr lang="en-US" sz="2400" i="1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 supplying </a:t>
            </a:r>
            <a:r>
              <a:rPr lang="en-US" sz="2400" dirty="0">
                <a:latin typeface="+mn-lt"/>
                <a:ea typeface="ＭＳ Ｐゴシック" pitchFamily="-65" charset="-128"/>
                <a:cs typeface="ＭＳ Ｐゴシック" pitchFamily="-65" charset="-128"/>
              </a:rPr>
              <a:t>energy.</a:t>
            </a: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(Active element)</a:t>
            </a:r>
          </a:p>
        </p:txBody>
      </p:sp>
      <p:pic>
        <p:nvPicPr>
          <p:cNvPr id="22533" name="Picture 7" descr="hay29575_02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"/>
          <a:stretch>
            <a:fillRect/>
          </a:stretch>
        </p:blipFill>
        <p:spPr bwMode="auto">
          <a:xfrm>
            <a:off x="4678363" y="1905000"/>
            <a:ext cx="3925887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22535" name="Footer Placeholder 5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3293</TotalTime>
  <Words>1514</Words>
  <Application>Microsoft Office PowerPoint</Application>
  <PresentationFormat>On-screen Show (4:3)</PresentationFormat>
  <Paragraphs>289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ＭＳ Ｐゴシック</vt:lpstr>
      <vt:lpstr>Arial</vt:lpstr>
      <vt:lpstr>B Lotus</vt:lpstr>
      <vt:lpstr>Calibri</vt:lpstr>
      <vt:lpstr>Times New Roman</vt:lpstr>
      <vt:lpstr>Wingdings</vt:lpstr>
      <vt:lpstr>Wingdings 2</vt:lpstr>
      <vt:lpstr>Median</vt:lpstr>
      <vt:lpstr>Electrical Circuits Lecture 1: Introduction  By: Mahmoud Momtazpour ceit.aut.ac.ir/~momtazpour   </vt:lpstr>
      <vt:lpstr>Textbook</vt:lpstr>
      <vt:lpstr>SI: Units and Prefixes</vt:lpstr>
      <vt:lpstr>Charge</vt:lpstr>
      <vt:lpstr>Current and Charge</vt:lpstr>
      <vt:lpstr>Current and Charge</vt:lpstr>
      <vt:lpstr>Current and Charge: i=dq/dt</vt:lpstr>
      <vt:lpstr>Voltage</vt:lpstr>
      <vt:lpstr>Power: p = v i</vt:lpstr>
      <vt:lpstr>Example: Power</vt:lpstr>
      <vt:lpstr>Circuit Elements</vt:lpstr>
      <vt:lpstr>Voltage Sources</vt:lpstr>
      <vt:lpstr>Current Sources</vt:lpstr>
      <vt:lpstr>Battery as a Voltage Source</vt:lpstr>
      <vt:lpstr>Dependent Sources</vt:lpstr>
      <vt:lpstr>Example: Dependent Sources</vt:lpstr>
      <vt:lpstr>Ohm’s Law: Resistance</vt:lpstr>
      <vt:lpstr>Ohm Law Visualization</vt:lpstr>
      <vt:lpstr>Resistors</vt:lpstr>
      <vt:lpstr>The i-v Graph for a Resistor</vt:lpstr>
      <vt:lpstr>Power Absorption</vt:lpstr>
      <vt:lpstr>Example: Resistor Power</vt:lpstr>
      <vt:lpstr>Wire Gauge and Resistivity</vt:lpstr>
      <vt:lpstr>Conductance</vt:lpstr>
      <vt:lpstr>Open and Short Circuits</vt:lpstr>
      <vt:lpstr>Circuit Component</vt:lpstr>
      <vt:lpstr>Linear vs. Nonlinear</vt:lpstr>
      <vt:lpstr>Time-variant vs. Time-Invariant</vt:lpstr>
      <vt:lpstr>Summary</vt:lpstr>
      <vt:lpstr>In-class Exercise</vt:lpstr>
      <vt:lpstr>In-class Exercise 2</vt:lpstr>
      <vt:lpstr>In-class Exercise 2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Sepideh</cp:lastModifiedBy>
  <cp:revision>130</cp:revision>
  <dcterms:created xsi:type="dcterms:W3CDTF">2005-06-03T08:24:32Z</dcterms:created>
  <dcterms:modified xsi:type="dcterms:W3CDTF">2017-09-15T15:02:31Z</dcterms:modified>
</cp:coreProperties>
</file>