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7"/>
  </p:notesMasterIdLst>
  <p:sldIdLst>
    <p:sldId id="271" r:id="rId2"/>
    <p:sldId id="270" r:id="rId3"/>
    <p:sldId id="272" r:id="rId4"/>
    <p:sldId id="273" r:id="rId5"/>
    <p:sldId id="274" r:id="rId6"/>
    <p:sldId id="275" r:id="rId7"/>
    <p:sldId id="276" r:id="rId8"/>
    <p:sldId id="277" r:id="rId9"/>
    <p:sldId id="292" r:id="rId10"/>
    <p:sldId id="278" r:id="rId11"/>
    <p:sldId id="279" r:id="rId12"/>
    <p:sldId id="280" r:id="rId13"/>
    <p:sldId id="281" r:id="rId14"/>
    <p:sldId id="293" r:id="rId15"/>
    <p:sldId id="282" r:id="rId16"/>
    <p:sldId id="284" r:id="rId17"/>
    <p:sldId id="285" r:id="rId18"/>
    <p:sldId id="286" r:id="rId19"/>
    <p:sldId id="287" r:id="rId20"/>
    <p:sldId id="288" r:id="rId21"/>
    <p:sldId id="289" r:id="rId22"/>
    <p:sldId id="290" r:id="rId23"/>
    <p:sldId id="291" r:id="rId24"/>
    <p:sldId id="295" r:id="rId25"/>
    <p:sldId id="294"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727B0"/>
    <a:srgbClr val="0000FF"/>
    <a:srgbClr val="66FF66"/>
    <a:srgbClr val="6128F0"/>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303" autoAdjust="0"/>
  </p:normalViewPr>
  <p:slideViewPr>
    <p:cSldViewPr>
      <p:cViewPr varScale="1">
        <p:scale>
          <a:sx n="68" d="100"/>
          <a:sy n="68" d="100"/>
        </p:scale>
        <p:origin x="12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4622FA27-AFE5-4595-80D5-04A76A4EC8F3}"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energy absorbed</a:t>
            </a:r>
            <a:r>
              <a:rPr lang="en-US" baseline="0" dirty="0" smtClean="0"/>
              <a:t> by the inductor is stored as a magnetic field (1/2 L i^2) and can be released when required.</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a:t>
            </a:fld>
            <a:endParaRPr lang="en-US"/>
          </a:p>
        </p:txBody>
      </p:sp>
    </p:spTree>
    <p:extLst>
      <p:ext uri="{BB962C8B-B14F-4D97-AF65-F5344CB8AC3E}">
        <p14:creationId xmlns:p14="http://schemas.microsoft.com/office/powerpoint/2010/main" val="176406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توان ظاهری</a:t>
            </a:r>
            <a:r>
              <a:rPr lang="fa-IR" baseline="0" dirty="0" smtClean="0"/>
              <a:t> و ضریب توان</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15</a:t>
            </a:fld>
            <a:endParaRPr lang="en-US"/>
          </a:p>
        </p:txBody>
      </p:sp>
    </p:spTree>
    <p:extLst>
      <p:ext uri="{BB962C8B-B14F-4D97-AF65-F5344CB8AC3E}">
        <p14:creationId xmlns:p14="http://schemas.microsoft.com/office/powerpoint/2010/main" val="271290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 factors below 1.0 require a utility to generate more than the minimum volt-amperes necessary to supply the real power (watts). This increases generation and transmission costs. For example, if the load power factor were as low as 0.7, the apparent power would be 1.4 times the real power used by the load. Line current in the circuit would also be 1.4 times the current required at 1.0 power factor, so the losses in the circuit would be doubled (since they are proportional to the square of the current</a:t>
            </a:r>
            <a:r>
              <a:rPr lang="en-US" dirty="0" smtClean="0"/>
              <a:t>).</a:t>
            </a:r>
            <a:endParaRPr lang="fa-IR" dirty="0" smtClean="0"/>
          </a:p>
          <a:p>
            <a:pPr algn="r" rtl="1"/>
            <a:r>
              <a:rPr lang="fa-IR" dirty="0" smtClean="0"/>
              <a:t>در مثال</a:t>
            </a:r>
            <a:r>
              <a:rPr lang="fa-IR" baseline="0" dirty="0" smtClean="0"/>
              <a:t> تاکسی بین شهری، اگر توان متوسط 4 است یعنی اگر 4 واحد انرژی در هر دوره تناوب (رفت و برگشت تاکسی) نیاز است، ظرفیت تاکسی باید 5 باشد، یعنی توان ظاهری 5 است و ضریب توان 0.8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16</a:t>
            </a:fld>
            <a:endParaRPr lang="en-US"/>
          </a:p>
        </p:txBody>
      </p:sp>
    </p:spTree>
    <p:extLst>
      <p:ext uri="{BB962C8B-B14F-4D97-AF65-F5344CB8AC3E}">
        <p14:creationId xmlns:p14="http://schemas.microsoft.com/office/powerpoint/2010/main" val="157373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چون کسینوس زوایای</a:t>
            </a:r>
            <a:r>
              <a:rPr lang="fa-IR" baseline="0" dirty="0" smtClean="0"/>
              <a:t> منفی و مثبت برابر است، اطلاعات مربوط به پس فاز بودن (زاویه ولتاژ &gt; زاویه جریان) یا پیش فاز بودن (زاویه ولتاژ &lt; زاویه جریان) در ضریب توان وجود ندارد. با توجه به این که </a:t>
            </a:r>
            <a:r>
              <a:rPr lang="fa-IR" dirty="0" smtClean="0"/>
              <a:t>سلف پس فاز است و خازن پیش فاز،</a:t>
            </a:r>
            <a:r>
              <a:rPr lang="fa-IR" baseline="0" dirty="0" smtClean="0"/>
              <a:t> صفت پس فاز یا پیش فاز بودن را در کنار مقدار ضریب توان می آوریم تا مشخص شود بار سلفی است یا خازنی.</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17</a:t>
            </a:fld>
            <a:endParaRPr lang="en-US"/>
          </a:p>
        </p:txBody>
      </p:sp>
    </p:spTree>
    <p:extLst>
      <p:ext uri="{BB962C8B-B14F-4D97-AF65-F5344CB8AC3E}">
        <p14:creationId xmlns:p14="http://schemas.microsoft.com/office/powerpoint/2010/main" val="48575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baseline="-25000" dirty="0" err="1" smtClean="0"/>
              <a:t>eff</a:t>
            </a:r>
            <a:r>
              <a:rPr lang="en-US" dirty="0" smtClean="0"/>
              <a:t> =  </a:t>
            </a:r>
            <a:r>
              <a:rPr lang="en-US" dirty="0" err="1" smtClean="0"/>
              <a:t>V</a:t>
            </a:r>
            <a:r>
              <a:rPr lang="en-US" baseline="-25000" dirty="0" err="1" smtClean="0"/>
              <a:t>eff</a:t>
            </a:r>
            <a:r>
              <a:rPr lang="en-US" dirty="0" smtClean="0"/>
              <a:t>/</a:t>
            </a:r>
            <a:r>
              <a:rPr lang="en-US" dirty="0" err="1" smtClean="0"/>
              <a:t>sqrt</a:t>
            </a:r>
            <a:r>
              <a:rPr lang="en-US" dirty="0" smtClean="0"/>
              <a:t>(3</a:t>
            </a:r>
            <a:r>
              <a:rPr lang="en-US" baseline="30000" dirty="0" smtClean="0"/>
              <a:t>2</a:t>
            </a:r>
            <a:r>
              <a:rPr lang="en-US" dirty="0" smtClean="0"/>
              <a:t>+4</a:t>
            </a:r>
            <a:r>
              <a:rPr lang="en-US" baseline="30000" dirty="0" smtClean="0"/>
              <a:t>2</a:t>
            </a:r>
            <a:r>
              <a:rPr lang="en-US" dirty="0" smtClean="0"/>
              <a:t>) = 12</a:t>
            </a:r>
          </a:p>
          <a:p>
            <a:r>
              <a:rPr lang="en-US" dirty="0" smtClean="0"/>
              <a:t>P1 =</a:t>
            </a:r>
            <a:r>
              <a:rPr lang="en-US" baseline="0" dirty="0" smtClean="0"/>
              <a:t> 2 * I</a:t>
            </a:r>
            <a:r>
              <a:rPr lang="en-US" baseline="-25000" dirty="0" smtClean="0"/>
              <a:t>eff</a:t>
            </a:r>
            <a:r>
              <a:rPr lang="en-US" baseline="30000" dirty="0" smtClean="0"/>
              <a:t>2</a:t>
            </a:r>
            <a:r>
              <a:rPr lang="en-US" baseline="0" dirty="0" smtClean="0"/>
              <a:t> = 288</a:t>
            </a:r>
          </a:p>
          <a:p>
            <a:r>
              <a:rPr lang="en-US" baseline="0" dirty="0" smtClean="0"/>
              <a:t>P2 = 1 * I</a:t>
            </a:r>
            <a:r>
              <a:rPr lang="en-US" baseline="-25000" dirty="0" smtClean="0"/>
              <a:t>eff</a:t>
            </a:r>
            <a:r>
              <a:rPr lang="en-US" baseline="30000" dirty="0" smtClean="0"/>
              <a:t>2</a:t>
            </a:r>
            <a:r>
              <a:rPr lang="en-US" baseline="0" dirty="0" smtClean="0"/>
              <a:t> = 144</a:t>
            </a:r>
          </a:p>
          <a:p>
            <a:r>
              <a:rPr lang="en-US" baseline="0" dirty="0" smtClean="0"/>
              <a:t>Ps = </a:t>
            </a:r>
            <a:r>
              <a:rPr lang="en-US" baseline="0" dirty="0" err="1" smtClean="0"/>
              <a:t>V</a:t>
            </a:r>
            <a:r>
              <a:rPr lang="en-US" baseline="-25000" dirty="0" err="1" smtClean="0"/>
              <a:t>eff</a:t>
            </a:r>
            <a:r>
              <a:rPr lang="en-US" baseline="0" dirty="0" smtClean="0"/>
              <a:t> </a:t>
            </a:r>
            <a:r>
              <a:rPr lang="en-US" baseline="0" dirty="0" err="1" smtClean="0"/>
              <a:t>I</a:t>
            </a:r>
            <a:r>
              <a:rPr lang="en-US" baseline="-25000" dirty="0" err="1" smtClean="0"/>
              <a:t>eff</a:t>
            </a:r>
            <a:r>
              <a:rPr lang="en-US" baseline="0" dirty="0" smtClean="0"/>
              <a:t> = 60*12 = 720</a:t>
            </a:r>
          </a:p>
          <a:p>
            <a:r>
              <a:rPr lang="en-US" baseline="0" dirty="0" smtClean="0"/>
              <a:t>pF  = (P1+P2)/Ps = 432/720 = 0.6</a:t>
            </a:r>
            <a:endParaRPr lang="en-US" baseline="30000"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18</a:t>
            </a:fld>
            <a:endParaRPr lang="en-US"/>
          </a:p>
        </p:txBody>
      </p:sp>
    </p:spTree>
    <p:extLst>
      <p:ext uri="{BB962C8B-B14F-4D97-AF65-F5344CB8AC3E}">
        <p14:creationId xmlns:p14="http://schemas.microsoft.com/office/powerpoint/2010/main" val="77470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a:t>
            </a:r>
            <a:r>
              <a:rPr lang="en-US" baseline="0" dirty="0" smtClean="0"/>
              <a:t> of complex power is apparent power. The unit of Q is VAR (volt-ampere-reactive). The unit of complex power as well as apparent power is VA.</a:t>
            </a:r>
          </a:p>
          <a:p>
            <a:r>
              <a:rPr lang="en-US" dirty="0" smtClean="0">
                <a:effectLst/>
              </a:rPr>
              <a:t> One can show that the instantaneous power p(t) from</a:t>
            </a:r>
            <a:r>
              <a:rPr lang="en-US" baseline="0" dirty="0" smtClean="0">
                <a:effectLst/>
              </a:rPr>
              <a:t> slide 4 can be rewritten as </a:t>
            </a:r>
            <a:r>
              <a:rPr lang="en-US" dirty="0" smtClean="0">
                <a:effectLst/>
              </a:rPr>
              <a:t>p(t) = |V| | I | cos </a:t>
            </a:r>
            <a:r>
              <a:rPr lang="el-GR" dirty="0" smtClean="0">
                <a:effectLst/>
              </a:rPr>
              <a:t>φ (1-</a:t>
            </a:r>
            <a:r>
              <a:rPr lang="en-US" dirty="0" smtClean="0">
                <a:effectLst/>
              </a:rPr>
              <a:t>cos2</a:t>
            </a:r>
            <a:r>
              <a:rPr lang="el-GR" dirty="0" smtClean="0">
                <a:effectLst/>
              </a:rPr>
              <a:t>ω</a:t>
            </a:r>
            <a:r>
              <a:rPr lang="en-US" dirty="0" smtClean="0">
                <a:effectLst/>
              </a:rPr>
              <a:t>t) - |V| | I | sin </a:t>
            </a:r>
            <a:r>
              <a:rPr lang="el-GR" dirty="0" smtClean="0">
                <a:effectLst/>
              </a:rPr>
              <a:t>φ </a:t>
            </a:r>
            <a:r>
              <a:rPr lang="en-US" dirty="0" smtClean="0">
                <a:effectLst/>
              </a:rPr>
              <a:t>sin2</a:t>
            </a:r>
            <a:r>
              <a:rPr lang="el-GR" dirty="0" smtClean="0">
                <a:effectLst/>
              </a:rPr>
              <a:t>ω</a:t>
            </a:r>
            <a:r>
              <a:rPr lang="en-US" dirty="0" smtClean="0">
                <a:effectLst/>
              </a:rPr>
              <a:t>t</a:t>
            </a:r>
          </a:p>
          <a:p>
            <a:r>
              <a:rPr lang="en-US" dirty="0" smtClean="0">
                <a:effectLst/>
              </a:rPr>
              <a:t>The first term is sinusoidal and its average is |V| | I | cos </a:t>
            </a:r>
            <a:r>
              <a:rPr lang="el-GR" dirty="0" smtClean="0">
                <a:effectLst/>
              </a:rPr>
              <a:t>φ</a:t>
            </a:r>
            <a:r>
              <a:rPr lang="en-US" dirty="0" smtClean="0">
                <a:effectLst/>
              </a:rPr>
              <a:t>.</a:t>
            </a:r>
            <a:r>
              <a:rPr lang="en-US" baseline="0" dirty="0" smtClean="0">
                <a:effectLst/>
              </a:rPr>
              <a:t> This is the average (real) power. The second term is also sinusoidal and its average is zero. It is the instantaneous reactive power whose maximum is </a:t>
            </a:r>
            <a:r>
              <a:rPr lang="en-US" dirty="0" smtClean="0">
                <a:effectLst/>
              </a:rPr>
              <a:t>|V| | I | sin </a:t>
            </a:r>
            <a:r>
              <a:rPr lang="el-GR" dirty="0" smtClean="0">
                <a:effectLst/>
              </a:rPr>
              <a:t>φ</a:t>
            </a:r>
            <a:r>
              <a:rPr lang="en-US" dirty="0" smtClean="0">
                <a:effectLst/>
              </a:rPr>
              <a:t>. </a:t>
            </a:r>
            <a:r>
              <a:rPr lang="en-US" dirty="0" smtClean="0"/>
              <a:t>So Reactive </a:t>
            </a:r>
            <a:r>
              <a:rPr lang="en-US" dirty="0" smtClean="0"/>
              <a:t>power Q </a:t>
            </a:r>
            <a:r>
              <a:rPr lang="en-US" dirty="0" smtClean="0"/>
              <a:t>is the maximum value of a oscillatory power that is repeatedly drawn from the source and again returned to the source within each cycle.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1922804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capacitors help to generate reactive power to meet the demand of the inductive loads. This will keep that reactive power from having to flow all the way from the utility generator to the load.</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22</a:t>
            </a:fld>
            <a:endParaRPr lang="en-US"/>
          </a:p>
        </p:txBody>
      </p:sp>
    </p:spTree>
    <p:extLst>
      <p:ext uri="{BB962C8B-B14F-4D97-AF65-F5344CB8AC3E}">
        <p14:creationId xmlns:p14="http://schemas.microsoft.com/office/powerpoint/2010/main" val="419736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25</a:t>
            </a:fld>
            <a:endParaRPr lang="en-US"/>
          </a:p>
        </p:txBody>
      </p:sp>
    </p:spTree>
    <p:extLst>
      <p:ext uri="{BB962C8B-B14F-4D97-AF65-F5344CB8AC3E}">
        <p14:creationId xmlns:p14="http://schemas.microsoft.com/office/powerpoint/2010/main" val="87544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a:t>
            </a:r>
            <a:r>
              <a:rPr lang="fa-IR" baseline="0" dirty="0" smtClean="0"/>
              <a:t> منبع کسینوسی باشد، چه با روش فازور و چه با روش پاسخ خصوصی میدانیم پاسخ هم کسینوسی با همان فرکانس خواهد بود و تنها دامنه و فاز آن متفاوت است. توان لحظه ای از ضرب این دو کسینوسی با فرکانس یکسان بدست می آید که یک مولفه </a:t>
            </a:r>
            <a:r>
              <a:rPr lang="en-US" baseline="0" dirty="0" smtClean="0"/>
              <a:t>DC</a:t>
            </a:r>
            <a:r>
              <a:rPr lang="fa-IR" baseline="0" dirty="0" smtClean="0"/>
              <a:t> و یک مولفه کسینوسی با فرکانس دو برابر خواهد داشت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a:t>
            </a:fld>
            <a:endParaRPr lang="en-US"/>
          </a:p>
        </p:txBody>
      </p:sp>
    </p:spTree>
    <p:extLst>
      <p:ext uri="{BB962C8B-B14F-4D97-AF65-F5344CB8AC3E}">
        <p14:creationId xmlns:p14="http://schemas.microsoft.com/office/powerpoint/2010/main" val="18765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طبق تعریف، میانگین یک سیگنال</a:t>
            </a:r>
            <a:r>
              <a:rPr lang="fa-IR" baseline="0" dirty="0" smtClean="0"/>
              <a:t> در یک بازه زمانی با انتگرال گیری از آن به دست می آید (مقایسه کنید با حالت گسسته آن که انتگرال به سیگما تبدیل می شود). </a:t>
            </a:r>
          </a:p>
          <a:p>
            <a:pPr algn="r" rtl="1"/>
            <a:r>
              <a:rPr lang="fa-IR" baseline="0" dirty="0" smtClean="0"/>
              <a:t>توان متوسط هم از میانگین توان لحظه ای در یک دوره تناوب به دست می آید. توان متوسط مدار در واقع مقدار توانی است که در مقاومتها مصرف می شود (توانی که در سلف و خازن ذخیره می شود دوباره به مدار پس داده می شود و توانی مصرف نمی کنند)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5</a:t>
            </a:fld>
            <a:endParaRPr lang="en-US"/>
          </a:p>
        </p:txBody>
      </p:sp>
    </p:spTree>
    <p:extLst>
      <p:ext uri="{BB962C8B-B14F-4D97-AF65-F5344CB8AC3E}">
        <p14:creationId xmlns:p14="http://schemas.microsoft.com/office/powerpoint/2010/main" val="151943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با انتگرال گیری از توان لحظه ای محاسبه شده در</a:t>
            </a:r>
            <a:r>
              <a:rPr lang="fa-IR" baseline="0" dirty="0" smtClean="0"/>
              <a:t> اسلاید 4 در یک دوره تناوب، قسمت کسینوسی صفر و تنها قسمت </a:t>
            </a:r>
            <a:r>
              <a:rPr lang="en-US" baseline="0" dirty="0" smtClean="0"/>
              <a:t>DC</a:t>
            </a:r>
            <a:r>
              <a:rPr lang="fa-IR" baseline="0" dirty="0" smtClean="0"/>
              <a:t> باقی می ماند.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6</a:t>
            </a:fld>
            <a:endParaRPr lang="en-US"/>
          </a:p>
        </p:txBody>
      </p:sp>
    </p:spTree>
    <p:extLst>
      <p:ext uri="{BB962C8B-B14F-4D97-AF65-F5344CB8AC3E}">
        <p14:creationId xmlns:p14="http://schemas.microsoft.com/office/powerpoint/2010/main" val="206432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average </a:t>
            </a:r>
            <a:r>
              <a:rPr lang="en-US" sz="1200" b="0" i="0" u="none" strike="noStrike" kern="1200" baseline="0" dirty="0" smtClean="0">
                <a:solidFill>
                  <a:schemeClr val="tx1"/>
                </a:solidFill>
                <a:latin typeface="+mn-lt"/>
                <a:ea typeface="+mn-ea"/>
                <a:cs typeface="+mn-cs"/>
              </a:rPr>
              <a:t>power delivered to any network composed entirely of </a:t>
            </a:r>
            <a:r>
              <a:rPr lang="en-US" sz="1200" b="0" i="0" u="none" strike="noStrike" kern="1200" baseline="0" dirty="0" smtClean="0">
                <a:solidFill>
                  <a:schemeClr val="tx1"/>
                </a:solidFill>
                <a:latin typeface="+mn-lt"/>
                <a:ea typeface="+mn-ea"/>
                <a:cs typeface="+mn-cs"/>
              </a:rPr>
              <a:t>ideal</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inductors </a:t>
            </a:r>
            <a:r>
              <a:rPr lang="en-US" sz="1200" b="0" i="0" u="none" strike="noStrike" kern="1200" baseline="0" dirty="0" smtClean="0">
                <a:solidFill>
                  <a:schemeClr val="tx1"/>
                </a:solidFill>
                <a:latin typeface="+mn-lt"/>
                <a:ea typeface="+mn-ea"/>
                <a:cs typeface="+mn-cs"/>
              </a:rPr>
              <a:t>and capacitors is zero; the </a:t>
            </a:r>
            <a:r>
              <a:rPr lang="en-US" sz="1200" b="0" i="1" u="none" strike="noStrike" kern="1200" baseline="0" dirty="0" smtClean="0">
                <a:solidFill>
                  <a:schemeClr val="tx1"/>
                </a:solidFill>
                <a:latin typeface="+mn-lt"/>
                <a:ea typeface="+mn-ea"/>
                <a:cs typeface="+mn-cs"/>
              </a:rPr>
              <a:t>instantaneous </a:t>
            </a:r>
            <a:r>
              <a:rPr lang="en-US" sz="1200" b="0" i="0" u="none" strike="noStrike" kern="1200" baseline="0" dirty="0" smtClean="0">
                <a:solidFill>
                  <a:schemeClr val="tx1"/>
                </a:solidFill>
                <a:latin typeface="+mn-lt"/>
                <a:ea typeface="+mn-ea"/>
                <a:cs typeface="+mn-cs"/>
              </a:rPr>
              <a:t>power is zero only at specific</a:t>
            </a:r>
          </a:p>
          <a:p>
            <a:r>
              <a:rPr lang="en-US" sz="1200" b="0" i="0" u="none" strike="noStrike" kern="1200" baseline="0" dirty="0" smtClean="0">
                <a:solidFill>
                  <a:schemeClr val="tx1"/>
                </a:solidFill>
                <a:latin typeface="+mn-lt"/>
                <a:ea typeface="+mn-ea"/>
                <a:cs typeface="+mn-cs"/>
              </a:rPr>
              <a:t>instants. Thus, power flows into the network for a part of the cycle </a:t>
            </a:r>
            <a:r>
              <a:rPr lang="en-US" sz="1200" b="0" i="0" u="none" strike="noStrike" kern="1200" baseline="0" dirty="0" smtClean="0">
                <a:solidFill>
                  <a:schemeClr val="tx1"/>
                </a:solidFill>
                <a:latin typeface="+mn-lt"/>
                <a:ea typeface="+mn-ea"/>
                <a:cs typeface="+mn-cs"/>
              </a:rPr>
              <a:t>and</a:t>
            </a:r>
            <a:r>
              <a:rPr lang="fa-I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out </a:t>
            </a:r>
            <a:r>
              <a:rPr lang="en-US" sz="1200" b="0" i="0" u="none" strike="noStrike" kern="1200" baseline="0" dirty="0" smtClean="0">
                <a:solidFill>
                  <a:schemeClr val="tx1"/>
                </a:solidFill>
                <a:latin typeface="+mn-lt"/>
                <a:ea typeface="+mn-ea"/>
                <a:cs typeface="+mn-cs"/>
              </a:rPr>
              <a:t>of the network during another portion of the cycle, with </a:t>
            </a:r>
            <a:r>
              <a:rPr lang="en-US" sz="1200" b="0" i="1" u="none" strike="noStrike" kern="1200" baseline="0" dirty="0" smtClean="0">
                <a:solidFill>
                  <a:schemeClr val="tx1"/>
                </a:solidFill>
                <a:latin typeface="+mn-lt"/>
                <a:ea typeface="+mn-ea"/>
                <a:cs typeface="+mn-cs"/>
              </a:rPr>
              <a:t>no </a:t>
            </a:r>
            <a:r>
              <a:rPr lang="en-US" sz="1200" b="0" i="0" u="none" strike="noStrike" kern="1200" baseline="0" dirty="0" smtClean="0">
                <a:solidFill>
                  <a:schemeClr val="tx1"/>
                </a:solidFill>
                <a:latin typeface="+mn-lt"/>
                <a:ea typeface="+mn-ea"/>
                <a:cs typeface="+mn-cs"/>
              </a:rPr>
              <a:t>power lost.</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85449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توان متوسط</a:t>
            </a:r>
            <a:r>
              <a:rPr lang="fa-IR" baseline="0" dirty="0" smtClean="0"/>
              <a:t> اجزای مدار را هم از روش محاسبه توان لحظه ای و انتگرال گیری از آن، و هم با استفاده از فرمولهای توان متوسط اسلایدهای 6 و 7 می توان به دست آورد.</a:t>
            </a:r>
          </a:p>
          <a:p>
            <a:pPr algn="l" rtl="0"/>
            <a:r>
              <a:rPr lang="en-US" baseline="0" dirty="0" smtClean="0"/>
              <a:t>Average power of sources: ½ </a:t>
            </a:r>
            <a:r>
              <a:rPr lang="en-US" baseline="0" dirty="0" err="1" smtClean="0"/>
              <a:t>V</a:t>
            </a:r>
            <a:r>
              <a:rPr lang="en-US" baseline="-25000" dirty="0" err="1" smtClean="0"/>
              <a:t>m</a:t>
            </a:r>
            <a:r>
              <a:rPr lang="en-US" baseline="0" dirty="0" err="1" smtClean="0"/>
              <a:t>I</a:t>
            </a:r>
            <a:r>
              <a:rPr lang="en-US" baseline="-25000" dirty="0" err="1" smtClean="0"/>
              <a:t>m</a:t>
            </a:r>
            <a:r>
              <a:rPr lang="en-US" baseline="0" dirty="0" smtClean="0"/>
              <a:t> cos(theta-phi)</a:t>
            </a:r>
          </a:p>
          <a:p>
            <a:pPr algn="l" rtl="0"/>
            <a:r>
              <a:rPr lang="en-US" dirty="0" smtClean="0"/>
              <a:t>Average power of resistors: ½ V</a:t>
            </a:r>
            <a:r>
              <a:rPr lang="en-US" baseline="-25000" dirty="0" smtClean="0"/>
              <a:t>m</a:t>
            </a:r>
            <a:r>
              <a:rPr lang="en-US" baseline="30000" dirty="0" smtClean="0"/>
              <a:t>2</a:t>
            </a:r>
            <a:r>
              <a:rPr lang="en-US" dirty="0" smtClean="0"/>
              <a:t>/R = ½ RI</a:t>
            </a:r>
            <a:r>
              <a:rPr lang="en-US" baseline="-25000" dirty="0" smtClean="0"/>
              <a:t>m</a:t>
            </a:r>
            <a:r>
              <a:rPr lang="en-US" baseline="30000" dirty="0" smtClean="0"/>
              <a:t>2</a:t>
            </a:r>
          </a:p>
          <a:p>
            <a:pPr algn="l" rtl="0"/>
            <a:r>
              <a:rPr lang="en-US" baseline="0" dirty="0" smtClean="0"/>
              <a:t>Average power of capacitor and inductor: 0</a:t>
            </a:r>
            <a:endParaRPr lang="en-US" baseline="0"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8</a:t>
            </a:fld>
            <a:endParaRPr lang="en-US"/>
          </a:p>
        </p:txBody>
      </p:sp>
    </p:spTree>
    <p:extLst>
      <p:ext uri="{BB962C8B-B14F-4D97-AF65-F5344CB8AC3E}">
        <p14:creationId xmlns:p14="http://schemas.microsoft.com/office/powerpoint/2010/main" val="58299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هنگامی</a:t>
            </a:r>
            <a:r>
              <a:rPr lang="fa-IR" baseline="0" dirty="0" smtClean="0"/>
              <a:t> که می خواهیم </a:t>
            </a:r>
            <a:r>
              <a:rPr lang="fa-IR" dirty="0" smtClean="0"/>
              <a:t>توان ماکزیمم از منبع کشیده شود، باید توانی که در</a:t>
            </a:r>
            <a:r>
              <a:rPr lang="fa-IR" baseline="0" dirty="0" smtClean="0"/>
              <a:t> هر دوره تناوب از منبع به سلفها و خازنهای مدار  داده و پس گرفته می شود به صفر برسد. در واقع توان</a:t>
            </a:r>
            <a:r>
              <a:rPr lang="fa-IR" dirty="0" smtClean="0"/>
              <a:t> ذخیره</a:t>
            </a:r>
            <a:r>
              <a:rPr lang="fa-IR" baseline="0" dirty="0" smtClean="0"/>
              <a:t> شده در خازنها و سلفهای مدار باید بین همدیگر جابجا شود و به منبع نرود.</a:t>
            </a:r>
          </a:p>
          <a:p>
            <a:pPr algn="r" rtl="1"/>
            <a:endParaRPr lang="fa-IR" baseline="0" dirty="0" smtClean="0"/>
          </a:p>
          <a:p>
            <a:pPr algn="r" rtl="1"/>
            <a:r>
              <a:rPr lang="fa-IR" baseline="0" dirty="0" smtClean="0"/>
              <a:t>برای درک بهتر موضوع، مثالی از یک تاکسی بین شهری با ظرفیت 5 مسافر را در نظر بگیرید. اگر یک مسافر تاکسی (معادل انرژی مورد نیاز سلف و خازن) در مقصد پیاده نشود و در هر بار رفت و برگشت سوار بر تاکسی بماند (به منبع پس داده شود)، یک واحد از ظرفیت تاکسی کاسته می شود و در هر دوره تناوب فقط می توان 4 مسافر (واحد انرژی) به مقصد (مقاومتهای مدار) رساند. ولی اگر مقدار سلف و خازن مدار را بشود طوری با هم تنظیم کرد که انرژی مورد نیاز خازن توسط سلف (و برعکس) تامین شود نیازی به رد و بدل کردن انرژی (مسافر تاکسی) با مبدا نیست.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317670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11</a:t>
            </a:fld>
            <a:endParaRPr lang="en-US"/>
          </a:p>
        </p:txBody>
      </p:sp>
    </p:spTree>
    <p:extLst>
      <p:ext uri="{BB962C8B-B14F-4D97-AF65-F5344CB8AC3E}">
        <p14:creationId xmlns:p14="http://schemas.microsoft.com/office/powerpoint/2010/main" val="136934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مقدار موثر</a:t>
            </a:r>
            <a:r>
              <a:rPr lang="fa-IR" baseline="0" dirty="0" smtClean="0"/>
              <a:t> یک منبع </a:t>
            </a:r>
            <a:r>
              <a:rPr lang="en-US" baseline="0" dirty="0" smtClean="0"/>
              <a:t>ac</a:t>
            </a:r>
            <a:r>
              <a:rPr lang="fa-IR" baseline="0" dirty="0" smtClean="0"/>
              <a:t> در واقع مقداری است که اگر یک منبع </a:t>
            </a:r>
            <a:r>
              <a:rPr lang="en-US" baseline="0" dirty="0" smtClean="0"/>
              <a:t>dc</a:t>
            </a:r>
            <a:r>
              <a:rPr lang="fa-IR" baseline="0" dirty="0" smtClean="0"/>
              <a:t> با همان مقدار را به مدار متصل کنیم توان یکسانی به مدار داده می شود.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12</a:t>
            </a:fld>
            <a:endParaRPr lang="en-US"/>
          </a:p>
        </p:txBody>
      </p:sp>
    </p:spTree>
    <p:extLst>
      <p:ext uri="{BB962C8B-B14F-4D97-AF65-F5344CB8AC3E}">
        <p14:creationId xmlns:p14="http://schemas.microsoft.com/office/powerpoint/2010/main" val="129938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en-US" altLang="en-US"/>
              <a:t>Electrical Circuits</a:t>
            </a:r>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ltLang="en-US"/>
              <a:t>10. AC Power Analysis</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en-US" altLang="en-US"/>
              <a:t>10. AC Power Analysis</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en-US" altLang="en-US"/>
              <a:t>Electrical Circuits</a:t>
            </a: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ltLang="en-US"/>
              <a:t>10. AC Power Analysis</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a:defRPr/>
            </a:lvl1pPr>
          </a:lstStyle>
          <a:p>
            <a:pPr>
              <a:defRPr/>
            </a:pPr>
            <a:r>
              <a:rPr lang="en-US" altLang="en-US"/>
              <a:t>10. AC Power Analysis</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B5CFC3F8-B58D-40FA-AF21-F23E618E0688}" type="slidenum">
              <a:rPr lang="en-US" altLang="en-US"/>
              <a:pPr>
                <a:defRPr/>
              </a:pPr>
              <a:t>‹#›</a:t>
            </a:fld>
            <a:endParaRPr lang="en-US" altLang="en-US" dirty="0"/>
          </a:p>
        </p:txBody>
      </p:sp>
    </p:spTree>
    <p:extLst>
      <p:ext uri="{BB962C8B-B14F-4D97-AF65-F5344CB8AC3E}">
        <p14:creationId xmlns:p14="http://schemas.microsoft.com/office/powerpoint/2010/main" val="78124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en-US" altLang="en-US"/>
              <a:t>Electrical Circuits</a:t>
            </a: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en-US" altLang="en-US"/>
              <a:t>10. AC Power Analysis</a:t>
            </a:r>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en-US" altLang="en-US"/>
              <a:t>Electrical Circuits</a:t>
            </a:r>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en-US" altLang="en-US"/>
              <a:t>10. AC Power Analysis</a:t>
            </a:r>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en-US" altLang="en-US"/>
              <a:t>Electrical Circuits</a:t>
            </a:r>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en-US" altLang="en-US"/>
              <a:t>10. AC Power Analysis</a:t>
            </a:r>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en-US" altLang="en-US"/>
              <a:t>10. AC Power Analysis</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a:t>Electrical Circuits</a:t>
            </a:r>
          </a:p>
        </p:txBody>
      </p:sp>
      <p:sp>
        <p:nvSpPr>
          <p:cNvPr id="3" name="Footer Placeholder 2"/>
          <p:cNvSpPr>
            <a:spLocks noGrp="1"/>
          </p:cNvSpPr>
          <p:nvPr>
            <p:ph type="ftr" sz="quarter" idx="11"/>
          </p:nvPr>
        </p:nvSpPr>
        <p:spPr/>
        <p:txBody>
          <a:bodyPr/>
          <a:lstStyle>
            <a:lvl1pPr>
              <a:defRPr/>
            </a:lvl1pPr>
          </a:lstStyle>
          <a:p>
            <a:pPr>
              <a:defRPr/>
            </a:pPr>
            <a:r>
              <a:rPr lang="en-US" altLang="en-US"/>
              <a:t>10. AC Power Analysis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en-US" altLang="en-US"/>
              <a:t>10. AC Power Analysis</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en-US" altLang="en-US"/>
              <a:t>Electrical Circuits</a:t>
            </a: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altLang="en-US"/>
              <a:t>10. AC Power Analysis</a:t>
            </a:r>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en-US" altLang="en-US"/>
              <a:t>Electrical Circuits</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en-US" altLang="en-US"/>
              <a:t>10. AC Power Analysis</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0949679D-F92E-44F0-804B-F6AF1B3D7B0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4.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0.bin"/><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5.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eaLnBrk="1" fontAlgn="auto" hangingPunct="1">
              <a:spcAft>
                <a:spcPts val="0"/>
              </a:spcAft>
              <a:defRPr/>
            </a:pPr>
            <a:r>
              <a:rPr lang="en-US" cap="none" dirty="0"/>
              <a:t>Electrical Circuits</a:t>
            </a:r>
            <a:br>
              <a:rPr lang="en-US" cap="none" dirty="0"/>
            </a:br>
            <a:r>
              <a:rPr lang="en-US" cap="none" dirty="0"/>
              <a:t>Lecture 10: AC Power Analysis</a:t>
            </a:r>
            <a:br>
              <a:rPr lang="en-US" cap="none" dirty="0"/>
            </a:br>
            <a:r>
              <a:rPr lang="en-US" dirty="0"/>
              <a:t/>
            </a:r>
            <a:br>
              <a:rPr lang="en-US" dirty="0"/>
            </a:br>
            <a:r>
              <a:rPr lang="en-US" sz="3600" cap="none" dirty="0"/>
              <a:t>By: Mahmoud Momtazpour</a:t>
            </a:r>
            <a:br>
              <a:rPr lang="en-US" sz="3600" cap="none" dirty="0"/>
            </a:br>
            <a:r>
              <a:rPr lang="en-US" sz="3000" u="sng" cap="none" dirty="0">
                <a:solidFill>
                  <a:srgbClr val="6128F0"/>
                </a:solidFill>
              </a:rPr>
              <a:t>ceit.aut.ac.ir/~</a:t>
            </a:r>
            <a:r>
              <a:rPr lang="en-US" sz="3000" u="sng" cap="none" dirty="0" err="1">
                <a:solidFill>
                  <a:srgbClr val="6128F0"/>
                </a:solidFill>
              </a:rPr>
              <a:t>momtazpour</a:t>
            </a:r>
            <a:r>
              <a:rPr lang="en-US" dirty="0"/>
              <a:t/>
            </a:r>
            <a:br>
              <a:rPr lang="en-US" dirty="0"/>
            </a:br>
            <a:r>
              <a:rPr lang="en-US" dirty="0"/>
              <a:t/>
            </a:r>
            <a:br>
              <a:rPr lang="en-US" dirty="0"/>
            </a:br>
            <a:endParaRPr lang="en-US" sz="3000" cap="none" dirty="0"/>
          </a:p>
        </p:txBody>
      </p:sp>
      <p:sp>
        <p:nvSpPr>
          <p:cNvPr id="10243" name="Subtitle 2"/>
          <p:cNvSpPr>
            <a:spLocks noGrp="1"/>
          </p:cNvSpPr>
          <p:nvPr>
            <p:ph type="subTitle" idx="1"/>
          </p:nvPr>
        </p:nvSpPr>
        <p:spPr>
          <a:xfrm>
            <a:off x="2362200" y="6049963"/>
            <a:ext cx="6705600" cy="685800"/>
          </a:xfrm>
        </p:spPr>
        <p:txBody>
          <a:bodyPr/>
          <a:lstStyle/>
          <a:p>
            <a:pPr eaLnBrk="1" hangingPunct="1"/>
            <a:r>
              <a:rPr lang="en-US" altLang="en-US"/>
              <a:t>Amirkabir University of Technology</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rPr>
              <a:pPr eaLnBrk="1" hangingPunct="1">
                <a:spcBef>
                  <a:spcPct val="0"/>
                </a:spcBef>
                <a:buClrTx/>
                <a:buSzTx/>
                <a:buFontTx/>
                <a:buNone/>
              </a:pPr>
              <a:t>1</a:t>
            </a:fld>
            <a:endParaRPr lang="en-US" altLang="en-US" sz="1400">
              <a:solidFill>
                <a:schemeClr val="tx2"/>
              </a:solidFill>
              <a:latin typeface="Arial" charset="0"/>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FFFFFF"/>
                </a:solidFill>
              </a:rPr>
              <a:t>Electrical Circuits</a:t>
            </a:r>
            <a:endParaRPr lang="en-US" altLang="en-US" dirty="0">
              <a:solidFill>
                <a:srgbClr val="FFFFFF"/>
              </a:solidFill>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tx2"/>
                </a:solidFill>
              </a:rPr>
              <a:t>10. AC Power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Maximum Power Transfer</a:t>
            </a:r>
          </a:p>
        </p:txBody>
      </p:sp>
      <p:sp>
        <p:nvSpPr>
          <p:cNvPr id="22531" name="Content Placeholder 2"/>
          <p:cNvSpPr>
            <a:spLocks noGrp="1"/>
          </p:cNvSpPr>
          <p:nvPr>
            <p:ph idx="1"/>
          </p:nvPr>
        </p:nvSpPr>
        <p:spPr/>
        <p:txBody>
          <a:bodyPr/>
          <a:lstStyle/>
          <a:p>
            <a:pPr>
              <a:buFont typeface="Wingdings 2" pitchFamily="18" charset="2"/>
              <a:buNone/>
            </a:pPr>
            <a:r>
              <a:rPr lang="en-US" altLang="en-US" dirty="0"/>
              <a:t>An independent voltage source in </a:t>
            </a:r>
            <a:r>
              <a:rPr lang="en-US" altLang="en-US" i="1" dirty="0"/>
              <a:t>series with an impedance </a:t>
            </a:r>
            <a:r>
              <a:rPr lang="en-US" altLang="en-US" b="1" i="1" dirty="0" err="1"/>
              <a:t>Z</a:t>
            </a:r>
            <a:r>
              <a:rPr lang="en-US" altLang="en-US" b="1" i="1" baseline="-25000" dirty="0" err="1"/>
              <a:t>th</a:t>
            </a:r>
            <a:r>
              <a:rPr lang="en-US" altLang="en-US" b="1" i="1" dirty="0"/>
              <a:t> </a:t>
            </a:r>
            <a:r>
              <a:rPr lang="en-US" altLang="en-US" dirty="0"/>
              <a:t>delivers a maximum average power to </a:t>
            </a:r>
            <a:r>
              <a:rPr lang="en-US" altLang="en-US" dirty="0" smtClean="0"/>
              <a:t>the </a:t>
            </a:r>
            <a:r>
              <a:rPr lang="en-US" altLang="en-US" dirty="0"/>
              <a:t>load impedance </a:t>
            </a:r>
            <a:r>
              <a:rPr lang="en-US" altLang="en-US" b="1" i="1" dirty="0"/>
              <a:t>Z</a:t>
            </a:r>
            <a:r>
              <a:rPr lang="en-US" altLang="en-US" b="1" i="1" baseline="-25000" dirty="0"/>
              <a:t>L</a:t>
            </a:r>
            <a:r>
              <a:rPr lang="en-US" altLang="en-US" b="1" i="1" dirty="0"/>
              <a:t> </a:t>
            </a:r>
            <a:r>
              <a:rPr lang="en-US" altLang="en-US" dirty="0" smtClean="0"/>
              <a:t>when </a:t>
            </a:r>
            <a:r>
              <a:rPr lang="en-US" altLang="en-US" b="1" i="1" dirty="0" smtClean="0"/>
              <a:t>Z</a:t>
            </a:r>
            <a:r>
              <a:rPr lang="en-US" altLang="en-US" b="1" i="1" baseline="-25000" dirty="0" smtClean="0"/>
              <a:t>L</a:t>
            </a:r>
            <a:r>
              <a:rPr lang="en-US" altLang="en-US" dirty="0" smtClean="0"/>
              <a:t> is </a:t>
            </a:r>
            <a:r>
              <a:rPr lang="en-US" altLang="en-US" dirty="0"/>
              <a:t>the conjugate of </a:t>
            </a:r>
            <a:r>
              <a:rPr lang="en-US" altLang="en-US" b="1" dirty="0" err="1"/>
              <a:t>Z</a:t>
            </a:r>
            <a:r>
              <a:rPr lang="en-US" altLang="en-US" b="1" i="1" baseline="-25000" dirty="0" err="1"/>
              <a:t>th</a:t>
            </a:r>
            <a:r>
              <a:rPr lang="en-US" altLang="en-US" b="1" i="1" dirty="0"/>
              <a:t>:   </a:t>
            </a:r>
          </a:p>
          <a:p>
            <a:pPr>
              <a:buFont typeface="Wingdings 2" pitchFamily="18" charset="2"/>
              <a:buNone/>
            </a:pPr>
            <a:endParaRPr lang="en-US" altLang="en-US" b="1" i="1" dirty="0"/>
          </a:p>
          <a:p>
            <a:pPr>
              <a:buFont typeface="Wingdings 2" pitchFamily="18" charset="2"/>
              <a:buNone/>
            </a:pPr>
            <a:endParaRPr lang="en-US" altLang="en-US" b="1" i="1" dirty="0"/>
          </a:p>
          <a:p>
            <a:pPr>
              <a:buFont typeface="Wingdings 2" pitchFamily="18" charset="2"/>
              <a:buNone/>
            </a:pPr>
            <a:r>
              <a:rPr lang="en-US" altLang="en-US" b="1" i="1" dirty="0"/>
              <a:t>         Z</a:t>
            </a:r>
            <a:r>
              <a:rPr lang="en-US" altLang="en-US" b="1" i="1" baseline="-25000" dirty="0"/>
              <a:t>L</a:t>
            </a:r>
            <a:r>
              <a:rPr lang="en-US" altLang="en-US" b="1" i="1" dirty="0"/>
              <a:t> = </a:t>
            </a:r>
            <a:r>
              <a:rPr lang="en-US" altLang="en-US" b="1" i="1" dirty="0" err="1"/>
              <a:t>Z</a:t>
            </a:r>
            <a:r>
              <a:rPr lang="en-US" altLang="en-US" b="1" i="1" baseline="-25000" dirty="0" err="1"/>
              <a:t>th</a:t>
            </a:r>
            <a:r>
              <a:rPr lang="en-US" altLang="en-US" b="1" i="1" baseline="30000" dirty="0"/>
              <a:t>*</a:t>
            </a: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21D93D-3C64-4BAF-BD6C-DF01AFFD858F}" type="slidenum">
              <a:rPr lang="en-US" altLang="en-US" sz="1200">
                <a:solidFill>
                  <a:srgbClr val="3F3F3F"/>
                </a:solidFill>
              </a:rPr>
              <a:pPr eaLnBrk="1" hangingPunct="1"/>
              <a:t>10</a:t>
            </a:fld>
            <a:endParaRPr lang="en-US" altLang="en-US" sz="1200">
              <a:solidFill>
                <a:srgbClr val="3F3F3F"/>
              </a:solidFill>
            </a:endParaRPr>
          </a:p>
        </p:txBody>
      </p:sp>
      <p:pic>
        <p:nvPicPr>
          <p:cNvPr id="22534" name="Picture 3" descr="hay29575_1107"/>
          <p:cNvPicPr>
            <a:picLocks noChangeAspect="1" noChangeArrowheads="1"/>
          </p:cNvPicPr>
          <p:nvPr/>
        </p:nvPicPr>
        <p:blipFill>
          <a:blip r:embed="rId3" cstate="print">
            <a:extLst>
              <a:ext uri="{28A0092B-C50C-407E-A947-70E740481C1C}">
                <a14:useLocalDpi xmlns:a14="http://schemas.microsoft.com/office/drawing/2010/main" val="0"/>
              </a:ext>
            </a:extLst>
          </a:blip>
          <a:srcRect t="3886"/>
          <a:stretch>
            <a:fillRect/>
          </a:stretch>
        </p:blipFill>
        <p:spPr bwMode="auto">
          <a:xfrm>
            <a:off x="3962400" y="3810000"/>
            <a:ext cx="46609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mc:AlternateContent xmlns:mc="http://schemas.openxmlformats.org/markup-compatibility/2006" xmlns:a14="http://schemas.microsoft.com/office/drawing/2010/main">
        <mc:Choice Requires="a14">
          <p:sp>
            <p:nvSpPr>
              <p:cNvPr id="6" name="TextBox 5"/>
              <p:cNvSpPr txBox="1"/>
              <p:nvPr/>
            </p:nvSpPr>
            <p:spPr>
              <a:xfrm>
                <a:off x="4800600" y="2971800"/>
                <a:ext cx="3200400"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𝑍</m:t>
                          </m:r>
                        </m:e>
                        <m:sub>
                          <m:r>
                            <a:rPr lang="en-US" sz="2200" b="0" i="1" smtClean="0">
                              <a:latin typeface="Cambria Math" panose="02040503050406030204" pitchFamily="18" charset="0"/>
                            </a:rPr>
                            <m:t>𝑡h</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𝑡h</m:t>
                          </m:r>
                        </m:sub>
                      </m:sSub>
                      <m:r>
                        <a:rPr lang="en-US" sz="2200" b="0" i="1" smtClean="0">
                          <a:latin typeface="Cambria Math" panose="02040503050406030204" pitchFamily="18" charset="0"/>
                        </a:rPr>
                        <m:t>+</m:t>
                      </m:r>
                      <m:r>
                        <a:rPr lang="en-US" sz="2200" b="0" i="1" smtClean="0">
                          <a:latin typeface="Cambria Math" panose="02040503050406030204" pitchFamily="18" charset="0"/>
                        </a:rPr>
                        <m:t>𝑗</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𝑡h</m:t>
                          </m:r>
                        </m:sub>
                      </m:sSub>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b="0" i="1" smtClean="0">
                              <a:latin typeface="Cambria Math" panose="02040503050406030204" pitchFamily="18" charset="0"/>
                            </a:rPr>
                            <m:t>𝐿</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𝐿</m:t>
                          </m:r>
                        </m:sub>
                      </m:sSub>
                      <m:r>
                        <a:rPr lang="en-US" sz="2200" i="1">
                          <a:latin typeface="Cambria Math" panose="02040503050406030204" pitchFamily="18" charset="0"/>
                        </a:rPr>
                        <m:t>+</m:t>
                      </m:r>
                      <m:r>
                        <a:rPr lang="en-US" sz="2200" i="1">
                          <a:latin typeface="Cambria Math" panose="02040503050406030204" pitchFamily="18" charset="0"/>
                        </a:rPr>
                        <m:t>𝑗</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𝐿</m:t>
                          </m:r>
                        </m:sub>
                      </m:sSub>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4800600" y="2971800"/>
                <a:ext cx="3200400" cy="677108"/>
              </a:xfrm>
              <a:prstGeom prst="rect">
                <a:avLst/>
              </a:prstGeom>
              <a:blipFill>
                <a:blip r:embed="rId4"/>
                <a:stretch>
                  <a:fillRect b="-17117"/>
                </a:stretch>
              </a:blipFill>
            </p:spPr>
            <p:txBody>
              <a:bodyPr/>
              <a:lstStyle/>
              <a:p>
                <a:r>
                  <a:rPr lang="en-US">
                    <a:noFill/>
                  </a:rPr>
                  <a:t> </a:t>
                </a:r>
              </a:p>
            </p:txBody>
          </p:sp>
        </mc:Fallback>
      </mc:AlternateContent>
    </p:spTree>
    <p:extLst>
      <p:ext uri="{BB962C8B-B14F-4D97-AF65-F5344CB8AC3E}">
        <p14:creationId xmlns:p14="http://schemas.microsoft.com/office/powerpoint/2010/main" val="505374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Maximum Power Transfer Derivation</a:t>
            </a:r>
          </a:p>
        </p:txBody>
      </p:sp>
      <p:sp>
        <p:nvSpPr>
          <p:cNvPr id="23556" name="Content Placeholder 2"/>
          <p:cNvSpPr>
            <a:spLocks noGrp="1"/>
          </p:cNvSpPr>
          <p:nvPr>
            <p:ph idx="1"/>
          </p:nvPr>
        </p:nvSpPr>
        <p:spPr/>
        <p:txBody>
          <a:bodyPr/>
          <a:lstStyle/>
          <a:p>
            <a:pPr>
              <a:buFont typeface="Wingdings 2" pitchFamily="18" charset="2"/>
              <a:buNone/>
            </a:pPr>
            <a:r>
              <a:rPr lang="en-US" altLang="en-US" dirty="0"/>
              <a:t>First, solve for the load power:</a:t>
            </a:r>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en-US" altLang="en-US" dirty="0"/>
              <a:t>Clearly, </a:t>
            </a:r>
            <a:r>
              <a:rPr lang="en-US" altLang="en-US" i="1" dirty="0"/>
              <a:t>P</a:t>
            </a:r>
            <a:r>
              <a:rPr lang="en-US" altLang="en-US" dirty="0"/>
              <a:t> is largest when </a:t>
            </a:r>
            <a:r>
              <a:rPr lang="en-US" altLang="en-US" i="1" dirty="0" err="1"/>
              <a:t>X</a:t>
            </a:r>
            <a:r>
              <a:rPr lang="en-US" altLang="en-US" i="1" baseline="-25000" dirty="0" err="1"/>
              <a:t>L</a:t>
            </a:r>
            <a:r>
              <a:rPr lang="en-US" altLang="en-US" i="1" dirty="0" err="1"/>
              <a:t>+X</a:t>
            </a:r>
            <a:r>
              <a:rPr lang="en-US" altLang="en-US" i="1" baseline="-25000" dirty="0" err="1"/>
              <a:t>th</a:t>
            </a:r>
            <a:r>
              <a:rPr lang="en-US" altLang="en-US" i="1" dirty="0"/>
              <a:t>=0</a:t>
            </a:r>
          </a:p>
          <a:p>
            <a:pPr>
              <a:buFont typeface="Wingdings 2" pitchFamily="18" charset="2"/>
              <a:buNone/>
            </a:pPr>
            <a:r>
              <a:rPr lang="en-US" altLang="en-US" dirty="0"/>
              <a:t>Solving</a:t>
            </a:r>
            <a:r>
              <a:rPr lang="en-US" altLang="en-US" i="1" dirty="0"/>
              <a:t> </a:t>
            </a:r>
            <a:r>
              <a:rPr lang="en-US" altLang="en-US" i="1" dirty="0" err="1"/>
              <a:t>dP</a:t>
            </a:r>
            <a:r>
              <a:rPr lang="en-US" altLang="en-US" i="1" dirty="0"/>
              <a:t>/</a:t>
            </a:r>
            <a:r>
              <a:rPr lang="en-US" altLang="en-US" i="1" dirty="0" err="1"/>
              <a:t>dR</a:t>
            </a:r>
            <a:r>
              <a:rPr lang="en-US" altLang="en-US" i="1" baseline="-25000" dirty="0" err="1"/>
              <a:t>L</a:t>
            </a:r>
            <a:r>
              <a:rPr lang="en-US" altLang="en-US" i="1" dirty="0"/>
              <a:t>=0 </a:t>
            </a:r>
            <a:r>
              <a:rPr lang="en-US" altLang="en-US" dirty="0"/>
              <a:t>will show that </a:t>
            </a:r>
            <a:r>
              <a:rPr lang="en-US" altLang="en-US" i="1" dirty="0"/>
              <a:t>R</a:t>
            </a:r>
            <a:r>
              <a:rPr lang="en-US" altLang="en-US" i="1" baseline="-25000" dirty="0"/>
              <a:t>L</a:t>
            </a:r>
            <a:r>
              <a:rPr lang="en-US" altLang="en-US" i="1" dirty="0"/>
              <a:t>=</a:t>
            </a:r>
            <a:r>
              <a:rPr lang="en-US" altLang="en-US" i="1" dirty="0" err="1"/>
              <a:t>R</a:t>
            </a:r>
            <a:r>
              <a:rPr lang="en-US" altLang="en-US" i="1" baseline="-25000" dirty="0" err="1"/>
              <a:t>th</a:t>
            </a:r>
            <a:endParaRPr lang="en-US" altLang="en-US" i="1" baseline="-250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92A05-81CA-430E-8B0D-075E0C04E3AD}" type="slidenum">
              <a:rPr lang="en-US" altLang="en-US" sz="1200">
                <a:solidFill>
                  <a:srgbClr val="3F3F3F"/>
                </a:solidFill>
              </a:rPr>
              <a:pPr eaLnBrk="1" hangingPunct="1"/>
              <a:t>11</a:t>
            </a:fld>
            <a:endParaRPr lang="en-US" altLang="en-US" sz="1200">
              <a:solidFill>
                <a:srgbClr val="3F3F3F"/>
              </a:solidFill>
            </a:endParaRPr>
          </a:p>
        </p:txBody>
      </p:sp>
      <p:graphicFrame>
        <p:nvGraphicFramePr>
          <p:cNvPr id="23554" name="Object 2"/>
          <p:cNvGraphicFramePr>
            <a:graphicFrameLocks noChangeAspect="1"/>
          </p:cNvGraphicFramePr>
          <p:nvPr>
            <p:extLst>
              <p:ext uri="{D42A27DB-BD31-4B8C-83A1-F6EECF244321}">
                <p14:modId xmlns:p14="http://schemas.microsoft.com/office/powerpoint/2010/main" val="926056475"/>
              </p:ext>
            </p:extLst>
          </p:nvPr>
        </p:nvGraphicFramePr>
        <p:xfrm>
          <a:off x="990600" y="2312988"/>
          <a:ext cx="7088188" cy="1344612"/>
        </p:xfrm>
        <a:graphic>
          <a:graphicData uri="http://schemas.openxmlformats.org/presentationml/2006/ole">
            <mc:AlternateContent xmlns:mc="http://schemas.openxmlformats.org/markup-compatibility/2006">
              <mc:Choice xmlns:v="urn:schemas-microsoft-com:vml" Requires="v">
                <p:oleObj spid="_x0000_s38969" name="Equation" r:id="rId4" imgW="2412720" imgH="457200" progId="Equation.3">
                  <p:embed/>
                </p:oleObj>
              </mc:Choice>
              <mc:Fallback>
                <p:oleObj name="Equation" r:id="rId4" imgW="2412720" imgH="457200" progId="Equation.3">
                  <p:embed/>
                  <p:pic>
                    <p:nvPicPr>
                      <p:cNvPr id="0" name=""/>
                      <p:cNvPicPr>
                        <a:picLocks noChangeAspect="1" noChangeArrowheads="1"/>
                      </p:cNvPicPr>
                      <p:nvPr/>
                    </p:nvPicPr>
                    <p:blipFill>
                      <a:blip r:embed="rId5"/>
                      <a:srcRect/>
                      <a:stretch>
                        <a:fillRect/>
                      </a:stretch>
                    </p:blipFill>
                    <p:spPr bwMode="auto">
                      <a:xfrm>
                        <a:off x="990600" y="2312988"/>
                        <a:ext cx="7088188"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21290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192.168.81.8\shipment\dti_out\November11\112311\Hayt_Durbin_DFR\z_JPG\ch_11\hay29575_1109.jpg"/>
          <p:cNvPicPr>
            <a:picLocks noChangeAspect="1" noChangeArrowheads="1"/>
          </p:cNvPicPr>
          <p:nvPr/>
        </p:nvPicPr>
        <p:blipFill>
          <a:blip r:embed="rId3" cstate="print">
            <a:extLst>
              <a:ext uri="{28A0092B-C50C-407E-A947-70E740481C1C}">
                <a14:useLocalDpi xmlns:a14="http://schemas.microsoft.com/office/drawing/2010/main" val="0"/>
              </a:ext>
            </a:extLst>
          </a:blip>
          <a:srcRect l="15179" t="53850" r="16667" b="5656"/>
          <a:stretch>
            <a:fillRect/>
          </a:stretch>
        </p:blipFill>
        <p:spPr bwMode="auto">
          <a:xfrm>
            <a:off x="5194300" y="2057400"/>
            <a:ext cx="24638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a:defRPr/>
            </a:pPr>
            <a:r>
              <a:rPr lang="en-US" sz="3600" dirty="0"/>
              <a:t>Effective Values of Current and Voltage</a:t>
            </a:r>
          </a:p>
        </p:txBody>
      </p:sp>
      <p:sp>
        <p:nvSpPr>
          <p:cNvPr id="24580" name="Content Placeholder 2"/>
          <p:cNvSpPr>
            <a:spLocks noGrp="1"/>
          </p:cNvSpPr>
          <p:nvPr>
            <p:ph idx="1"/>
          </p:nvPr>
        </p:nvSpPr>
        <p:spPr/>
        <p:txBody>
          <a:bodyPr/>
          <a:lstStyle/>
          <a:p>
            <a:pPr>
              <a:buFont typeface="Wingdings 2" pitchFamily="18" charset="2"/>
              <a:buNone/>
            </a:pPr>
            <a:r>
              <a:rPr lang="en-US" altLang="en-US"/>
              <a:t>The same power is delivered to the resistor in the circuits shown.</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D5A764D-BD20-47F3-8AFF-992795E30914}" type="slidenum">
              <a:rPr lang="en-US" altLang="en-US" sz="1200">
                <a:solidFill>
                  <a:srgbClr val="3F3F3F"/>
                </a:solidFill>
              </a:rPr>
              <a:pPr eaLnBrk="1" hangingPunct="1"/>
              <a:t>12</a:t>
            </a:fld>
            <a:endParaRPr lang="en-US" altLang="en-US" sz="1200">
              <a:solidFill>
                <a:srgbClr val="3F3F3F"/>
              </a:solidFill>
            </a:endParaRPr>
          </a:p>
        </p:txBody>
      </p:sp>
      <p:pic>
        <p:nvPicPr>
          <p:cNvPr id="24583" name="Picture 4" descr="\\192.168.81.8\shipment\dti_out\November11\112311\Hayt_Durbin_DFR\z_JPG\ch_11\hay29575_1109.jpg"/>
          <p:cNvPicPr>
            <a:picLocks noChangeAspect="1" noChangeArrowheads="1"/>
          </p:cNvPicPr>
          <p:nvPr/>
        </p:nvPicPr>
        <p:blipFill>
          <a:blip r:embed="rId4">
            <a:extLst>
              <a:ext uri="{28A0092B-C50C-407E-A947-70E740481C1C}">
                <a14:useLocalDpi xmlns:a14="http://schemas.microsoft.com/office/drawing/2010/main" val="0"/>
              </a:ext>
            </a:extLst>
          </a:blip>
          <a:srcRect l="16965" t="2107" r="14285" b="57878"/>
          <a:stretch>
            <a:fillRect/>
          </a:stretch>
        </p:blipFill>
        <p:spPr bwMode="auto">
          <a:xfrm>
            <a:off x="825500" y="2620963"/>
            <a:ext cx="29337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descr="ch11eq7.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9863" y="4048125"/>
            <a:ext cx="4173537"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90600" y="5499100"/>
            <a:ext cx="1841500" cy="369888"/>
          </a:xfrm>
          <a:prstGeom prst="rect">
            <a:avLst/>
          </a:prstGeom>
          <a:noFill/>
        </p:spPr>
        <p:txBody>
          <a:bodyPr>
            <a:spAutoFit/>
          </a:bodyPr>
          <a:lstStyle/>
          <a:p>
            <a:pPr>
              <a:defRPr/>
            </a:pPr>
            <a:r>
              <a:rPr lang="en-US" dirty="0">
                <a:latin typeface="+mn-lt"/>
                <a:cs typeface="ＭＳ Ｐゴシック" pitchFamily="-1" charset="-128"/>
              </a:rPr>
              <a:t>periodic, period T</a:t>
            </a:r>
          </a:p>
        </p:txBody>
      </p:sp>
      <p:cxnSp>
        <p:nvCxnSpPr>
          <p:cNvPr id="11" name="Straight Arrow Connector 10"/>
          <p:cNvCxnSpPr>
            <a:cxnSpLocks noChangeShapeType="1"/>
          </p:cNvCxnSpPr>
          <p:nvPr/>
        </p:nvCxnSpPr>
        <p:spPr bwMode="auto">
          <a:xfrm rot="5400000" flipH="1" flipV="1">
            <a:off x="425451" y="4933950"/>
            <a:ext cx="1130300" cy="317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10800000" flipV="1">
            <a:off x="3530600" y="2870200"/>
            <a:ext cx="1549400" cy="368300"/>
          </a:xfrm>
          <a:prstGeom prst="straightConnector1">
            <a:avLst/>
          </a:prstGeom>
          <a:noFill/>
          <a:ln w="48000" cmpd="thickThin">
            <a:solidFill>
              <a:schemeClr val="accent1"/>
            </a:solidFill>
            <a:round/>
            <a:headEnd type="arrow" w="med" len="me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948110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Effective (RMS) for Sine Wave</a:t>
            </a:r>
          </a:p>
        </p:txBody>
      </p:sp>
      <p:sp>
        <p:nvSpPr>
          <p:cNvPr id="25605" name="Content Placeholder 2"/>
          <p:cNvSpPr>
            <a:spLocks noGrp="1"/>
          </p:cNvSpPr>
          <p:nvPr>
            <p:ph idx="1"/>
          </p:nvPr>
        </p:nvSpPr>
        <p:spPr>
          <a:xfrm>
            <a:off x="533400" y="1295400"/>
            <a:ext cx="8229600" cy="4625975"/>
          </a:xfrm>
        </p:spPr>
        <p:txBody>
          <a:bodyPr/>
          <a:lstStyle/>
          <a:p>
            <a:r>
              <a:rPr lang="en-US" altLang="en-US" dirty="0"/>
              <a:t>The effective value is often referred to as the root-mean-square or RMS value.</a:t>
            </a:r>
          </a:p>
          <a:p>
            <a:endParaRPr lang="en-US" altLang="en-US" dirty="0"/>
          </a:p>
          <a:p>
            <a:endParaRPr lang="en-US" altLang="en-US" dirty="0"/>
          </a:p>
          <a:p>
            <a:endParaRPr lang="en-US" altLang="en-US" dirty="0"/>
          </a:p>
          <a:p>
            <a:endParaRPr lang="en-US" altLang="en-US" dirty="0"/>
          </a:p>
          <a:p>
            <a:r>
              <a:rPr lang="en-US" altLang="en-US" dirty="0"/>
              <a:t>For sine waves:</a:t>
            </a:r>
          </a:p>
          <a:p>
            <a:endParaRPr lang="en-US" altLang="en-US" dirty="0"/>
          </a:p>
          <a:p>
            <a:r>
              <a:rPr lang="en-US" altLang="en-US" dirty="0"/>
              <a:t>Power is now</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9E52329-B142-4EBF-AFB9-69E55B2D948B}" type="slidenum">
              <a:rPr lang="en-US" altLang="en-US" sz="1200">
                <a:solidFill>
                  <a:srgbClr val="3F3F3F"/>
                </a:solidFill>
              </a:rPr>
              <a:pPr eaLnBrk="1" hangingPunct="1"/>
              <a:t>13</a:t>
            </a:fld>
            <a:endParaRPr lang="en-US" altLang="en-US" sz="1200">
              <a:solidFill>
                <a:srgbClr val="3F3F3F"/>
              </a:solidFill>
            </a:endParaRPr>
          </a:p>
        </p:txBody>
      </p:sp>
      <p:pic>
        <p:nvPicPr>
          <p:cNvPr id="25608" name="Picture 5" descr="ch11eq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1"/>
            <a:ext cx="324643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rot="16200000" flipH="1">
            <a:off x="1689100" y="2527301"/>
            <a:ext cx="647700" cy="3175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16200000" flipH="1">
            <a:off x="2330450" y="2762251"/>
            <a:ext cx="914400" cy="1143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a:off x="3327400" y="2667001"/>
            <a:ext cx="914400" cy="3048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graphicFrame>
        <p:nvGraphicFramePr>
          <p:cNvPr id="25602" name="Object 2"/>
          <p:cNvGraphicFramePr>
            <a:graphicFrameLocks noChangeAspect="1"/>
          </p:cNvGraphicFramePr>
          <p:nvPr>
            <p:extLst>
              <p:ext uri="{D42A27DB-BD31-4B8C-83A1-F6EECF244321}">
                <p14:modId xmlns:p14="http://schemas.microsoft.com/office/powerpoint/2010/main" val="3300061530"/>
              </p:ext>
            </p:extLst>
          </p:nvPr>
        </p:nvGraphicFramePr>
        <p:xfrm>
          <a:off x="3867150" y="4191000"/>
          <a:ext cx="3876675" cy="1047750"/>
        </p:xfrm>
        <a:graphic>
          <a:graphicData uri="http://schemas.openxmlformats.org/presentationml/2006/ole">
            <mc:AlternateContent xmlns:mc="http://schemas.openxmlformats.org/markup-compatibility/2006">
              <mc:Choice xmlns:v="urn:schemas-microsoft-com:vml" Requires="v">
                <p:oleObj spid="_x0000_s40048" name="Equation" r:id="rId4" imgW="1409700" imgH="381000" progId="Equation.3">
                  <p:embed/>
                </p:oleObj>
              </mc:Choice>
              <mc:Fallback>
                <p:oleObj name="Equation" r:id="rId4" imgW="1409700" imgH="38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150" y="4191000"/>
                        <a:ext cx="387667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p:cNvGraphicFramePr>
            <a:graphicFrameLocks noChangeAspect="1"/>
          </p:cNvGraphicFramePr>
          <p:nvPr>
            <p:extLst>
              <p:ext uri="{D42A27DB-BD31-4B8C-83A1-F6EECF244321}">
                <p14:modId xmlns:p14="http://schemas.microsoft.com/office/powerpoint/2010/main" val="3004815053"/>
              </p:ext>
            </p:extLst>
          </p:nvPr>
        </p:nvGraphicFramePr>
        <p:xfrm>
          <a:off x="3403600" y="5435600"/>
          <a:ext cx="1770063" cy="723900"/>
        </p:xfrm>
        <a:graphic>
          <a:graphicData uri="http://schemas.openxmlformats.org/presentationml/2006/ole">
            <mc:AlternateContent xmlns:mc="http://schemas.openxmlformats.org/markup-compatibility/2006">
              <mc:Choice xmlns:v="urn:schemas-microsoft-com:vml" Requires="v">
                <p:oleObj spid="_x0000_s40049" name="Equation" r:id="rId6" imgW="558800" imgH="228600" progId="Equation.3">
                  <p:embed/>
                </p:oleObj>
              </mc:Choice>
              <mc:Fallback>
                <p:oleObj name="Equation" r:id="rId6" imgW="558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3600" y="5435600"/>
                        <a:ext cx="177006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26255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Effective (RMS) for Sine Wave</a:t>
            </a:r>
          </a:p>
        </p:txBody>
      </p:sp>
      <mc:AlternateContent xmlns:mc="http://schemas.openxmlformats.org/markup-compatibility/2006">
        <mc:Choice xmlns:a14="http://schemas.microsoft.com/office/drawing/2010/main" Requires="a14">
          <p:sp>
            <p:nvSpPr>
              <p:cNvPr id="25605" name="Content Placeholder 2"/>
              <p:cNvSpPr>
                <a:spLocks noGrp="1"/>
              </p:cNvSpPr>
              <p:nvPr>
                <p:ph idx="1"/>
              </p:nvPr>
            </p:nvSpPr>
            <p:spPr>
              <a:xfrm>
                <a:off x="533400" y="1295400"/>
                <a:ext cx="8229600" cy="4625975"/>
              </a:xfrm>
            </p:spPr>
            <p:txBody>
              <a:bodyPr/>
              <a:lstStyle/>
              <a:p>
                <a:r>
                  <a:rPr lang="en-US" altLang="en-US" dirty="0" smtClean="0"/>
                  <a:t>What if we have several sources with different frequencies?</a:t>
                </a:r>
              </a:p>
              <a:p>
                <a:endParaRPr lang="en-US" altLang="en-US" sz="2400" b="0" i="1" dirty="0" smtClean="0">
                  <a:latin typeface="Cambria Math" panose="02040503050406030204" pitchFamily="18" charset="0"/>
                </a:endParaRPr>
              </a:p>
              <a:p>
                <a14:m>
                  <m:oMath xmlns:m="http://schemas.openxmlformats.org/officeDocument/2006/math">
                    <m:r>
                      <a:rPr lang="en-US" altLang="en-US" sz="2400" b="0" i="1" smtClean="0">
                        <a:latin typeface="Cambria Math" panose="02040503050406030204" pitchFamily="18" charset="0"/>
                      </a:rPr>
                      <m:t>𝑖</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𝑡</m:t>
                        </m:r>
                      </m:e>
                    </m:d>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𝑐𝑜𝑠</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𝜔</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r>
                          <a:rPr lang="en-US" altLang="en-US" sz="2400" b="0" i="1" smtClean="0">
                            <a:latin typeface="Cambria Math" panose="02040503050406030204" pitchFamily="18" charset="0"/>
                          </a:rPr>
                          <m:t>2</m:t>
                        </m:r>
                      </m:sub>
                    </m:sSub>
                    <m:r>
                      <a:rPr lang="en-US" altLang="en-US" sz="2400" i="1">
                        <a:latin typeface="Cambria Math" panose="02040503050406030204" pitchFamily="18" charset="0"/>
                      </a:rPr>
                      <m:t>𝑐𝑜𝑠</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𝜔</m:t>
                        </m:r>
                      </m:e>
                      <m:sub>
                        <m:r>
                          <a:rPr lang="en-US" altLang="en-US" sz="2400" b="0" i="1" smtClean="0">
                            <a:latin typeface="Cambria Math" panose="02040503050406030204" pitchFamily="18" charset="0"/>
                          </a:rPr>
                          <m:t>2</m:t>
                        </m:r>
                      </m:sub>
                    </m:sSub>
                    <m:r>
                      <a:rPr lang="en-US" altLang="en-US" sz="2400" i="1">
                        <a:latin typeface="Cambria Math" panose="02040503050406030204" pitchFamily="18" charset="0"/>
                      </a:rPr>
                      <m:t>𝑡</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r>
                          <a:rPr lang="en-US" altLang="en-US" sz="2400" b="0" i="1" smtClean="0">
                            <a:latin typeface="Cambria Math" panose="02040503050406030204" pitchFamily="18" charset="0"/>
                          </a:rPr>
                          <m:t>3</m:t>
                        </m:r>
                      </m:sub>
                    </m:sSub>
                    <m:r>
                      <a:rPr lang="en-US" altLang="en-US" sz="2400" i="1">
                        <a:latin typeface="Cambria Math" panose="02040503050406030204" pitchFamily="18" charset="0"/>
                      </a:rPr>
                      <m:t>𝑐𝑜𝑠</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𝜔</m:t>
                        </m:r>
                      </m:e>
                      <m:sub>
                        <m:r>
                          <a:rPr lang="en-US" altLang="en-US" sz="2400" b="0" i="1" smtClean="0">
                            <a:latin typeface="Cambria Math" panose="02040503050406030204" pitchFamily="18" charset="0"/>
                          </a:rPr>
                          <m:t>3</m:t>
                        </m:r>
                      </m:sub>
                    </m:sSub>
                    <m:r>
                      <a:rPr lang="en-US" altLang="en-US" sz="2400" i="1">
                        <a:latin typeface="Cambria Math" panose="02040503050406030204" pitchFamily="18" charset="0"/>
                      </a:rPr>
                      <m:t>𝑡</m:t>
                    </m:r>
                  </m:oMath>
                </a14:m>
                <a:endParaRPr lang="en-US" altLang="en-US" sz="2400" dirty="0" smtClean="0"/>
              </a:p>
              <a:p>
                <a14:m>
                  <m:oMath xmlns:m="http://schemas.openxmlformats.org/officeDocument/2006/math">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1</m:t>
                        </m:r>
                      </m:num>
                      <m:den>
                        <m:r>
                          <a:rPr lang="en-US" altLang="en-US" sz="2400" b="0" i="1" smtClean="0">
                            <a:latin typeface="Cambria Math" panose="02040503050406030204" pitchFamily="18" charset="0"/>
                          </a:rPr>
                          <m:t>2</m:t>
                        </m:r>
                      </m:den>
                    </m:f>
                    <m:d>
                      <m:dPr>
                        <m:ctrlPr>
                          <a:rPr lang="en-US" altLang="en-US" sz="2400" b="0" i="1" smtClean="0">
                            <a:latin typeface="Cambria Math" panose="02040503050406030204" pitchFamily="18" charset="0"/>
                          </a:rPr>
                        </m:ctrlPr>
                      </m:dPr>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1</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2</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𝑚</m:t>
                            </m:r>
                            <m:r>
                              <a:rPr lang="en-US" altLang="en-US" sz="2400" b="0" i="1" smtClean="0">
                                <a:latin typeface="Cambria Math" panose="02040503050406030204" pitchFamily="18" charset="0"/>
                              </a:rPr>
                              <m:t>3</m:t>
                            </m:r>
                          </m:sub>
                          <m:sup>
                            <m:r>
                              <a:rPr lang="en-US" altLang="en-US" sz="2400" b="0" i="1" smtClean="0">
                                <a:latin typeface="Cambria Math" panose="02040503050406030204" pitchFamily="18" charset="0"/>
                              </a:rPr>
                              <m:t>2</m:t>
                            </m:r>
                          </m:sup>
                        </m:sSubSup>
                      </m:e>
                    </m:d>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r>
                      <a:rPr lang="en-US" altLang="en-US" sz="2400" b="0" i="1" smtClean="0">
                        <a:latin typeface="Cambria Math" panose="02040503050406030204" pitchFamily="18" charset="0"/>
                      </a:rPr>
                      <m:t>=</m:t>
                    </m:r>
                    <m:d>
                      <m:dPr>
                        <m:ctrlPr>
                          <a:rPr lang="en-US" altLang="en-US" sz="2400" b="0" i="1" smtClean="0">
                            <a:latin typeface="Cambria Math" panose="02040503050406030204" pitchFamily="18" charset="0"/>
                          </a:rPr>
                        </m:ctrlPr>
                      </m:dPr>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b="0" i="1" smtClean="0">
                                <a:latin typeface="Cambria Math" panose="02040503050406030204" pitchFamily="18" charset="0"/>
                              </a:rPr>
                              <m:t>2</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r>
                          <a:rPr lang="en-US" altLang="en-US" sz="2400" b="0" i="1" smtClean="0">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b="0" i="1" smtClean="0">
                                <a:latin typeface="Cambria Math" panose="02040503050406030204" pitchFamily="18" charset="0"/>
                              </a:rPr>
                              <m:t>3</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e>
                    </m:d>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oMath>
                </a14:m>
                <a:endParaRPr lang="en-US" altLang="en-US" b="0" dirty="0" smtClean="0"/>
              </a:p>
              <a:p>
                <a14:m>
                  <m:oMath xmlns:m="http://schemas.openxmlformats.org/officeDocument/2006/math">
                    <m:r>
                      <a:rPr lang="en-US" altLang="en-US" sz="2400" b="0" i="1" smtClean="0">
                        <a:latin typeface="Cambria Math" panose="02040503050406030204" pitchFamily="18" charset="0"/>
                      </a:rPr>
                      <m:t>𝑃</m:t>
                    </m:r>
                    <m:r>
                      <a:rPr lang="en-US" altLang="en-US" sz="2400" b="0" i="1" smtClean="0">
                        <a:latin typeface="Cambria Math" panose="02040503050406030204" pitchFamily="18" charset="0"/>
                      </a:rPr>
                      <m:t>=</m:t>
                    </m:r>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𝑅</m:t>
                        </m:r>
                      </m:e>
                      <m:sub>
                        <m:r>
                          <a:rPr lang="en-US" altLang="en-US" sz="2400" b="0" i="1" smtClean="0">
                            <a:latin typeface="Cambria Math" panose="02040503050406030204" pitchFamily="18" charset="0"/>
                          </a:rPr>
                          <m:t>𝐿</m:t>
                        </m:r>
                      </m:sub>
                    </m:sSub>
                  </m:oMath>
                </a14:m>
                <a:endParaRPr lang="en-US" altLang="en-US" sz="2400" b="0" dirty="0" smtClean="0"/>
              </a:p>
              <a:p>
                <a14:m>
                  <m:oMath xmlns:m="http://schemas.openxmlformats.org/officeDocument/2006/math">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𝑒𝑓𝑓</m:t>
                        </m:r>
                      </m:sub>
                    </m:sSub>
                    <m:r>
                      <a:rPr lang="en-US" altLang="en-US" sz="2400" b="0" i="1" smtClean="0">
                        <a:latin typeface="Cambria Math" panose="02040503050406030204" pitchFamily="18" charset="0"/>
                      </a:rPr>
                      <m:t>=</m:t>
                    </m:r>
                    <m:rad>
                      <m:radPr>
                        <m:degHide m:val="on"/>
                        <m:ctrlPr>
                          <a:rPr lang="en-US" altLang="en-US" sz="2400" b="0" i="1" smtClean="0">
                            <a:latin typeface="Cambria Math" panose="02040503050406030204" pitchFamily="18" charset="0"/>
                          </a:rPr>
                        </m:ctrlPr>
                      </m:radPr>
                      <m:deg/>
                      <m:e>
                        <m:sSubSup>
                          <m:sSubSupPr>
                            <m:ctrlPr>
                              <a:rPr lang="en-US" altLang="en-US" sz="2400" b="0" i="1" smtClean="0">
                                <a:latin typeface="Cambria Math" panose="02040503050406030204" pitchFamily="18" charset="0"/>
                              </a:rPr>
                            </m:ctrlPr>
                          </m:sSubSupPr>
                          <m:e>
                            <m:r>
                              <a:rPr lang="en-US" altLang="en-US" sz="2400" b="0" i="1" smtClean="0">
                                <a:latin typeface="Cambria Math" panose="02040503050406030204" pitchFamily="18" charset="0"/>
                              </a:rPr>
                              <m:t>𝐼</m:t>
                            </m:r>
                          </m:e>
                          <m:sub>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𝑒𝑓𝑓</m:t>
                            </m:r>
                          </m:sub>
                          <m:sup>
                            <m:r>
                              <a:rPr lang="en-US" altLang="en-US" sz="2400" b="0" i="1" smtClean="0">
                                <a:latin typeface="Cambria Math" panose="02040503050406030204" pitchFamily="18" charset="0"/>
                              </a:rPr>
                              <m:t>2</m:t>
                            </m:r>
                          </m:sup>
                        </m:sSubSup>
                        <m:r>
                          <a:rPr lang="en-US" altLang="en-US" sz="2400" i="1">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i="1">
                                <a:latin typeface="Cambria Math" panose="02040503050406030204" pitchFamily="18" charset="0"/>
                              </a:rPr>
                              <m:t>2</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r>
                          <a:rPr lang="en-US" altLang="en-US" sz="2400" i="1">
                            <a:latin typeface="Cambria Math" panose="02040503050406030204" pitchFamily="18" charset="0"/>
                          </a:rPr>
                          <m:t>+</m:t>
                        </m:r>
                        <m:sSubSup>
                          <m:sSubSupPr>
                            <m:ctrlPr>
                              <a:rPr lang="en-US" altLang="en-US" sz="2400" i="1">
                                <a:latin typeface="Cambria Math" panose="02040503050406030204" pitchFamily="18" charset="0"/>
                              </a:rPr>
                            </m:ctrlPr>
                          </m:sSubSupPr>
                          <m:e>
                            <m:r>
                              <a:rPr lang="en-US" altLang="en-US" sz="2400" i="1">
                                <a:latin typeface="Cambria Math" panose="02040503050406030204" pitchFamily="18" charset="0"/>
                              </a:rPr>
                              <m:t>𝐼</m:t>
                            </m:r>
                          </m:e>
                          <m:sub>
                            <m:r>
                              <a:rPr lang="en-US" altLang="en-US" sz="2400" i="1">
                                <a:latin typeface="Cambria Math" panose="02040503050406030204" pitchFamily="18" charset="0"/>
                              </a:rPr>
                              <m:t>3</m:t>
                            </m:r>
                            <m:r>
                              <a:rPr lang="en-US" altLang="en-US" sz="2400" i="1">
                                <a:latin typeface="Cambria Math" panose="02040503050406030204" pitchFamily="18" charset="0"/>
                              </a:rPr>
                              <m:t>𝑒𝑓𝑓</m:t>
                            </m:r>
                          </m:sub>
                          <m:sup>
                            <m:r>
                              <a:rPr lang="en-US" altLang="en-US" sz="2400" i="1">
                                <a:latin typeface="Cambria Math" panose="02040503050406030204" pitchFamily="18" charset="0"/>
                              </a:rPr>
                              <m:t>2</m:t>
                            </m:r>
                          </m:sup>
                        </m:sSubSup>
                      </m:e>
                    </m:rad>
                  </m:oMath>
                </a14:m>
                <a:endParaRPr lang="en-US" altLang="en-US" b="0" dirty="0" smtClean="0"/>
              </a:p>
              <a:p>
                <a:endParaRPr lang="en-US" altLang="en-US" dirty="0"/>
              </a:p>
            </p:txBody>
          </p:sp>
        </mc:Choice>
        <mc:Fallback>
          <p:sp>
            <p:nvSpPr>
              <p:cNvPr id="25605" name="Content Placeholder 2"/>
              <p:cNvSpPr>
                <a:spLocks noGrp="1" noRot="1" noChangeAspect="1" noMove="1" noResize="1" noEditPoints="1" noAdjustHandles="1" noChangeArrowheads="1" noChangeShapeType="1" noTextEdit="1"/>
              </p:cNvSpPr>
              <p:nvPr>
                <p:ph idx="1"/>
              </p:nvPr>
            </p:nvSpPr>
            <p:spPr>
              <a:xfrm>
                <a:off x="533400" y="1295400"/>
                <a:ext cx="8229600" cy="4625975"/>
              </a:xfrm>
              <a:blipFill>
                <a:blip r:embed="rId2"/>
                <a:stretch>
                  <a:fillRect l="-444" t="-131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9E52329-B142-4EBF-AFB9-69E55B2D948B}" type="slidenum">
              <a:rPr lang="en-US" altLang="en-US" sz="1200">
                <a:solidFill>
                  <a:srgbClr val="3F3F3F"/>
                </a:solidFill>
              </a:rPr>
              <a:pPr eaLnBrk="1" hangingPunct="1"/>
              <a:t>14</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39600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Apparent Power &amp; Power Factor</a:t>
            </a:r>
          </a:p>
        </p:txBody>
      </p:sp>
      <p:sp>
        <p:nvSpPr>
          <p:cNvPr id="26628" name="Content Placeholder 2"/>
          <p:cNvSpPr>
            <a:spLocks noGrp="1"/>
          </p:cNvSpPr>
          <p:nvPr>
            <p:ph idx="1"/>
          </p:nvPr>
        </p:nvSpPr>
        <p:spPr/>
        <p:txBody>
          <a:bodyPr/>
          <a:lstStyle/>
          <a:p>
            <a:r>
              <a:rPr lang="en-US" altLang="en-US" dirty="0"/>
              <a:t>If </a:t>
            </a:r>
            <a:r>
              <a:rPr lang="en-US" altLang="en-US" i="1" dirty="0"/>
              <a:t>v(t)=</a:t>
            </a:r>
            <a:r>
              <a:rPr lang="en-US" altLang="en-US" i="1" dirty="0" err="1"/>
              <a:t>V</a:t>
            </a:r>
            <a:r>
              <a:rPr lang="en-US" altLang="en-US" i="1" baseline="-25000" dirty="0" err="1"/>
              <a:t>m</a:t>
            </a:r>
            <a:r>
              <a:rPr lang="en-US" altLang="en-US" i="1" dirty="0" err="1"/>
              <a:t>cos</a:t>
            </a:r>
            <a:r>
              <a:rPr lang="en-US" altLang="en-US" i="1" dirty="0"/>
              <a:t>(</a:t>
            </a:r>
            <a:r>
              <a:rPr lang="en-US" altLang="en-US" i="1" dirty="0" err="1"/>
              <a:t>ωt+θ</a:t>
            </a:r>
            <a:r>
              <a:rPr lang="en-US" altLang="en-US" i="1" dirty="0"/>
              <a:t>) </a:t>
            </a:r>
            <a:r>
              <a:rPr lang="en-US" altLang="en-US" dirty="0"/>
              <a:t>and </a:t>
            </a:r>
            <a:r>
              <a:rPr lang="en-US" altLang="en-US" i="1" dirty="0" err="1"/>
              <a:t>i</a:t>
            </a:r>
            <a:r>
              <a:rPr lang="en-US" altLang="en-US" i="1" dirty="0"/>
              <a:t>(t)=</a:t>
            </a:r>
            <a:r>
              <a:rPr lang="en-US" altLang="en-US" i="1" dirty="0" err="1"/>
              <a:t>I</a:t>
            </a:r>
            <a:r>
              <a:rPr lang="en-US" altLang="en-US" i="1" baseline="-25000" dirty="0" err="1"/>
              <a:t>m</a:t>
            </a:r>
            <a:r>
              <a:rPr lang="en-US" altLang="en-US" i="1" dirty="0" err="1"/>
              <a:t>cos</a:t>
            </a:r>
            <a:r>
              <a:rPr lang="en-US" altLang="en-US" i="1" dirty="0"/>
              <a:t>(</a:t>
            </a:r>
            <a:r>
              <a:rPr lang="en-US" altLang="en-US" i="1" dirty="0" err="1"/>
              <a:t>ωt+ϕ</a:t>
            </a:r>
            <a:r>
              <a:rPr lang="en-US" altLang="en-US" i="1" dirty="0"/>
              <a:t>),</a:t>
            </a:r>
            <a:r>
              <a:rPr lang="en-US" altLang="en-US" dirty="0"/>
              <a:t> then</a:t>
            </a:r>
          </a:p>
          <a:p>
            <a:endParaRPr lang="en-US" altLang="en-US" dirty="0"/>
          </a:p>
          <a:p>
            <a:endParaRPr lang="en-US" altLang="en-US" dirty="0"/>
          </a:p>
          <a:p>
            <a:endParaRPr lang="en-US" altLang="en-US" dirty="0"/>
          </a:p>
          <a:p>
            <a:r>
              <a:rPr lang="en-US" altLang="en-US" dirty="0" smtClean="0"/>
              <a:t>The </a:t>
            </a:r>
            <a:r>
              <a:rPr lang="en-US" altLang="en-US" dirty="0"/>
              <a:t>apparent power is defined as </a:t>
            </a:r>
            <a:r>
              <a:rPr lang="en-US" altLang="en-US" i="1" dirty="0" err="1"/>
              <a:t>V</a:t>
            </a:r>
            <a:r>
              <a:rPr lang="en-US" altLang="en-US" i="1" baseline="-25000" dirty="0" err="1"/>
              <a:t>eff</a:t>
            </a:r>
            <a:r>
              <a:rPr lang="en-US" altLang="en-US" i="1" dirty="0" err="1"/>
              <a:t>I</a:t>
            </a:r>
            <a:r>
              <a:rPr lang="en-US" altLang="en-US" i="1" baseline="-25000" dirty="0" err="1"/>
              <a:t>eff</a:t>
            </a:r>
            <a:r>
              <a:rPr lang="en-US" altLang="en-US" dirty="0"/>
              <a:t> and is given the units volt-ampere V</a:t>
            </a:r>
            <a:r>
              <a:rPr lang="en-US" altLang="en-US" sz="2000" dirty="0">
                <a:latin typeface="Wingdings" pitchFamily="2" charset="2"/>
              </a:rPr>
              <a:t></a:t>
            </a:r>
            <a:r>
              <a:rPr lang="en-US" altLang="en-US" dirty="0" smtClean="0"/>
              <a:t>A</a:t>
            </a:r>
          </a:p>
          <a:p>
            <a:endParaRPr lang="en-US" altLang="en-US" dirty="0" smtClean="0"/>
          </a:p>
          <a:p>
            <a:r>
              <a:rPr lang="en-US" altLang="en-US" dirty="0" smtClean="0"/>
              <a:t>The term cos(</a:t>
            </a:r>
            <a:r>
              <a:rPr lang="en-US" altLang="en-US" dirty="0" smtClean="0">
                <a:sym typeface="Symbol" panose="05050102010706020507" pitchFamily="18" charset="2"/>
              </a:rPr>
              <a:t>-) is called power factor</a:t>
            </a:r>
            <a:endParaRPr lang="en-US" altLang="en-US" dirty="0"/>
          </a:p>
          <a:p>
            <a:pPr>
              <a:buFont typeface="Wingdings 2" pitchFamily="18" charset="2"/>
              <a:buNone/>
            </a:pPr>
            <a:endParaRPr lang="en-US" altLang="en-US" i="1" dirty="0"/>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7CCB931-EA1A-40FE-BD0E-269C0C4859E5}" type="slidenum">
              <a:rPr lang="en-US" altLang="en-US" sz="1200">
                <a:solidFill>
                  <a:srgbClr val="3F3F3F"/>
                </a:solidFill>
              </a:rPr>
              <a:pPr eaLnBrk="1" hangingPunct="1"/>
              <a:t>15</a:t>
            </a:fld>
            <a:endParaRPr lang="en-US" altLang="en-US" sz="1200">
              <a:solidFill>
                <a:srgbClr val="3F3F3F"/>
              </a:solidFill>
            </a:endParaRPr>
          </a:p>
        </p:txBody>
      </p:sp>
      <p:graphicFrame>
        <p:nvGraphicFramePr>
          <p:cNvPr id="26626" name="Object 2"/>
          <p:cNvGraphicFramePr>
            <a:graphicFrameLocks noChangeAspect="1"/>
          </p:cNvGraphicFramePr>
          <p:nvPr>
            <p:extLst>
              <p:ext uri="{D42A27DB-BD31-4B8C-83A1-F6EECF244321}">
                <p14:modId xmlns:p14="http://schemas.microsoft.com/office/powerpoint/2010/main" val="623671427"/>
              </p:ext>
            </p:extLst>
          </p:nvPr>
        </p:nvGraphicFramePr>
        <p:xfrm>
          <a:off x="1293813" y="2133600"/>
          <a:ext cx="6356350" cy="927100"/>
        </p:xfrm>
        <a:graphic>
          <a:graphicData uri="http://schemas.openxmlformats.org/presentationml/2006/ole">
            <mc:AlternateContent xmlns:mc="http://schemas.openxmlformats.org/markup-compatibility/2006">
              <mc:Choice xmlns:v="urn:schemas-microsoft-com:vml" Requires="v">
                <p:oleObj spid="_x0000_s41018" name="Equation" r:id="rId4" imgW="2438400" imgH="355600" progId="Equation.3">
                  <p:embed/>
                </p:oleObj>
              </mc:Choice>
              <mc:Fallback>
                <p:oleObj name="Equation" r:id="rId4" imgW="24384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2133600"/>
                        <a:ext cx="63563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701441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Apparent Power &amp; Power Factor</a:t>
            </a:r>
          </a:p>
        </p:txBody>
      </p:sp>
      <p:sp>
        <p:nvSpPr>
          <p:cNvPr id="28676" name="Content Placeholder 2"/>
          <p:cNvSpPr>
            <a:spLocks noGrp="1"/>
          </p:cNvSpPr>
          <p:nvPr>
            <p:ph idx="1"/>
          </p:nvPr>
        </p:nvSpPr>
        <p:spPr/>
        <p:txBody>
          <a:bodyPr/>
          <a:lstStyle/>
          <a:p>
            <a:pPr>
              <a:buFont typeface="Wingdings 2" pitchFamily="18" charset="2"/>
              <a:buNone/>
            </a:pPr>
            <a:r>
              <a:rPr lang="en-US" altLang="en-US"/>
              <a:t>Power factor is defined as</a:t>
            </a:r>
          </a:p>
          <a:p>
            <a:endParaRPr lang="en-US" altLang="en-US"/>
          </a:p>
          <a:p>
            <a:endParaRPr lang="en-US" altLang="en-US"/>
          </a:p>
          <a:p>
            <a:endParaRPr lang="en-US" altLang="en-US"/>
          </a:p>
          <a:p>
            <a:endParaRPr lang="en-US" altLang="en-US"/>
          </a:p>
          <a:p>
            <a:r>
              <a:rPr lang="en-US" altLang="en-US"/>
              <a:t>for a resistive load, </a:t>
            </a:r>
            <a:r>
              <a:rPr lang="en-US" altLang="en-US" i="1"/>
              <a:t>PF=1</a:t>
            </a:r>
          </a:p>
          <a:p>
            <a:r>
              <a:rPr lang="en-US" altLang="en-US"/>
              <a:t>for a purely reactive load, </a:t>
            </a:r>
            <a:r>
              <a:rPr lang="en-US" altLang="en-US" i="1"/>
              <a:t>PF=0</a:t>
            </a:r>
          </a:p>
          <a:p>
            <a:r>
              <a:rPr lang="en-US" altLang="en-US"/>
              <a:t>generally, </a:t>
            </a:r>
            <a:r>
              <a:rPr lang="en-US" altLang="en-US" i="1"/>
              <a:t>0 ≤ PF ≤ 1</a:t>
            </a:r>
          </a:p>
          <a:p>
            <a:pPr>
              <a:buFont typeface="Wingdings 2" pitchFamily="18" charset="2"/>
              <a:buNone/>
            </a:pPr>
            <a:endParaRPr lang="en-US" altLang="en-US"/>
          </a:p>
          <a:p>
            <a:endParaRPr lang="en-US" altLang="en-US"/>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FFDA85-DB1A-41F4-936C-BAF8F1874AD0}" type="slidenum">
              <a:rPr lang="en-US" altLang="en-US" sz="1200">
                <a:solidFill>
                  <a:srgbClr val="3F3F3F"/>
                </a:solidFill>
              </a:rPr>
              <a:pPr eaLnBrk="1" hangingPunct="1"/>
              <a:t>16</a:t>
            </a:fld>
            <a:endParaRPr lang="en-US" altLang="en-US" sz="1200">
              <a:solidFill>
                <a:srgbClr val="3F3F3F"/>
              </a:solidFill>
            </a:endParaRPr>
          </a:p>
        </p:txBody>
      </p:sp>
      <p:graphicFrame>
        <p:nvGraphicFramePr>
          <p:cNvPr id="28674" name="Object 2"/>
          <p:cNvGraphicFramePr>
            <a:graphicFrameLocks noChangeAspect="1"/>
          </p:cNvGraphicFramePr>
          <p:nvPr>
            <p:extLst>
              <p:ext uri="{D42A27DB-BD31-4B8C-83A1-F6EECF244321}">
                <p14:modId xmlns:p14="http://schemas.microsoft.com/office/powerpoint/2010/main" val="2097810653"/>
              </p:ext>
            </p:extLst>
          </p:nvPr>
        </p:nvGraphicFramePr>
        <p:xfrm>
          <a:off x="1954213" y="2076450"/>
          <a:ext cx="5946775" cy="1428750"/>
        </p:xfrm>
        <a:graphic>
          <a:graphicData uri="http://schemas.openxmlformats.org/presentationml/2006/ole">
            <mc:AlternateContent xmlns:mc="http://schemas.openxmlformats.org/markup-compatibility/2006">
              <mc:Choice xmlns:v="urn:schemas-microsoft-com:vml" Requires="v">
                <p:oleObj spid="_x0000_s42042" name="Equation" r:id="rId4" imgW="1955800" imgH="469900" progId="Equation.3">
                  <p:embed/>
                </p:oleObj>
              </mc:Choice>
              <mc:Fallback>
                <p:oleObj name="Equation" r:id="rId4" imgW="19558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3" y="2076450"/>
                        <a:ext cx="5946775"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01004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Power Factor: Lagging &amp; Leading</a:t>
            </a:r>
          </a:p>
        </p:txBody>
      </p:sp>
      <p:sp>
        <p:nvSpPr>
          <p:cNvPr id="29700" name="Content Placeholder 2"/>
          <p:cNvSpPr>
            <a:spLocks noGrp="1"/>
          </p:cNvSpPr>
          <p:nvPr>
            <p:ph idx="1"/>
          </p:nvPr>
        </p:nvSpPr>
        <p:spPr/>
        <p:txBody>
          <a:bodyPr/>
          <a:lstStyle/>
          <a:p>
            <a:r>
              <a:rPr lang="en-US" altLang="en-US"/>
              <a:t>Since the power factor for sine waves is </a:t>
            </a:r>
          </a:p>
          <a:p>
            <a:pPr>
              <a:buFont typeface="Wingdings 2" pitchFamily="18" charset="2"/>
              <a:buNone/>
            </a:pPr>
            <a:endParaRPr lang="en-US" altLang="en-US"/>
          </a:p>
          <a:p>
            <a:pPr>
              <a:buFont typeface="Wingdings 2" pitchFamily="18" charset="2"/>
              <a:buNone/>
            </a:pPr>
            <a:endParaRPr lang="en-US" altLang="en-US"/>
          </a:p>
          <a:p>
            <a:pPr>
              <a:buFont typeface="Wingdings 2" pitchFamily="18" charset="2"/>
              <a:buNone/>
            </a:pPr>
            <a:r>
              <a:rPr lang="en-US" altLang="en-US"/>
              <a:t>the information as to whether current leads or lags voltage is lost, so we add the adjective to the power factor term.</a:t>
            </a:r>
          </a:p>
          <a:p>
            <a:r>
              <a:rPr lang="en-US" altLang="en-US"/>
              <a:t>An inductive load has a </a:t>
            </a:r>
            <a:r>
              <a:rPr lang="en-US" altLang="en-US" i="1"/>
              <a:t>lagging</a:t>
            </a:r>
            <a:r>
              <a:rPr lang="en-US" altLang="en-US"/>
              <a:t> PF. </a:t>
            </a:r>
          </a:p>
          <a:p>
            <a:r>
              <a:rPr lang="en-US" altLang="en-US"/>
              <a:t>A capacitive load has a </a:t>
            </a:r>
            <a:r>
              <a:rPr lang="en-US" altLang="en-US" i="1"/>
              <a:t>leading</a:t>
            </a:r>
            <a:r>
              <a:rPr lang="en-US" altLang="en-US"/>
              <a:t> PF.</a:t>
            </a:r>
          </a:p>
          <a:p>
            <a:pPr>
              <a:buFont typeface="Wingdings 2" pitchFamily="18" charset="2"/>
              <a:buNone/>
            </a:pPr>
            <a:endParaRPr lang="en-US" altLang="en-US"/>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15F4146-8432-4AB5-B341-66395F8E7CF3}" type="slidenum">
              <a:rPr lang="en-US" altLang="en-US" sz="1200">
                <a:solidFill>
                  <a:srgbClr val="3F3F3F"/>
                </a:solidFill>
              </a:rPr>
              <a:pPr eaLnBrk="1" hangingPunct="1"/>
              <a:t>17</a:t>
            </a:fld>
            <a:endParaRPr lang="en-US" altLang="en-US" sz="1200">
              <a:solidFill>
                <a:srgbClr val="3F3F3F"/>
              </a:solidFill>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1000502292"/>
              </p:ext>
            </p:extLst>
          </p:nvPr>
        </p:nvGraphicFramePr>
        <p:xfrm>
          <a:off x="2867025" y="2133600"/>
          <a:ext cx="2549525" cy="463550"/>
        </p:xfrm>
        <a:graphic>
          <a:graphicData uri="http://schemas.openxmlformats.org/presentationml/2006/ole">
            <mc:AlternateContent xmlns:mc="http://schemas.openxmlformats.org/markup-compatibility/2006">
              <mc:Choice xmlns:v="urn:schemas-microsoft-com:vml" Requires="v">
                <p:oleObj spid="_x0000_s43066" name="Equation" r:id="rId4" imgW="977900" imgH="177800" progId="Equation.3">
                  <p:embed/>
                </p:oleObj>
              </mc:Choice>
              <mc:Fallback>
                <p:oleObj name="Equation" r:id="rId4" imgW="9779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7025" y="2133600"/>
                        <a:ext cx="25495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4098925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hay29575_1113"/>
          <p:cNvPicPr>
            <a:picLocks noChangeAspect="1" noChangeArrowheads="1"/>
          </p:cNvPicPr>
          <p:nvPr/>
        </p:nvPicPr>
        <p:blipFill>
          <a:blip r:embed="rId3" cstate="print">
            <a:extLst>
              <a:ext uri="{28A0092B-C50C-407E-A947-70E740481C1C}">
                <a14:useLocalDpi xmlns:a14="http://schemas.microsoft.com/office/drawing/2010/main" val="0"/>
              </a:ext>
            </a:extLst>
          </a:blip>
          <a:srcRect t="3798"/>
          <a:stretch>
            <a:fillRect/>
          </a:stretch>
        </p:blipFill>
        <p:spPr bwMode="auto">
          <a:xfrm>
            <a:off x="2819400" y="2590800"/>
            <a:ext cx="5384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Example: Power Factor</a:t>
            </a:r>
          </a:p>
        </p:txBody>
      </p:sp>
      <p:sp>
        <p:nvSpPr>
          <p:cNvPr id="30724" name="Content Placeholder 2"/>
          <p:cNvSpPr>
            <a:spLocks noGrp="1"/>
          </p:cNvSpPr>
          <p:nvPr>
            <p:ph idx="1"/>
          </p:nvPr>
        </p:nvSpPr>
        <p:spPr/>
        <p:txBody>
          <a:bodyPr/>
          <a:lstStyle/>
          <a:p>
            <a:pPr>
              <a:buFont typeface="Wingdings 2" pitchFamily="18" charset="2"/>
              <a:buNone/>
            </a:pPr>
            <a:r>
              <a:rPr lang="en-US" altLang="en-US" sz="2400"/>
              <a:t>Find the average power delivered to each of the two loads, the apparent power supplied by the source, and the power factor of the combined loads.</a:t>
            </a:r>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endParaRPr lang="en-US" altLang="en-US" sz="2400"/>
          </a:p>
          <a:p>
            <a:pPr>
              <a:buFont typeface="Wingdings 2" pitchFamily="18" charset="2"/>
              <a:buNone/>
            </a:pPr>
            <a:r>
              <a:rPr lang="en-US" altLang="en-US" sz="2000" i="1"/>
              <a:t>Answer: 288 W, 144 W, 720 VA, PF=0.6 (lagging)</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EAF1639-6423-423E-B60E-1AB4DCAA0EC6}"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5784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Complex Power</a:t>
            </a:r>
          </a:p>
        </p:txBody>
      </p:sp>
      <p:sp>
        <p:nvSpPr>
          <p:cNvPr id="31748" name="Content Placeholder 2"/>
          <p:cNvSpPr>
            <a:spLocks noGrp="1"/>
          </p:cNvSpPr>
          <p:nvPr>
            <p:ph idx="1"/>
          </p:nvPr>
        </p:nvSpPr>
        <p:spPr>
          <a:xfrm>
            <a:off x="533400" y="1371600"/>
            <a:ext cx="8229600" cy="2314575"/>
          </a:xfrm>
        </p:spPr>
        <p:txBody>
          <a:bodyPr/>
          <a:lstStyle/>
          <a:p>
            <a:pPr>
              <a:buFont typeface="Wingdings 2" pitchFamily="18" charset="2"/>
              <a:buNone/>
            </a:pPr>
            <a:r>
              <a:rPr lang="en-US" altLang="en-US" dirty="0"/>
              <a:t>Define the complex power </a:t>
            </a:r>
            <a:r>
              <a:rPr lang="en-US" altLang="en-US" b="1" dirty="0"/>
              <a:t>S</a:t>
            </a:r>
            <a:r>
              <a:rPr lang="en-US" altLang="en-US" dirty="0"/>
              <a:t> as</a:t>
            </a:r>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5F4D002-E60C-4DA6-878A-2461EB3FCA3B}" type="slidenum">
              <a:rPr lang="en-US" altLang="en-US" sz="1200">
                <a:solidFill>
                  <a:srgbClr val="3F3F3F"/>
                </a:solidFill>
              </a:rPr>
              <a:pPr eaLnBrk="1" hangingPunct="1"/>
              <a:t>19</a:t>
            </a:fld>
            <a:endParaRPr lang="en-US" altLang="en-US" sz="1200">
              <a:solidFill>
                <a:srgbClr val="3F3F3F"/>
              </a:solidFill>
            </a:endParaRPr>
          </a:p>
        </p:txBody>
      </p:sp>
      <p:pic>
        <p:nvPicPr>
          <p:cNvPr id="31751" name="Picture 3" descr="hay29575_1115"/>
          <p:cNvPicPr>
            <a:picLocks noChangeAspect="1" noChangeArrowheads="1"/>
          </p:cNvPicPr>
          <p:nvPr/>
        </p:nvPicPr>
        <p:blipFill>
          <a:blip r:embed="rId4" cstate="print">
            <a:extLst>
              <a:ext uri="{28A0092B-C50C-407E-A947-70E740481C1C}">
                <a14:useLocalDpi xmlns:a14="http://schemas.microsoft.com/office/drawing/2010/main" val="0"/>
              </a:ext>
            </a:extLst>
          </a:blip>
          <a:srcRect t="2107"/>
          <a:stretch>
            <a:fillRect/>
          </a:stretch>
        </p:blipFill>
        <p:spPr bwMode="auto">
          <a:xfrm>
            <a:off x="6709790" y="1195101"/>
            <a:ext cx="2032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6" name="Object 2"/>
          <p:cNvGraphicFramePr>
            <a:graphicFrameLocks noChangeAspect="1"/>
          </p:cNvGraphicFramePr>
          <p:nvPr>
            <p:extLst>
              <p:ext uri="{D42A27DB-BD31-4B8C-83A1-F6EECF244321}">
                <p14:modId xmlns:p14="http://schemas.microsoft.com/office/powerpoint/2010/main" val="3102260441"/>
              </p:ext>
            </p:extLst>
          </p:nvPr>
        </p:nvGraphicFramePr>
        <p:xfrm>
          <a:off x="609600" y="2192664"/>
          <a:ext cx="5562600" cy="618066"/>
        </p:xfrm>
        <a:graphic>
          <a:graphicData uri="http://schemas.openxmlformats.org/presentationml/2006/ole">
            <mc:AlternateContent xmlns:mc="http://schemas.openxmlformats.org/markup-compatibility/2006">
              <mc:Choice xmlns:v="urn:schemas-microsoft-com:vml" Requires="v">
                <p:oleObj spid="_x0000_s44090" name="Equation" r:id="rId5" imgW="2057400" imgH="228600" progId="Equation.3">
                  <p:embed/>
                </p:oleObj>
              </mc:Choice>
              <mc:Fallback>
                <p:oleObj name="Equation" r:id="rId5" imgW="2057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192664"/>
                        <a:ext cx="5562600" cy="618066"/>
                      </a:xfrm>
                      <a:prstGeom prst="rect">
                        <a:avLst/>
                      </a:prstGeom>
                      <a:noFill/>
                      <a:ln>
                        <a:noFill/>
                      </a:ln>
                      <a:effectLst/>
                    </p:spPr>
                  </p:pic>
                </p:oleObj>
              </mc:Fallback>
            </mc:AlternateContent>
          </a:graphicData>
        </a:graphic>
      </p:graphicFrame>
      <p:sp>
        <p:nvSpPr>
          <p:cNvPr id="10" name="Content Placeholder 2"/>
          <p:cNvSpPr txBox="1">
            <a:spLocks/>
          </p:cNvSpPr>
          <p:nvPr/>
        </p:nvSpPr>
        <p:spPr bwMode="auto">
          <a:xfrm>
            <a:off x="609600" y="3355689"/>
            <a:ext cx="8229600" cy="2643188"/>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Char char=""/>
            </a:pPr>
            <a:r>
              <a:rPr lang="en-US" altLang="en-US" dirty="0">
                <a:latin typeface="Times New Roman" pitchFamily="18" charset="0"/>
              </a:rPr>
              <a:t>the real part of </a:t>
            </a:r>
            <a:r>
              <a:rPr lang="en-US" altLang="en-US" b="1" dirty="0">
                <a:latin typeface="Times New Roman" pitchFamily="18" charset="0"/>
              </a:rPr>
              <a:t>S</a:t>
            </a:r>
            <a:r>
              <a:rPr lang="en-US" altLang="en-US" dirty="0">
                <a:latin typeface="Times New Roman" pitchFamily="18" charset="0"/>
              </a:rPr>
              <a:t> is P, the </a:t>
            </a:r>
            <a:r>
              <a:rPr lang="en-US" altLang="en-US" dirty="0">
                <a:solidFill>
                  <a:srgbClr val="C00000"/>
                </a:solidFill>
                <a:latin typeface="Times New Roman" pitchFamily="18" charset="0"/>
              </a:rPr>
              <a:t>average </a:t>
            </a:r>
            <a:r>
              <a:rPr lang="en-US" altLang="en-US" dirty="0" smtClean="0">
                <a:solidFill>
                  <a:srgbClr val="C00000"/>
                </a:solidFill>
                <a:latin typeface="Times New Roman" pitchFamily="18" charset="0"/>
              </a:rPr>
              <a:t>power</a:t>
            </a:r>
            <a:r>
              <a:rPr lang="en-US" altLang="en-US" dirty="0" smtClean="0">
                <a:latin typeface="Times New Roman" pitchFamily="18" charset="0"/>
              </a:rPr>
              <a:t>, is the amount of energy consumed by resistances in one period</a:t>
            </a:r>
            <a:endParaRPr lang="en-US" altLang="en-US" dirty="0">
              <a:latin typeface="Times New Roman" pitchFamily="18" charset="0"/>
            </a:endParaRPr>
          </a:p>
          <a:p>
            <a:pPr defTabSz="914400">
              <a:buClr>
                <a:schemeClr val="accent1"/>
              </a:buClr>
              <a:buSzPct val="80000"/>
              <a:buFont typeface="Wingdings 2" pitchFamily="18" charset="2"/>
              <a:buChar char=""/>
            </a:pPr>
            <a:r>
              <a:rPr lang="en-US" altLang="en-US" dirty="0">
                <a:latin typeface="Times New Roman" pitchFamily="18" charset="0"/>
              </a:rPr>
              <a:t>the imaginary part of </a:t>
            </a:r>
            <a:r>
              <a:rPr lang="en-US" altLang="en-US" b="1" dirty="0">
                <a:latin typeface="Times New Roman" pitchFamily="18" charset="0"/>
              </a:rPr>
              <a:t>S</a:t>
            </a:r>
            <a:r>
              <a:rPr lang="en-US" altLang="en-US" dirty="0">
                <a:latin typeface="Times New Roman" pitchFamily="18" charset="0"/>
              </a:rPr>
              <a:t> is Q, the </a:t>
            </a:r>
            <a:r>
              <a:rPr lang="en-US" altLang="en-US" dirty="0">
                <a:solidFill>
                  <a:srgbClr val="C00000"/>
                </a:solidFill>
                <a:latin typeface="Times New Roman" pitchFamily="18" charset="0"/>
              </a:rPr>
              <a:t>reactive power</a:t>
            </a:r>
            <a:r>
              <a:rPr lang="en-US" altLang="en-US" dirty="0">
                <a:latin typeface="Times New Roman" pitchFamily="18" charset="0"/>
              </a:rPr>
              <a:t>, which represents the </a:t>
            </a:r>
            <a:r>
              <a:rPr lang="en-US" altLang="en-US" dirty="0" smtClean="0">
                <a:latin typeface="Times New Roman" pitchFamily="18" charset="0"/>
              </a:rPr>
              <a:t>maximum </a:t>
            </a:r>
            <a:r>
              <a:rPr lang="en-US" altLang="en-US" dirty="0" smtClean="0">
                <a:latin typeface="Times New Roman" pitchFamily="18" charset="0"/>
              </a:rPr>
              <a:t>flow </a:t>
            </a:r>
            <a:r>
              <a:rPr lang="en-US" altLang="en-US" dirty="0">
                <a:latin typeface="Times New Roman" pitchFamily="18" charset="0"/>
              </a:rPr>
              <a:t>of energy back and forth from the source (utility company) to the inductors and capacitors of the load (customer) </a:t>
            </a:r>
            <a:endParaRPr lang="en-US" altLang="en-US" dirty="0" smtClean="0">
              <a:latin typeface="Times New Roman" pitchFamily="18" charset="0"/>
            </a:endParaRPr>
          </a:p>
          <a:p>
            <a:pPr defTabSz="914400">
              <a:buClr>
                <a:schemeClr val="accent1"/>
              </a:buClr>
              <a:buSzPct val="80000"/>
              <a:buFont typeface="Wingdings 2" pitchFamily="18" charset="2"/>
              <a:buChar char=""/>
            </a:pPr>
            <a:r>
              <a:rPr lang="en-US" altLang="en-US" dirty="0" smtClean="0">
                <a:latin typeface="Times New Roman" pitchFamily="18" charset="0"/>
              </a:rPr>
              <a:t>The magnitude of S is |S|, the </a:t>
            </a:r>
            <a:r>
              <a:rPr lang="en-US" altLang="en-US" dirty="0" smtClean="0">
                <a:solidFill>
                  <a:srgbClr val="C00000"/>
                </a:solidFill>
                <a:latin typeface="Times New Roman" pitchFamily="18" charset="0"/>
              </a:rPr>
              <a:t>apparent power</a:t>
            </a:r>
            <a:endParaRPr lang="en-US" altLang="en-US" dirty="0">
              <a:solidFill>
                <a:srgbClr val="C00000"/>
              </a:solidFill>
              <a:latin typeface="Times New Roman" pitchFamily="18" charset="0"/>
            </a:endParaRPr>
          </a:p>
          <a:p>
            <a:pPr defTabSz="914400">
              <a:buClr>
                <a:schemeClr val="accent1"/>
              </a:buClr>
              <a:buSzPct val="80000"/>
              <a:buFont typeface="Wingdings 2" pitchFamily="18" charset="2"/>
              <a:buChar char=""/>
            </a:pPr>
            <a:endParaRPr lang="en-US" altLang="en-US" sz="32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02265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en-US" altLang="en-US" dirty="0"/>
              <a:t>Topic Overview </a:t>
            </a:r>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en-US" altLang="en-US" dirty="0"/>
              <a:t>Instantaneous Power</a:t>
            </a:r>
          </a:p>
          <a:p>
            <a:pPr eaLnBrk="1" hangingPunct="1"/>
            <a:r>
              <a:rPr lang="en-US" altLang="en-US" dirty="0"/>
              <a:t>Average Power</a:t>
            </a:r>
          </a:p>
          <a:p>
            <a:pPr eaLnBrk="1" hangingPunct="1"/>
            <a:r>
              <a:rPr lang="en-US" altLang="en-US" dirty="0"/>
              <a:t>Apparent Power</a:t>
            </a:r>
          </a:p>
          <a:p>
            <a:pPr eaLnBrk="1" hangingPunct="1"/>
            <a:r>
              <a:rPr lang="en-US" altLang="en-US" dirty="0"/>
              <a:t>Complex Power</a:t>
            </a:r>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tx2"/>
                </a:solidFill>
              </a:rPr>
              <a:t>Electrical Circuits</a:t>
            </a: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tx2"/>
                </a:solidFill>
              </a:rPr>
              <a:t>10. AC Power Analysis</a:t>
            </a: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Complex Power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DCD5268-DE2B-4A5C-9349-A889B256EBA9}" type="slidenum">
              <a:rPr lang="en-US" altLang="en-US" sz="1200">
                <a:solidFill>
                  <a:srgbClr val="3F3F3F"/>
                </a:solidFill>
              </a:rPr>
              <a:pPr eaLnBrk="1" hangingPunct="1"/>
              <a:t>20</a:t>
            </a:fld>
            <a:endParaRPr lang="en-US" altLang="en-US" sz="1200">
              <a:solidFill>
                <a:srgbClr val="3F3F3F"/>
              </a:solidFill>
            </a:endParaRPr>
          </a:p>
        </p:txBody>
      </p:sp>
      <p:sp>
        <p:nvSpPr>
          <p:cNvPr id="32773" name="Content Placeholder 6"/>
          <p:cNvSpPr>
            <a:spLocks noGrp="1"/>
          </p:cNvSpPr>
          <p:nvPr>
            <p:ph idx="1"/>
          </p:nvPr>
        </p:nvSpPr>
        <p:spPr/>
        <p:txBody>
          <a:bodyPr/>
          <a:lstStyle/>
          <a:p>
            <a:pPr>
              <a:buFont typeface="Wingdings 2" pitchFamily="18" charset="2"/>
              <a:buNone/>
            </a:pPr>
            <a:r>
              <a:rPr lang="en-US" altLang="en-US"/>
              <a:t>Splitting the current phasor </a:t>
            </a:r>
            <a:r>
              <a:rPr lang="en-US" altLang="en-US" b="1"/>
              <a:t>I</a:t>
            </a:r>
            <a:r>
              <a:rPr lang="en-US" altLang="en-US" baseline="-25000"/>
              <a:t>eff  </a:t>
            </a:r>
            <a:r>
              <a:rPr lang="en-US" altLang="en-US"/>
              <a:t>into in-phase and out-of-phase components is another way of visualizing the complex power. </a:t>
            </a:r>
          </a:p>
        </p:txBody>
      </p:sp>
      <p:pic>
        <p:nvPicPr>
          <p:cNvPr id="32774" name="Picture 3" descr="hay29575_1116"/>
          <p:cNvPicPr>
            <a:picLocks noChangeAspect="1" noChangeArrowheads="1"/>
          </p:cNvPicPr>
          <p:nvPr/>
        </p:nvPicPr>
        <p:blipFill>
          <a:blip r:embed="rId2" cstate="print">
            <a:extLst>
              <a:ext uri="{28A0092B-C50C-407E-A947-70E740481C1C}">
                <a14:useLocalDpi xmlns:a14="http://schemas.microsoft.com/office/drawing/2010/main" val="0"/>
              </a:ext>
            </a:extLst>
          </a:blip>
          <a:srcRect t="2144"/>
          <a:stretch>
            <a:fillRect/>
          </a:stretch>
        </p:blipFill>
        <p:spPr bwMode="auto">
          <a:xfrm>
            <a:off x="2298700" y="3124200"/>
            <a:ext cx="37846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502485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Complex Power</a:t>
            </a:r>
          </a:p>
        </p:txBody>
      </p:sp>
      <p:sp>
        <p:nvSpPr>
          <p:cNvPr id="33796" name="Content Placeholder 2"/>
          <p:cNvSpPr>
            <a:spLocks noGrp="1"/>
          </p:cNvSpPr>
          <p:nvPr>
            <p:ph idx="1"/>
          </p:nvPr>
        </p:nvSpPr>
        <p:spPr/>
        <p:txBody>
          <a:bodyPr/>
          <a:lstStyle/>
          <a:p>
            <a:pPr>
              <a:buFont typeface="Wingdings 2" pitchFamily="18" charset="2"/>
              <a:buNone/>
            </a:pPr>
            <a:r>
              <a:rPr lang="en-US" altLang="en-US"/>
              <a:t>Complex powers to loads </a:t>
            </a:r>
            <a:r>
              <a:rPr lang="en-US" altLang="en-US" i="1"/>
              <a:t>add</a:t>
            </a:r>
            <a:r>
              <a:rPr lang="en-US" altLang="en-US"/>
              <a:t>:</a:t>
            </a:r>
          </a:p>
          <a:p>
            <a:pPr>
              <a:buFont typeface="Wingdings 2" pitchFamily="18" charset="2"/>
              <a:buNone/>
            </a:pPr>
            <a:endParaRPr lang="en-US" altLang="en-US"/>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3CA4128-1AB4-452C-BDE4-8CEEA5032DB8}" type="slidenum">
              <a:rPr lang="en-US" altLang="en-US" sz="1200">
                <a:solidFill>
                  <a:srgbClr val="3F3F3F"/>
                </a:solidFill>
              </a:rPr>
              <a:pPr eaLnBrk="1" hangingPunct="1"/>
              <a:t>21</a:t>
            </a:fld>
            <a:endParaRPr lang="en-US" altLang="en-US" sz="1200">
              <a:solidFill>
                <a:srgbClr val="3F3F3F"/>
              </a:solidFill>
            </a:endParaRPr>
          </a:p>
        </p:txBody>
      </p:sp>
      <p:pic>
        <p:nvPicPr>
          <p:cNvPr id="33799" name="Picture 3" descr="hay29575_1120"/>
          <p:cNvPicPr>
            <a:picLocks noChangeAspect="1" noChangeArrowheads="1"/>
          </p:cNvPicPr>
          <p:nvPr/>
        </p:nvPicPr>
        <p:blipFill>
          <a:blip r:embed="rId3" cstate="print">
            <a:extLst>
              <a:ext uri="{28A0092B-C50C-407E-A947-70E740481C1C}">
                <a14:useLocalDpi xmlns:a14="http://schemas.microsoft.com/office/drawing/2010/main" val="0"/>
              </a:ext>
            </a:extLst>
          </a:blip>
          <a:srcRect t="3445"/>
          <a:stretch>
            <a:fillRect/>
          </a:stretch>
        </p:blipFill>
        <p:spPr bwMode="auto">
          <a:xfrm>
            <a:off x="1917700" y="3352800"/>
            <a:ext cx="5851525"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4" name="Object 2"/>
          <p:cNvGraphicFramePr>
            <a:graphicFrameLocks noChangeAspect="1"/>
          </p:cNvGraphicFramePr>
          <p:nvPr>
            <p:extLst>
              <p:ext uri="{D42A27DB-BD31-4B8C-83A1-F6EECF244321}">
                <p14:modId xmlns:p14="http://schemas.microsoft.com/office/powerpoint/2010/main" val="3867551822"/>
              </p:ext>
            </p:extLst>
          </p:nvPr>
        </p:nvGraphicFramePr>
        <p:xfrm>
          <a:off x="1341438" y="2286000"/>
          <a:ext cx="6634162" cy="533400"/>
        </p:xfrm>
        <a:graphic>
          <a:graphicData uri="http://schemas.openxmlformats.org/presentationml/2006/ole">
            <mc:AlternateContent xmlns:mc="http://schemas.openxmlformats.org/markup-compatibility/2006">
              <mc:Choice xmlns:v="urn:schemas-microsoft-com:vml" Requires="v">
                <p:oleObj spid="_x0000_s45113" name="Equation" r:id="rId4" imgW="2527300" imgH="203200" progId="Equation.3">
                  <p:embed/>
                </p:oleObj>
              </mc:Choice>
              <mc:Fallback>
                <p:oleObj name="Equation" r:id="rId4" imgW="25273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2286000"/>
                        <a:ext cx="66341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689974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Example:  Power Factor Correction</a:t>
            </a:r>
          </a:p>
        </p:txBody>
      </p:sp>
      <p:sp>
        <p:nvSpPr>
          <p:cNvPr id="34819" name="Content Placeholder 2"/>
          <p:cNvSpPr>
            <a:spLocks noGrp="1"/>
          </p:cNvSpPr>
          <p:nvPr>
            <p:ph idx="1"/>
          </p:nvPr>
        </p:nvSpPr>
        <p:spPr/>
        <p:txBody>
          <a:bodyPr/>
          <a:lstStyle/>
          <a:p>
            <a:pPr>
              <a:buFont typeface="Wingdings 2" pitchFamily="18" charset="2"/>
              <a:buNone/>
            </a:pPr>
            <a:r>
              <a:rPr lang="en-US" altLang="en-US" sz="2000"/>
              <a:t>An industrial consumer is operating a 50 kW induction motor at a lagging PF of 0.8. The source voltage is 230 V rms. In order to obtain lower electrical rates, the customer wishes to raise the PF to 0.95 lagging. </a:t>
            </a:r>
          </a:p>
          <a:p>
            <a:pPr>
              <a:buFont typeface="Wingdings 2" pitchFamily="18" charset="2"/>
              <a:buNone/>
            </a:pPr>
            <a:r>
              <a:rPr lang="en-US" altLang="en-US" sz="2000"/>
              <a:t>Specify a suitable solution.</a:t>
            </a:r>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endParaRPr lang="en-US" altLang="en-US" sz="2000"/>
          </a:p>
          <a:p>
            <a:pPr>
              <a:buFont typeface="Wingdings 2" pitchFamily="18" charset="2"/>
              <a:buNone/>
            </a:pPr>
            <a:r>
              <a:rPr lang="en-US" altLang="en-US" sz="2000" i="1"/>
              <a:t>Answer: deploy a capacitor in parallel with the motor, as shown above.</a:t>
            </a:r>
          </a:p>
          <a:p>
            <a:pPr>
              <a:buFont typeface="Wingdings 2" pitchFamily="18" charset="2"/>
              <a:buNone/>
            </a:pPr>
            <a:r>
              <a:rPr lang="en-US" altLang="en-US" sz="2000" i="1"/>
              <a:t> 		At 60 Hz, C=1.056 mF</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D145B8-E0FA-4B20-8292-2E3ED62115F3}" type="slidenum">
              <a:rPr lang="en-US" altLang="en-US" sz="1200">
                <a:solidFill>
                  <a:srgbClr val="3F3F3F"/>
                </a:solidFill>
              </a:rPr>
              <a:pPr eaLnBrk="1" hangingPunct="1"/>
              <a:t>22</a:t>
            </a:fld>
            <a:endParaRPr lang="en-US" altLang="en-US" sz="1200">
              <a:solidFill>
                <a:srgbClr val="3F3F3F"/>
              </a:solidFill>
            </a:endParaRPr>
          </a:p>
        </p:txBody>
      </p:sp>
      <p:pic>
        <p:nvPicPr>
          <p:cNvPr id="34822" name="Picture 3" descr="hay29575_1121"/>
          <p:cNvPicPr>
            <a:picLocks noChangeAspect="1" noChangeArrowheads="1"/>
          </p:cNvPicPr>
          <p:nvPr/>
        </p:nvPicPr>
        <p:blipFill>
          <a:blip r:embed="rId3" cstate="print">
            <a:extLst>
              <a:ext uri="{28A0092B-C50C-407E-A947-70E740481C1C}">
                <a14:useLocalDpi xmlns:a14="http://schemas.microsoft.com/office/drawing/2010/main" val="0"/>
              </a:ext>
            </a:extLst>
          </a:blip>
          <a:srcRect t="4018"/>
          <a:stretch>
            <a:fillRect/>
          </a:stretch>
        </p:blipFill>
        <p:spPr bwMode="auto">
          <a:xfrm>
            <a:off x="2640013" y="3276600"/>
            <a:ext cx="51736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4228084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sz="quarter"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10. AC Power Analysis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23</a:t>
            </a:fld>
            <a:endParaRPr lang="en-US" alt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648658368"/>
              </p:ext>
            </p:extLst>
          </p:nvPr>
        </p:nvGraphicFramePr>
        <p:xfrm>
          <a:off x="822325" y="1069975"/>
          <a:ext cx="7196138" cy="5178425"/>
        </p:xfrm>
        <a:graphic>
          <a:graphicData uri="http://schemas.openxmlformats.org/presentationml/2006/ole">
            <mc:AlternateContent xmlns:mc="http://schemas.openxmlformats.org/markup-compatibility/2006">
              <mc:Choice xmlns:v="urn:schemas-microsoft-com:vml" Requires="v">
                <p:oleObj spid="_x0000_s46109" name="Equation" r:id="rId3" imgW="3213000" imgH="2311200" progId="Equation.DSMT4">
                  <p:embed/>
                </p:oleObj>
              </mc:Choice>
              <mc:Fallback>
                <p:oleObj name="Equation" r:id="rId3" imgW="3213000" imgH="2311200" progId="Equation.DSMT4">
                  <p:embed/>
                  <p:pic>
                    <p:nvPicPr>
                      <p:cNvPr id="0" name=""/>
                      <p:cNvPicPr/>
                      <p:nvPr/>
                    </p:nvPicPr>
                    <p:blipFill>
                      <a:blip r:embed="rId4"/>
                      <a:stretch>
                        <a:fillRect/>
                      </a:stretch>
                    </p:blipFill>
                    <p:spPr>
                      <a:xfrm>
                        <a:off x="822325" y="1069975"/>
                        <a:ext cx="7196138" cy="5178425"/>
                      </a:xfrm>
                      <a:prstGeom prst="rect">
                        <a:avLst/>
                      </a:prstGeom>
                    </p:spPr>
                  </p:pic>
                </p:oleObj>
              </mc:Fallback>
            </mc:AlternateContent>
          </a:graphicData>
        </a:graphic>
      </p:graphicFrame>
    </p:spTree>
    <p:extLst>
      <p:ext uri="{BB962C8B-B14F-4D97-AF65-F5344CB8AC3E}">
        <p14:creationId xmlns:p14="http://schemas.microsoft.com/office/powerpoint/2010/main" val="2630235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10. AC Power Analysis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pic>
        <p:nvPicPr>
          <p:cNvPr id="8" name="Picture 7"/>
          <p:cNvPicPr>
            <a:picLocks noChangeAspect="1"/>
          </p:cNvPicPr>
          <p:nvPr/>
        </p:nvPicPr>
        <p:blipFill>
          <a:blip r:embed="rId2"/>
          <a:stretch>
            <a:fillRect/>
          </a:stretch>
        </p:blipFill>
        <p:spPr>
          <a:xfrm>
            <a:off x="578755" y="1828800"/>
            <a:ext cx="8184245" cy="3833495"/>
          </a:xfrm>
          <a:prstGeom prst="rect">
            <a:avLst/>
          </a:prstGeom>
        </p:spPr>
      </p:pic>
    </p:spTree>
    <p:extLst>
      <p:ext uri="{BB962C8B-B14F-4D97-AF65-F5344CB8AC3E}">
        <p14:creationId xmlns:p14="http://schemas.microsoft.com/office/powerpoint/2010/main" val="1270600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370328" y="1917232"/>
            <a:ext cx="5273543" cy="1892768"/>
          </a:xfrm>
          <a:prstGeom prst="rect">
            <a:avLst/>
          </a:prstGeom>
        </p:spPr>
      </p:pic>
      <p:sp>
        <p:nvSpPr>
          <p:cNvPr id="2" name="Title 1"/>
          <p:cNvSpPr>
            <a:spLocks noGrp="1"/>
          </p:cNvSpPr>
          <p:nvPr>
            <p:ph type="title"/>
          </p:nvPr>
        </p:nvSpPr>
        <p:spPr/>
        <p:txBody>
          <a:bodyPr/>
          <a:lstStyle/>
          <a:p>
            <a:r>
              <a:rPr lang="en-US" dirty="0" smtClean="0"/>
              <a:t>In-Class Exercise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US" dirty="0" smtClean="0"/>
                  <a:t>Complex power?</a:t>
                </a:r>
                <a:endParaRPr lang="en-US" dirty="0"/>
              </a:p>
              <a:p>
                <a:endParaRPr lang="en-US" dirty="0" smtClean="0"/>
              </a:p>
              <a:p>
                <a:endParaRPr lang="en-US" dirty="0"/>
              </a:p>
              <a:p>
                <a:endParaRPr lang="en-US" dirty="0" smtClean="0"/>
              </a:p>
              <a:p>
                <a:endParaRPr lang="en-US" dirty="0" smtClean="0"/>
              </a:p>
              <a:p>
                <a:r>
                  <a:rPr lang="en-US" dirty="0" smtClean="0"/>
                  <a:t>What value of C should be added in parallel to </a:t>
                </a:r>
                <a14:m>
                  <m:oMath xmlns:m="http://schemas.openxmlformats.org/officeDocument/2006/math">
                    <m:r>
                      <a:rPr lang="en-US" b="0" i="1" smtClean="0">
                        <a:latin typeface="Cambria Math" panose="02040503050406030204" pitchFamily="18" charset="0"/>
                      </a:rPr>
                      <m:t>10</m:t>
                    </m:r>
                    <m:r>
                      <m:rPr>
                        <m:sty m:val="p"/>
                      </m:rPr>
                      <a:rPr lang="en-US" b="0" i="0" smtClean="0">
                        <a:latin typeface="Cambria Math" panose="02040503050406030204" pitchFamily="18" charset="0"/>
                      </a:rPr>
                      <m:t>Ω</m:t>
                    </m:r>
                  </m:oMath>
                </a14:m>
                <a:r>
                  <a:rPr lang="en-US" dirty="0" smtClean="0"/>
                  <a:t> resistor to have PF=0.95?</a:t>
                </a:r>
              </a:p>
              <a:p>
                <a:r>
                  <a:rPr lang="en-US" dirty="0"/>
                  <a:t>What value of C should be added in parallel to </a:t>
                </a:r>
                <a14:m>
                  <m:oMath xmlns:m="http://schemas.openxmlformats.org/officeDocument/2006/math">
                    <m:r>
                      <a:rPr lang="en-US" i="1">
                        <a:latin typeface="Cambria Math" panose="02040503050406030204" pitchFamily="18" charset="0"/>
                      </a:rPr>
                      <m:t>10</m:t>
                    </m:r>
                    <m:r>
                      <m:rPr>
                        <m:sty m:val="p"/>
                      </m:rPr>
                      <a:rPr lang="en-US">
                        <a:latin typeface="Cambria Math" panose="02040503050406030204" pitchFamily="18" charset="0"/>
                      </a:rPr>
                      <m:t>Ω</m:t>
                    </m:r>
                  </m:oMath>
                </a14:m>
                <a:r>
                  <a:rPr lang="en-US" dirty="0"/>
                  <a:t> resistor to have </a:t>
                </a:r>
                <a:r>
                  <a:rPr lang="en-US" dirty="0" smtClean="0"/>
                  <a:t>PF=1?</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4"/>
                <a:stretch>
                  <a:fillRect l="-449" t="-12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10. AC Power Analysis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mc:AlternateContent xmlns:mc="http://schemas.openxmlformats.org/markup-compatibility/2006">
        <mc:Choice xmlns:a14="http://schemas.microsoft.com/office/drawing/2010/main" Requires="a14">
          <p:sp>
            <p:nvSpPr>
              <p:cNvPr id="9" name="TextBox 8"/>
              <p:cNvSpPr txBox="1"/>
              <p:nvPr/>
            </p:nvSpPr>
            <p:spPr>
              <a:xfrm>
                <a:off x="895154" y="1828800"/>
                <a:ext cx="156735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=50</m:t>
                      </m:r>
                      <m:r>
                        <a:rPr lang="en-US" sz="2400" b="0" i="1" smtClean="0">
                          <a:latin typeface="Cambria Math" panose="02040503050406030204" pitchFamily="18" charset="0"/>
                        </a:rPr>
                        <m:t>𝐻𝑧</m:t>
                      </m:r>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895154" y="1828800"/>
                <a:ext cx="1567352" cy="461665"/>
              </a:xfrm>
              <a:prstGeom prst="rect">
                <a:avLst/>
              </a:prstGeom>
              <a:blipFill>
                <a:blip r:embed="rId5"/>
                <a:stretch>
                  <a:fillRect l="-389" b="-19737"/>
                </a:stretch>
              </a:blipFill>
            </p:spPr>
            <p:txBody>
              <a:bodyPr/>
              <a:lstStyle/>
              <a:p>
                <a:r>
                  <a:rPr lang="en-US">
                    <a:noFill/>
                  </a:rPr>
                  <a:t> </a:t>
                </a:r>
              </a:p>
            </p:txBody>
          </p:sp>
        </mc:Fallback>
      </mc:AlternateContent>
    </p:spTree>
    <p:extLst>
      <p:ext uri="{BB962C8B-B14F-4D97-AF65-F5344CB8AC3E}">
        <p14:creationId xmlns:p14="http://schemas.microsoft.com/office/powerpoint/2010/main" val="785669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000" dirty="0"/>
              <a:t>Instantaneous Power</a:t>
            </a: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271C274-196C-478F-AB8E-72FAD51FB999}"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452438" y="3784600"/>
            <a:ext cx="3751262" cy="2235200"/>
          </a:xfrm>
        </p:spPr>
        <p:txBody>
          <a:bodyPr/>
          <a:lstStyle/>
          <a:p>
            <a:pPr>
              <a:buFont typeface="Wingdings 2" pitchFamily="18" charset="2"/>
              <a:buNone/>
            </a:pPr>
            <a:r>
              <a:rPr lang="en-US" altLang="en-US" dirty="0"/>
              <a:t>At all times </a:t>
            </a:r>
            <a:r>
              <a:rPr lang="en-US" altLang="en-US" i="1" dirty="0"/>
              <a:t>t</a:t>
            </a:r>
            <a:r>
              <a:rPr lang="en-US" altLang="en-US" dirty="0"/>
              <a:t>,</a:t>
            </a:r>
          </a:p>
          <a:p>
            <a:pPr>
              <a:buFont typeface="Wingdings 2" pitchFamily="18" charset="2"/>
              <a:buNone/>
            </a:pPr>
            <a:r>
              <a:rPr lang="en-US" altLang="en-US" dirty="0"/>
              <a:t> </a:t>
            </a:r>
          </a:p>
          <a:p>
            <a:pPr>
              <a:buFont typeface="Wingdings 2" pitchFamily="18" charset="2"/>
              <a:buNone/>
            </a:pPr>
            <a:r>
              <a:rPr lang="en-US" altLang="en-US" dirty="0"/>
              <a:t>power supplied = power absorbed</a:t>
            </a:r>
          </a:p>
        </p:txBody>
      </p:sp>
      <p:pic>
        <p:nvPicPr>
          <p:cNvPr id="16390" name="Picture 4" descr="hay29575_1101"/>
          <p:cNvPicPr>
            <a:picLocks noChangeAspect="1" noChangeArrowheads="1"/>
          </p:cNvPicPr>
          <p:nvPr/>
        </p:nvPicPr>
        <p:blipFill>
          <a:blip r:embed="rId3" cstate="print">
            <a:extLst>
              <a:ext uri="{28A0092B-C50C-407E-A947-70E740481C1C}">
                <a14:useLocalDpi xmlns:a14="http://schemas.microsoft.com/office/drawing/2010/main" val="0"/>
              </a:ext>
            </a:extLst>
          </a:blip>
          <a:srcRect t="2675"/>
          <a:stretch>
            <a:fillRect/>
          </a:stretch>
        </p:blipFill>
        <p:spPr bwMode="auto">
          <a:xfrm>
            <a:off x="381000" y="1336675"/>
            <a:ext cx="35433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 descr="hay29575_1102"/>
          <p:cNvPicPr>
            <a:picLocks noChangeAspect="1" noChangeArrowheads="1"/>
          </p:cNvPicPr>
          <p:nvPr/>
        </p:nvPicPr>
        <p:blipFill>
          <a:blip r:embed="rId4" cstate="print">
            <a:extLst>
              <a:ext uri="{28A0092B-C50C-407E-A947-70E740481C1C}">
                <a14:useLocalDpi xmlns:a14="http://schemas.microsoft.com/office/drawing/2010/main" val="0"/>
              </a:ext>
            </a:extLst>
          </a:blip>
          <a:srcRect t="2107"/>
          <a:stretch>
            <a:fillRect/>
          </a:stretch>
        </p:blipFill>
        <p:spPr bwMode="auto">
          <a:xfrm>
            <a:off x="4310063" y="2546350"/>
            <a:ext cx="4478337"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4203700" y="1295400"/>
            <a:ext cx="4432300" cy="1195387"/>
          </a:xfrm>
          <a:prstGeom prst="rect">
            <a:avLst/>
          </a:prstGeom>
          <a:noFill/>
          <a:ln w="9525">
            <a:noFill/>
            <a:miter lim="800000"/>
            <a:headEnd/>
            <a:tailEnd/>
          </a:ln>
        </p:spPr>
        <p:txBody>
          <a:bodyPr lIns="54864" tIns="91440"/>
          <a:lstStyle/>
          <a:p>
            <a:pPr marL="438150" indent="-319088" defTabSz="914400" eaLnBrk="0" hangingPunct="0">
              <a:buClr>
                <a:schemeClr val="accent1"/>
              </a:buClr>
              <a:buSzPct val="80000"/>
              <a:buFont typeface="Wingdings 2" pitchFamily="-1" charset="2"/>
              <a:buNone/>
              <a:defRPr/>
            </a:pPr>
            <a:r>
              <a:rPr lang="en-US" sz="3200" dirty="0">
                <a:latin typeface="+mn-lt"/>
                <a:cs typeface="ＭＳ Ｐゴシック" pitchFamily="-1" charset="-128"/>
              </a:rPr>
              <a:t>The instantaneous power  is </a:t>
            </a:r>
            <a:r>
              <a:rPr lang="en-US" sz="3200" i="1" dirty="0" err="1">
                <a:latin typeface="+mn-lt"/>
                <a:cs typeface="ＭＳ Ｐゴシック" pitchFamily="-1" charset="-128"/>
              </a:rPr>
              <a:t>p(t</a:t>
            </a:r>
            <a:r>
              <a:rPr lang="en-US" sz="3200" i="1" dirty="0">
                <a:latin typeface="+mn-lt"/>
                <a:cs typeface="ＭＳ Ｐゴシック" pitchFamily="-1" charset="-128"/>
              </a:rPr>
              <a:t>)=</a:t>
            </a:r>
            <a:r>
              <a:rPr lang="en-US" sz="3200" i="1" dirty="0" err="1">
                <a:latin typeface="+mn-lt"/>
                <a:cs typeface="ＭＳ Ｐゴシック" pitchFamily="-1" charset="-128"/>
              </a:rPr>
              <a:t>v(t)i(t</a:t>
            </a:r>
            <a:r>
              <a:rPr lang="en-US" sz="3200" i="1" dirty="0">
                <a:latin typeface="+mn-lt"/>
                <a:cs typeface="ＭＳ Ｐゴシック" pitchFamily="-1" charset="-128"/>
              </a:rPr>
              <a:t>).</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737605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Power from Sinusoidal Source</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dirty="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78AE231-5F39-433F-BB03-4E27C79C2EC5}" type="slidenum">
              <a:rPr lang="en-US" altLang="en-US" sz="1200">
                <a:solidFill>
                  <a:srgbClr val="3F3F3F"/>
                </a:solidFill>
              </a:rPr>
              <a:pPr eaLnBrk="1" hangingPunct="1"/>
              <a:t>4</a:t>
            </a:fld>
            <a:endParaRPr lang="en-US" altLang="en-US" sz="1200">
              <a:solidFill>
                <a:srgbClr val="3F3F3F"/>
              </a:solidFill>
            </a:endParaRPr>
          </a:p>
        </p:txBody>
      </p:sp>
      <p:pic>
        <p:nvPicPr>
          <p:cNvPr id="17413" name="Content Placeholder 7" descr="ch11eq1.pd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200400" y="1874640"/>
            <a:ext cx="2797175" cy="314521"/>
          </a:xfrm>
        </p:spPr>
      </p:pic>
      <p:sp>
        <p:nvSpPr>
          <p:cNvPr id="10" name="TextBox 9"/>
          <p:cNvSpPr txBox="1"/>
          <p:nvPr/>
        </p:nvSpPr>
        <p:spPr>
          <a:xfrm>
            <a:off x="647700" y="1219200"/>
            <a:ext cx="6973888" cy="2308225"/>
          </a:xfrm>
          <a:prstGeom prst="rect">
            <a:avLst/>
          </a:prstGeom>
          <a:noFill/>
        </p:spPr>
        <p:txBody>
          <a:bodyPr wrap="non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If in the same RL circuit,  the source is </a:t>
            </a:r>
            <a:r>
              <a:rPr lang="en-US" altLang="en-US" i="1" dirty="0" err="1">
                <a:latin typeface="Times New Roman" pitchFamily="18" charset="0"/>
              </a:rPr>
              <a:t>V</a:t>
            </a:r>
            <a:r>
              <a:rPr lang="en-US" altLang="en-US" i="1" baseline="-25000" dirty="0" err="1">
                <a:latin typeface="Times New Roman" pitchFamily="18" charset="0"/>
              </a:rPr>
              <a:t>m</a:t>
            </a:r>
            <a:r>
              <a:rPr lang="en-US" altLang="en-US" i="1" dirty="0" err="1">
                <a:latin typeface="Times New Roman" pitchFamily="18" charset="0"/>
              </a:rPr>
              <a:t>cos</a:t>
            </a:r>
            <a:r>
              <a:rPr lang="en-US" altLang="en-US" i="1" dirty="0">
                <a:latin typeface="Times New Roman" pitchFamily="18" charset="0"/>
              </a:rPr>
              <a:t>(</a:t>
            </a:r>
            <a:r>
              <a:rPr lang="en-US" altLang="en-US" i="1" dirty="0" err="1">
                <a:latin typeface="Times New Roman" pitchFamily="18" charset="0"/>
              </a:rPr>
              <a:t>ωt</a:t>
            </a:r>
            <a:r>
              <a:rPr lang="en-US" altLang="en-US" i="1" dirty="0">
                <a:latin typeface="Times New Roman" pitchFamily="18" charset="0"/>
              </a:rPr>
              <a:t>), </a:t>
            </a:r>
            <a:r>
              <a:rPr lang="en-US" altLang="en-US" dirty="0">
                <a:latin typeface="Times New Roman" pitchFamily="18" charset="0"/>
              </a:rPr>
              <a:t>then</a:t>
            </a:r>
          </a:p>
          <a:p>
            <a:pPr eaLnBrk="1" hangingPunct="1"/>
            <a:endParaRPr lang="en-US" altLang="en-US" dirty="0">
              <a:latin typeface="Times New Roman" pitchFamily="18" charset="0"/>
            </a:endParaRPr>
          </a:p>
          <a:p>
            <a:pPr eaLnBrk="1" hangingPunct="1"/>
            <a:endParaRPr lang="en-US" altLang="en-US" dirty="0">
              <a:latin typeface="Times New Roman" pitchFamily="18" charset="0"/>
            </a:endParaRPr>
          </a:p>
          <a:p>
            <a:pPr eaLnBrk="1" hangingPunct="1"/>
            <a:endParaRPr lang="en-US" altLang="en-US" dirty="0">
              <a:latin typeface="Times New Roman" pitchFamily="18" charset="0"/>
            </a:endParaRPr>
          </a:p>
          <a:p>
            <a:pPr eaLnBrk="1" hangingPunct="1"/>
            <a:endParaRPr lang="en-US" altLang="en-US" dirty="0">
              <a:latin typeface="Times New Roman" pitchFamily="18" charset="0"/>
            </a:endParaRPr>
          </a:p>
          <a:p>
            <a:pPr eaLnBrk="1" hangingPunct="1"/>
            <a:r>
              <a:rPr lang="en-US" altLang="en-US" dirty="0">
                <a:latin typeface="Times New Roman" pitchFamily="18" charset="0"/>
              </a:rPr>
              <a:t>and so the power will be</a:t>
            </a:r>
          </a:p>
        </p:txBody>
      </p:sp>
      <p:pic>
        <p:nvPicPr>
          <p:cNvPr id="17415" name="Picture 10" descr="ch11eq2.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2204251"/>
            <a:ext cx="6515100" cy="78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1" descr="ch11eq3.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98588" y="3654425"/>
            <a:ext cx="62230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2" descr="ch11eq4.pdf"/>
          <p:cNvPicPr>
            <a:picLocks noChangeAspect="1"/>
          </p:cNvPicPr>
          <p:nvPr/>
        </p:nvPicPr>
        <p:blipFill>
          <a:blip r:embed="rId6">
            <a:extLst>
              <a:ext uri="{28A0092B-C50C-407E-A947-70E740481C1C}">
                <a14:useLocalDpi xmlns:a14="http://schemas.microsoft.com/office/drawing/2010/main" val="0"/>
              </a:ext>
            </a:extLst>
          </a:blip>
          <a:srcRect l="10728"/>
          <a:stretch>
            <a:fillRect/>
          </a:stretch>
        </p:blipFill>
        <p:spPr bwMode="auto">
          <a:xfrm>
            <a:off x="2082800" y="4138612"/>
            <a:ext cx="486092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cxnSpLocks noChangeShapeType="1"/>
          </p:cNvCxnSpPr>
          <p:nvPr/>
        </p:nvCxnSpPr>
        <p:spPr bwMode="auto">
          <a:xfrm>
            <a:off x="1041400" y="4827587"/>
            <a:ext cx="1308100" cy="3683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5"/>
          <p:cNvSpPr txBox="1">
            <a:spLocks noChangeArrowheads="1"/>
          </p:cNvSpPr>
          <p:nvPr/>
        </p:nvSpPr>
        <p:spPr bwMode="auto">
          <a:xfrm>
            <a:off x="381000" y="4419600"/>
            <a:ext cx="1108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800" dirty="0"/>
              <a:t>Constant</a:t>
            </a:r>
          </a:p>
          <a:p>
            <a:pPr eaLnBrk="1" hangingPunct="1"/>
            <a:r>
              <a:rPr lang="en-US" altLang="en-US" sz="1800" dirty="0"/>
              <a:t>Term</a:t>
            </a:r>
          </a:p>
        </p:txBody>
      </p:sp>
      <p:sp>
        <p:nvSpPr>
          <p:cNvPr id="17420" name="TextBox 17"/>
          <p:cNvSpPr txBox="1">
            <a:spLocks noChangeArrowheads="1"/>
          </p:cNvSpPr>
          <p:nvPr/>
        </p:nvSpPr>
        <p:spPr bwMode="auto">
          <a:xfrm>
            <a:off x="7556500" y="4138612"/>
            <a:ext cx="132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800"/>
              <a:t>Double Frequency Term</a:t>
            </a:r>
          </a:p>
        </p:txBody>
      </p:sp>
      <p:cxnSp>
        <p:nvCxnSpPr>
          <p:cNvPr id="20" name="Straight Arrow Connector 19"/>
          <p:cNvCxnSpPr>
            <a:cxnSpLocks noChangeShapeType="1"/>
          </p:cNvCxnSpPr>
          <p:nvPr/>
        </p:nvCxnSpPr>
        <p:spPr bwMode="auto">
          <a:xfrm rot="10800000" flipV="1">
            <a:off x="6943725" y="4827587"/>
            <a:ext cx="612775" cy="32385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47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74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Average Power</a:t>
            </a:r>
          </a:p>
        </p:txBody>
      </p:sp>
      <p:sp>
        <p:nvSpPr>
          <p:cNvPr id="18435" name="Content Placeholder 2"/>
          <p:cNvSpPr>
            <a:spLocks noGrp="1"/>
          </p:cNvSpPr>
          <p:nvPr>
            <p:ph idx="1"/>
          </p:nvPr>
        </p:nvSpPr>
        <p:spPr>
          <a:xfrm>
            <a:off x="533400" y="1371600"/>
            <a:ext cx="8026400" cy="968375"/>
          </a:xfrm>
        </p:spPr>
        <p:txBody>
          <a:bodyPr/>
          <a:lstStyle/>
          <a:p>
            <a:pPr>
              <a:buFont typeface="Wingdings 2" pitchFamily="18" charset="2"/>
              <a:buNone/>
            </a:pPr>
            <a:r>
              <a:rPr lang="en-US" altLang="en-US" sz="2400" dirty="0"/>
              <a:t>The average power over an arbitrary interval from </a:t>
            </a:r>
            <a:r>
              <a:rPr lang="en-US" altLang="en-US" sz="2400" i="1" dirty="0"/>
              <a:t>t</a:t>
            </a:r>
            <a:r>
              <a:rPr lang="en-US" altLang="en-US" sz="2400" i="1" baseline="-25000" dirty="0"/>
              <a:t>1</a:t>
            </a:r>
            <a:r>
              <a:rPr lang="en-US" altLang="en-US" sz="2400" dirty="0"/>
              <a:t> to </a:t>
            </a:r>
            <a:r>
              <a:rPr lang="en-US" altLang="en-US" sz="2400" i="1" dirty="0"/>
              <a:t>t</a:t>
            </a:r>
            <a:r>
              <a:rPr lang="en-US" altLang="en-US" sz="2400" i="1" baseline="-25000" dirty="0"/>
              <a:t>2</a:t>
            </a:r>
            <a:r>
              <a:rPr lang="en-US" altLang="en-US" sz="2400" dirty="0"/>
              <a:t> is</a:t>
            </a:r>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r>
              <a:rPr lang="en-US" altLang="en-US" sz="2400" dirty="0"/>
              <a:t>When the power is periodic with period T, the average power is calculated over </a:t>
            </a:r>
            <a:r>
              <a:rPr lang="en-US" altLang="en-US" sz="2400" i="1" dirty="0"/>
              <a:t>any</a:t>
            </a:r>
            <a:r>
              <a:rPr lang="en-US" altLang="en-US" sz="2400" dirty="0"/>
              <a:t> one period:</a:t>
            </a:r>
          </a:p>
          <a:p>
            <a:pPr>
              <a:buFont typeface="Wingdings 2" pitchFamily="18" charset="2"/>
              <a:buNone/>
            </a:pPr>
            <a:endParaRPr lang="en-US" altLang="en-US" sz="24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E7F2C0C-30C9-4137-A434-9ED179E4DBD7}" type="slidenum">
              <a:rPr lang="en-US" altLang="en-US" sz="1200">
                <a:solidFill>
                  <a:srgbClr val="3F3F3F"/>
                </a:solidFill>
              </a:rPr>
              <a:pPr eaLnBrk="1" hangingPunct="1"/>
              <a:t>5</a:t>
            </a:fld>
            <a:endParaRPr lang="en-US" altLang="en-US" sz="1200">
              <a:solidFill>
                <a:srgbClr val="3F3F3F"/>
              </a:solidFill>
            </a:endParaRPr>
          </a:p>
        </p:txBody>
      </p:sp>
      <p:pic>
        <p:nvPicPr>
          <p:cNvPr id="18438" name="Picture 6" descr="ch11eq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1997075"/>
            <a:ext cx="3494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3" descr="hay29575_1103"/>
          <p:cNvPicPr>
            <a:picLocks noChangeAspect="1" noChangeArrowheads="1"/>
          </p:cNvPicPr>
          <p:nvPr/>
        </p:nvPicPr>
        <p:blipFill>
          <a:blip r:embed="rId4" cstate="print">
            <a:extLst>
              <a:ext uri="{28A0092B-C50C-407E-A947-70E740481C1C}">
                <a14:useLocalDpi xmlns:a14="http://schemas.microsoft.com/office/drawing/2010/main" val="0"/>
              </a:ext>
            </a:extLst>
          </a:blip>
          <a:srcRect t="2719"/>
          <a:stretch>
            <a:fillRect/>
          </a:stretch>
        </p:blipFill>
        <p:spPr bwMode="auto">
          <a:xfrm>
            <a:off x="5351463" y="3805238"/>
            <a:ext cx="3411537"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ch11eq6.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4405313"/>
            <a:ext cx="3473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457156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Average Power: Sinusoidal Steady State</a:t>
            </a:r>
          </a:p>
        </p:txBody>
      </p:sp>
      <p:sp>
        <p:nvSpPr>
          <p:cNvPr id="19460" name="Content Placeholder 2"/>
          <p:cNvSpPr>
            <a:spLocks noGrp="1"/>
          </p:cNvSpPr>
          <p:nvPr>
            <p:ph idx="1"/>
          </p:nvPr>
        </p:nvSpPr>
        <p:spPr/>
        <p:txBody>
          <a:bodyPr/>
          <a:lstStyle/>
          <a:p>
            <a:pPr>
              <a:buFont typeface="Wingdings 2" pitchFamily="18" charset="2"/>
              <a:buNone/>
            </a:pPr>
            <a:r>
              <a:rPr lang="en-US" altLang="en-US"/>
              <a:t>If </a:t>
            </a:r>
            <a:r>
              <a:rPr lang="en-US" altLang="en-US" i="1"/>
              <a:t>v(t)=V</a:t>
            </a:r>
            <a:r>
              <a:rPr lang="en-US" altLang="en-US" i="1" baseline="-25000"/>
              <a:t>m</a:t>
            </a:r>
            <a:r>
              <a:rPr lang="en-US" altLang="en-US" i="1"/>
              <a:t>cos(ωt+θ) </a:t>
            </a:r>
            <a:r>
              <a:rPr lang="en-US" altLang="en-US"/>
              <a:t>and </a:t>
            </a:r>
            <a:r>
              <a:rPr lang="en-US" altLang="en-US" i="1"/>
              <a:t>i(t)=I</a:t>
            </a:r>
            <a:r>
              <a:rPr lang="en-US" altLang="en-US" i="1" baseline="-25000"/>
              <a:t>m</a:t>
            </a:r>
            <a:r>
              <a:rPr lang="en-US" altLang="en-US" i="1"/>
              <a:t>cos(ωt+ϕ),</a:t>
            </a:r>
            <a:r>
              <a:rPr lang="en-US" altLang="en-US"/>
              <a:t> then</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4B4FBD6-2A39-49C6-A3CA-89BE1DB56FD9}" type="slidenum">
              <a:rPr lang="en-US" altLang="en-US" sz="1200">
                <a:solidFill>
                  <a:srgbClr val="3F3F3F"/>
                </a:solidFill>
              </a:rPr>
              <a:pPr eaLnBrk="1" hangingPunct="1"/>
              <a:t>6</a:t>
            </a:fld>
            <a:endParaRPr lang="en-US" altLang="en-US" sz="1200">
              <a:solidFill>
                <a:srgbClr val="3F3F3F"/>
              </a:solidFill>
            </a:endParaRPr>
          </a:p>
        </p:txBody>
      </p:sp>
      <p:pic>
        <p:nvPicPr>
          <p:cNvPr id="19463" name="Picture 3" descr="hay29575_1104"/>
          <p:cNvPicPr>
            <a:picLocks noChangeAspect="1" noChangeArrowheads="1"/>
          </p:cNvPicPr>
          <p:nvPr/>
        </p:nvPicPr>
        <p:blipFill>
          <a:blip r:embed="rId4" cstate="print">
            <a:extLst>
              <a:ext uri="{28A0092B-C50C-407E-A947-70E740481C1C}">
                <a14:useLocalDpi xmlns:a14="http://schemas.microsoft.com/office/drawing/2010/main" val="0"/>
              </a:ext>
            </a:extLst>
          </a:blip>
          <a:srcRect t="3773"/>
          <a:stretch>
            <a:fillRect/>
          </a:stretch>
        </p:blipFill>
        <p:spPr bwMode="auto">
          <a:xfrm>
            <a:off x="895350" y="3124200"/>
            <a:ext cx="680085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8" name="Object 2"/>
          <p:cNvGraphicFramePr>
            <a:graphicFrameLocks noChangeAspect="1"/>
          </p:cNvGraphicFramePr>
          <p:nvPr>
            <p:extLst>
              <p:ext uri="{D42A27DB-BD31-4B8C-83A1-F6EECF244321}">
                <p14:modId xmlns:p14="http://schemas.microsoft.com/office/powerpoint/2010/main" val="3964772501"/>
              </p:ext>
            </p:extLst>
          </p:nvPr>
        </p:nvGraphicFramePr>
        <p:xfrm>
          <a:off x="4705350" y="2438400"/>
          <a:ext cx="3443288" cy="927100"/>
        </p:xfrm>
        <a:graphic>
          <a:graphicData uri="http://schemas.openxmlformats.org/presentationml/2006/ole">
            <mc:AlternateContent xmlns:mc="http://schemas.openxmlformats.org/markup-compatibility/2006">
              <mc:Choice xmlns:v="urn:schemas-microsoft-com:vml" Requires="v">
                <p:oleObj spid="_x0000_s36921" name="Equation" r:id="rId5" imgW="1320800" imgH="355600" progId="Equation.3">
                  <p:embed/>
                </p:oleObj>
              </mc:Choice>
              <mc:Fallback>
                <p:oleObj name="Equation" r:id="rId5" imgW="13208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5350" y="2438400"/>
                        <a:ext cx="34432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0549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Average Power for Elements</a:t>
            </a:r>
          </a:p>
        </p:txBody>
      </p:sp>
      <p:sp>
        <p:nvSpPr>
          <p:cNvPr id="20485" name="Content Placeholder 2"/>
          <p:cNvSpPr>
            <a:spLocks noGrp="1"/>
          </p:cNvSpPr>
          <p:nvPr>
            <p:ph idx="1"/>
          </p:nvPr>
        </p:nvSpPr>
        <p:spPr/>
        <p:txBody>
          <a:bodyPr/>
          <a:lstStyle/>
          <a:p>
            <a:r>
              <a:rPr lang="en-US" altLang="en-US" dirty="0"/>
              <a:t>The average power absorbed by a resistor R is </a:t>
            </a:r>
          </a:p>
          <a:p>
            <a:endParaRPr lang="en-US" altLang="en-US" dirty="0"/>
          </a:p>
          <a:p>
            <a:endParaRPr lang="en-US" altLang="en-US" dirty="0"/>
          </a:p>
          <a:p>
            <a:endParaRPr lang="en-US" altLang="en-US" dirty="0"/>
          </a:p>
          <a:p>
            <a:r>
              <a:rPr lang="en-US" altLang="en-US" dirty="0"/>
              <a:t>The average power absorbed by a purely reactive element(s) is zero, since the current and voltage are 90 degrees out of phase:</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6F35387-46ED-41E6-8FB4-5E6C58C1D5DA}" type="slidenum">
              <a:rPr lang="en-US" altLang="en-US" sz="1200">
                <a:solidFill>
                  <a:srgbClr val="3F3F3F"/>
                </a:solidFill>
              </a:rPr>
              <a:pPr eaLnBrk="1" hangingPunct="1"/>
              <a:t>7</a:t>
            </a:fld>
            <a:endParaRPr lang="en-US" altLang="en-US" sz="1200">
              <a:solidFill>
                <a:srgbClr val="3F3F3F"/>
              </a:solidFill>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757206134"/>
              </p:ext>
            </p:extLst>
          </p:nvPr>
        </p:nvGraphicFramePr>
        <p:xfrm>
          <a:off x="2827338" y="2005013"/>
          <a:ext cx="3303587" cy="1182687"/>
        </p:xfrm>
        <a:graphic>
          <a:graphicData uri="http://schemas.openxmlformats.org/presentationml/2006/ole">
            <mc:AlternateContent xmlns:mc="http://schemas.openxmlformats.org/markup-compatibility/2006">
              <mc:Choice xmlns:v="urn:schemas-microsoft-com:vml" Requires="v">
                <p:oleObj spid="_x0000_s38000" name="Equation" r:id="rId4" imgW="1168200" imgH="419040" progId="Equation.3">
                  <p:embed/>
                </p:oleObj>
              </mc:Choice>
              <mc:Fallback>
                <p:oleObj name="Equation" r:id="rId4" imgW="1168200" imgH="419040" progId="Equation.3">
                  <p:embed/>
                  <p:pic>
                    <p:nvPicPr>
                      <p:cNvPr id="0" name=""/>
                      <p:cNvPicPr>
                        <a:picLocks noChangeAspect="1" noChangeArrowheads="1"/>
                      </p:cNvPicPr>
                      <p:nvPr/>
                    </p:nvPicPr>
                    <p:blipFill>
                      <a:blip r:embed="rId5"/>
                      <a:srcRect/>
                      <a:stretch>
                        <a:fillRect/>
                      </a:stretch>
                    </p:blipFill>
                    <p:spPr bwMode="auto">
                      <a:xfrm>
                        <a:off x="2827338" y="2005013"/>
                        <a:ext cx="3303587" cy="1182687"/>
                      </a:xfrm>
                      <a:prstGeom prst="rect">
                        <a:avLst/>
                      </a:prstGeom>
                      <a:noFill/>
                      <a:ln>
                        <a:noFill/>
                      </a:ln>
                      <a:effectLs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3251948417"/>
              </p:ext>
            </p:extLst>
          </p:nvPr>
        </p:nvGraphicFramePr>
        <p:xfrm>
          <a:off x="1828800" y="5181600"/>
          <a:ext cx="5595937" cy="576128"/>
        </p:xfrm>
        <a:graphic>
          <a:graphicData uri="http://schemas.openxmlformats.org/presentationml/2006/ole">
            <mc:AlternateContent xmlns:mc="http://schemas.openxmlformats.org/markup-compatibility/2006">
              <mc:Choice xmlns:v="urn:schemas-microsoft-com:vml" Requires="v">
                <p:oleObj spid="_x0000_s38001" name="Equation" r:id="rId6" imgW="2095200" imgH="215640" progId="Equation.3">
                  <p:embed/>
                </p:oleObj>
              </mc:Choice>
              <mc:Fallback>
                <p:oleObj name="Equation" r:id="rId6" imgW="2095200" imgH="215640" progId="Equation.3">
                  <p:embed/>
                  <p:pic>
                    <p:nvPicPr>
                      <p:cNvPr id="0" name=""/>
                      <p:cNvPicPr>
                        <a:picLocks noChangeAspect="1" noChangeArrowheads="1"/>
                      </p:cNvPicPr>
                      <p:nvPr/>
                    </p:nvPicPr>
                    <p:blipFill>
                      <a:blip r:embed="rId7"/>
                      <a:srcRect/>
                      <a:stretch>
                        <a:fillRect/>
                      </a:stretch>
                    </p:blipFill>
                    <p:spPr bwMode="auto">
                      <a:xfrm>
                        <a:off x="1828800" y="5181600"/>
                        <a:ext cx="5595937" cy="576128"/>
                      </a:xfrm>
                      <a:prstGeom prst="rect">
                        <a:avLst/>
                      </a:prstGeom>
                      <a:noFill/>
                      <a:ln>
                        <a:noFill/>
                      </a:ln>
                      <a:effectLs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635447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Content Placeholder 2"/>
          <p:cNvSpPr>
            <a:spLocks noGrp="1"/>
          </p:cNvSpPr>
          <p:nvPr>
            <p:ph idx="1"/>
          </p:nvPr>
        </p:nvSpPr>
        <p:spPr/>
        <p:txBody>
          <a:bodyPr/>
          <a:lstStyle/>
          <a:p>
            <a:pPr>
              <a:buFont typeface="Wingdings 2" pitchFamily="18" charset="2"/>
              <a:buNone/>
            </a:pPr>
            <a:r>
              <a:rPr lang="en-US" altLang="en-US" dirty="0"/>
              <a:t>Find the average power absorbed by each element.</a:t>
            </a:r>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en-US" altLang="en-US" sz="2400" i="1" dirty="0"/>
              <a:t>Answer: 	P</a:t>
            </a:r>
            <a:r>
              <a:rPr lang="en-US" altLang="en-US" sz="2400" i="1" baseline="-25000" dirty="0"/>
              <a:t>L</a:t>
            </a:r>
            <a:r>
              <a:rPr lang="en-US" altLang="en-US" sz="2400" i="1" dirty="0"/>
              <a:t>=0 W	 P</a:t>
            </a:r>
            <a:r>
              <a:rPr lang="en-US" altLang="en-US" sz="2400" i="1" baseline="-25000" dirty="0"/>
              <a:t>C</a:t>
            </a:r>
            <a:r>
              <a:rPr lang="en-US" altLang="en-US" sz="2400" i="1" dirty="0"/>
              <a:t>=0 W,	P</a:t>
            </a:r>
            <a:r>
              <a:rPr lang="en-US" altLang="en-US" sz="2400" i="1" baseline="-25000" dirty="0"/>
              <a:t>R</a:t>
            </a:r>
            <a:r>
              <a:rPr lang="en-US" altLang="en-US" sz="2400" i="1" dirty="0"/>
              <a:t>=25 W</a:t>
            </a:r>
          </a:p>
          <a:p>
            <a:pPr>
              <a:buFont typeface="Wingdings 2" pitchFamily="18" charset="2"/>
              <a:buNone/>
            </a:pPr>
            <a:r>
              <a:rPr lang="en-US" altLang="en-US" sz="2400" i="1" dirty="0"/>
              <a:t>			</a:t>
            </a:r>
            <a:r>
              <a:rPr lang="en-US" altLang="en-US" sz="2400" i="1" dirty="0" err="1"/>
              <a:t>P</a:t>
            </a:r>
            <a:r>
              <a:rPr lang="en-US" altLang="en-US" sz="2400" i="1" baseline="-25000" dirty="0" err="1"/>
              <a:t>left</a:t>
            </a:r>
            <a:r>
              <a:rPr lang="en-US" altLang="en-US" sz="2400" i="1" dirty="0"/>
              <a:t>=-50 W		</a:t>
            </a:r>
            <a:r>
              <a:rPr lang="en-US" altLang="en-US" sz="2400" i="1" dirty="0" err="1" smtClean="0"/>
              <a:t>P</a:t>
            </a:r>
            <a:r>
              <a:rPr lang="en-US" altLang="en-US" sz="2400" i="1" baseline="-25000" dirty="0" err="1" smtClean="0"/>
              <a:t>right</a:t>
            </a:r>
            <a:r>
              <a:rPr lang="en-US" altLang="en-US" sz="2400" i="1" dirty="0" smtClean="0"/>
              <a:t>=25 </a:t>
            </a:r>
            <a:r>
              <a:rPr lang="en-US" altLang="en-US" sz="2400" i="1" dirty="0"/>
              <a:t>W</a:t>
            </a:r>
          </a:p>
        </p:txBody>
      </p:sp>
      <p:pic>
        <p:nvPicPr>
          <p:cNvPr id="21506" name="Picture 3" descr="hay29575_1105"/>
          <p:cNvPicPr>
            <a:picLocks noChangeAspect="1" noChangeArrowheads="1"/>
          </p:cNvPicPr>
          <p:nvPr/>
        </p:nvPicPr>
        <p:blipFill>
          <a:blip r:embed="rId3">
            <a:extLst>
              <a:ext uri="{28A0092B-C50C-407E-A947-70E740481C1C}">
                <a14:useLocalDpi xmlns:a14="http://schemas.microsoft.com/office/drawing/2010/main" val="0"/>
              </a:ext>
            </a:extLst>
          </a:blip>
          <a:srcRect t="5173"/>
          <a:stretch>
            <a:fillRect/>
          </a:stretch>
        </p:blipFill>
        <p:spPr bwMode="auto">
          <a:xfrm>
            <a:off x="904875" y="2011363"/>
            <a:ext cx="733425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Example: Average Power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8215190-F0D6-4EC4-90D0-447E34C008F8}" type="slidenum">
              <a:rPr lang="en-US" altLang="en-US" sz="1200">
                <a:solidFill>
                  <a:srgbClr val="3F3F3F"/>
                </a:solidFill>
              </a:rPr>
              <a:pPr eaLnBrk="1" hangingPunct="1"/>
              <a:t>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202496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r>
              <a:rPr lang="fa-IR" dirty="0" smtClean="0"/>
              <a:t>2 </a:t>
            </a:r>
            <a:r>
              <a:rPr lang="en-US" dirty="0" smtClean="0"/>
              <a:t>: </a:t>
            </a:r>
            <a:r>
              <a:rPr lang="en-US" dirty="0"/>
              <a:t>Average Power</a:t>
            </a:r>
          </a:p>
        </p:txBody>
      </p:sp>
      <p:sp>
        <p:nvSpPr>
          <p:cNvPr id="27651" name="Content Placeholder 2"/>
          <p:cNvSpPr>
            <a:spLocks noGrp="1"/>
          </p:cNvSpPr>
          <p:nvPr>
            <p:ph idx="1"/>
          </p:nvPr>
        </p:nvSpPr>
        <p:spPr/>
        <p:txBody>
          <a:bodyPr/>
          <a:lstStyle/>
          <a:p>
            <a:pPr>
              <a:buFont typeface="Wingdings 2" pitchFamily="18" charset="2"/>
              <a:buNone/>
            </a:pPr>
            <a:r>
              <a:rPr lang="en-US" altLang="en-US" sz="2800" dirty="0"/>
              <a:t>Find the average power being delivered to an impedance Z</a:t>
            </a:r>
            <a:r>
              <a:rPr lang="en-US" altLang="en-US" sz="2800" b="1" i="1" baseline="-25000" dirty="0"/>
              <a:t>L</a:t>
            </a:r>
            <a:r>
              <a:rPr lang="en-US" altLang="en-US" sz="2800" i="1" dirty="0"/>
              <a:t>= 8 − j11 </a:t>
            </a:r>
            <a:r>
              <a:rPr lang="en-US" altLang="en-US" sz="2800" dirty="0"/>
              <a:t>Ω  by a current </a:t>
            </a:r>
            <a:r>
              <a:rPr lang="en-US" altLang="en-US" sz="2800" i="1" dirty="0"/>
              <a:t>I= 5e</a:t>
            </a:r>
            <a:r>
              <a:rPr lang="en-US" altLang="en-US" sz="2800" i="1" baseline="30000" dirty="0"/>
              <a:t>j20°</a:t>
            </a:r>
            <a:r>
              <a:rPr lang="en-US" altLang="en-US" sz="2800" i="1" dirty="0"/>
              <a:t> A.</a:t>
            </a:r>
          </a:p>
          <a:p>
            <a:pPr>
              <a:buFont typeface="Wingdings 2" pitchFamily="18" charset="2"/>
              <a:buNone/>
            </a:pPr>
            <a:endParaRPr lang="en-US" altLang="en-US" dirty="0"/>
          </a:p>
          <a:p>
            <a:pPr>
              <a:buFont typeface="Wingdings 2" pitchFamily="18" charset="2"/>
              <a:buNone/>
            </a:pPr>
            <a:r>
              <a:rPr lang="en-US" altLang="en-US" sz="2800" dirty="0"/>
              <a:t>Only the 8-Ω resistance enters the average-power calculation, since the </a:t>
            </a:r>
            <a:r>
              <a:rPr lang="en-US" altLang="en-US" sz="2800" i="1" dirty="0"/>
              <a:t>j11-</a:t>
            </a:r>
            <a:r>
              <a:rPr lang="en-US" altLang="en-US" sz="2800" dirty="0"/>
              <a:t>Ω</a:t>
            </a:r>
            <a:r>
              <a:rPr lang="en-US" altLang="en-US" sz="2800" i="1" dirty="0"/>
              <a:t> </a:t>
            </a:r>
            <a:r>
              <a:rPr lang="en-US" altLang="en-US" sz="2800" dirty="0"/>
              <a:t>component will not  absorb any </a:t>
            </a:r>
            <a:r>
              <a:rPr lang="en-US" altLang="en-US" sz="2800" i="1" dirty="0"/>
              <a:t>average power. </a:t>
            </a:r>
          </a:p>
          <a:p>
            <a:pPr>
              <a:buFont typeface="Wingdings 2" pitchFamily="18" charset="2"/>
              <a:buNone/>
            </a:pPr>
            <a:endParaRPr lang="en-US" altLang="en-US" sz="2800" dirty="0"/>
          </a:p>
          <a:p>
            <a:pPr>
              <a:buFont typeface="Wingdings 2" pitchFamily="18" charset="2"/>
              <a:buNone/>
            </a:pPr>
            <a:r>
              <a:rPr lang="en-US" altLang="en-US" sz="2800" dirty="0"/>
              <a:t>Thus,</a:t>
            </a:r>
          </a:p>
          <a:p>
            <a:pPr algn="ctr">
              <a:buFont typeface="Wingdings 2" pitchFamily="18" charset="2"/>
              <a:buNone/>
            </a:pPr>
            <a:r>
              <a:rPr lang="en-US" altLang="en-US" sz="2800" i="1" dirty="0"/>
              <a:t>P = (1/2)(5</a:t>
            </a:r>
            <a:r>
              <a:rPr lang="en-US" altLang="en-US" sz="2800" i="1" baseline="30000" dirty="0"/>
              <a:t>2</a:t>
            </a:r>
            <a:r>
              <a:rPr lang="en-US" altLang="en-US" sz="2800" i="1" dirty="0"/>
              <a:t>)8 = 100 W</a:t>
            </a:r>
            <a:endParaRPr lang="en-US" altLang="en-US" sz="28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10. AC Power Analysis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89FEB80-AEC7-4932-AAF2-63AA93BE0548}" type="slidenum">
              <a:rPr lang="en-US" altLang="en-US" sz="1200">
                <a:solidFill>
                  <a:srgbClr val="3F3F3F"/>
                </a:solidFill>
              </a:rPr>
              <a:pPr eaLnBrk="1" hangingPunct="1"/>
              <a:t>9</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671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4592</TotalTime>
  <Words>1840</Words>
  <Application>Microsoft Office PowerPoint</Application>
  <PresentationFormat>On-screen Show (4:3)</PresentationFormat>
  <Paragraphs>274</Paragraphs>
  <Slides>25</Slides>
  <Notes>16</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6" baseType="lpstr">
      <vt:lpstr>ＭＳ Ｐゴシック</vt:lpstr>
      <vt:lpstr>Arial</vt:lpstr>
      <vt:lpstr>Calibri</vt:lpstr>
      <vt:lpstr>Cambria Math</vt:lpstr>
      <vt:lpstr>Symbol</vt:lpstr>
      <vt:lpstr>Times New Roman</vt:lpstr>
      <vt:lpstr>Wingdings</vt:lpstr>
      <vt:lpstr>Wingdings 2</vt:lpstr>
      <vt:lpstr>Median</vt:lpstr>
      <vt:lpstr>Equation</vt:lpstr>
      <vt:lpstr>Microsoft Equation 3.0</vt:lpstr>
      <vt:lpstr>Electrical Circuits Lecture 10: AC Power Analysis  By: Mahmoud Momtazpour ceit.aut.ac.ir/~momtazpour  </vt:lpstr>
      <vt:lpstr>Topic Overview </vt:lpstr>
      <vt:lpstr>Instantaneous Power</vt:lpstr>
      <vt:lpstr>Power from Sinusoidal Source</vt:lpstr>
      <vt:lpstr>Average Power</vt:lpstr>
      <vt:lpstr>Average Power: Sinusoidal Steady State</vt:lpstr>
      <vt:lpstr>Average Power for Elements</vt:lpstr>
      <vt:lpstr>Example: Average Power</vt:lpstr>
      <vt:lpstr>Example2 : Average Power</vt:lpstr>
      <vt:lpstr>Maximum Power Transfer</vt:lpstr>
      <vt:lpstr>Maximum Power Transfer Derivation</vt:lpstr>
      <vt:lpstr>Effective Values of Current and Voltage</vt:lpstr>
      <vt:lpstr>Effective (RMS) for Sine Wave</vt:lpstr>
      <vt:lpstr>Effective (RMS) for Sine Wave</vt:lpstr>
      <vt:lpstr>Apparent Power &amp; Power Factor</vt:lpstr>
      <vt:lpstr>Apparent Power &amp; Power Factor</vt:lpstr>
      <vt:lpstr>Power Factor: Lagging &amp; Leading</vt:lpstr>
      <vt:lpstr>Example: Power Factor</vt:lpstr>
      <vt:lpstr>Complex Power</vt:lpstr>
      <vt:lpstr>Complex Power</vt:lpstr>
      <vt:lpstr>Complex Power</vt:lpstr>
      <vt:lpstr>Example:  Power Factor Correction</vt:lpstr>
      <vt:lpstr>Solution</vt:lpstr>
      <vt:lpstr>Summary</vt:lpstr>
      <vt:lpstr>In-Class Exercise 1</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 M</cp:lastModifiedBy>
  <cp:revision>360</cp:revision>
  <cp:lastPrinted>2015-11-18T18:19:53Z</cp:lastPrinted>
  <dcterms:created xsi:type="dcterms:W3CDTF">2005-06-03T08:24:32Z</dcterms:created>
  <dcterms:modified xsi:type="dcterms:W3CDTF">2017-12-15T10:57:05Z</dcterms:modified>
</cp:coreProperties>
</file>