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4"/>
  </p:notesMasterIdLst>
  <p:sldIdLst>
    <p:sldId id="271" r:id="rId2"/>
    <p:sldId id="270" r:id="rId3"/>
    <p:sldId id="272" r:id="rId4"/>
    <p:sldId id="294" r:id="rId5"/>
    <p:sldId id="296" r:id="rId6"/>
    <p:sldId id="273" r:id="rId7"/>
    <p:sldId id="293" r:id="rId8"/>
    <p:sldId id="298" r:id="rId9"/>
    <p:sldId id="299" r:id="rId10"/>
    <p:sldId id="301" r:id="rId11"/>
    <p:sldId id="300" r:id="rId12"/>
    <p:sldId id="302" r:id="rId13"/>
    <p:sldId id="303" r:id="rId14"/>
    <p:sldId id="304" r:id="rId15"/>
    <p:sldId id="305" r:id="rId16"/>
    <p:sldId id="309" r:id="rId17"/>
    <p:sldId id="306" r:id="rId18"/>
    <p:sldId id="310" r:id="rId19"/>
    <p:sldId id="311" r:id="rId20"/>
    <p:sldId id="312" r:id="rId21"/>
    <p:sldId id="308" r:id="rId22"/>
    <p:sldId id="307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E727B0"/>
    <a:srgbClr val="66FF66"/>
    <a:srgbClr val="6128F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1033" autoAdjust="0"/>
  </p:normalViewPr>
  <p:slideViewPr>
    <p:cSldViewPr>
      <p:cViewPr varScale="1">
        <p:scale>
          <a:sx n="63" d="100"/>
          <a:sy n="63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7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معمولا</a:t>
            </a:r>
            <a:r>
              <a:rPr lang="fa-IR" baseline="0" dirty="0" smtClean="0"/>
              <a:t> وقتی از ماسفت به عنوان سوییچ در مدارهای دیجیتال استفاده می شود، در حالت خاموش درناحیه قطع است و در حالت روشن، در ناحیه خطی است.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BJT</a:t>
            </a:r>
            <a:r>
              <a:rPr lang="fa-IR" baseline="0" dirty="0" smtClean="0"/>
              <a:t> دوقطبی است به این معنی که هر دو حامل الکترون و حفره در تشکیل جریان شرکت دارند. ولی </a:t>
            </a:r>
            <a:r>
              <a:rPr lang="en-US" baseline="0" dirty="0" smtClean="0"/>
              <a:t>MOSFET</a:t>
            </a:r>
            <a:r>
              <a:rPr lang="fa-IR" baseline="0" dirty="0" smtClean="0"/>
              <a:t> یک قطبی است (یا حفره ها یا </a:t>
            </a:r>
            <a:r>
              <a:rPr lang="fa-IR" baseline="0" dirty="0" err="1" smtClean="0"/>
              <a:t>الکترونها</a:t>
            </a:r>
            <a:r>
              <a:rPr lang="fa-IR" baseline="0" dirty="0" smtClean="0"/>
              <a:t> جریان را می سازند)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MOSFET</a:t>
            </a:r>
            <a:r>
              <a:rPr lang="fa-IR" dirty="0" smtClean="0"/>
              <a:t> یک</a:t>
            </a:r>
            <a:r>
              <a:rPr lang="fa-IR" baseline="0" dirty="0" smtClean="0"/>
              <a:t> نوع ترانزیستور است که برخلاف </a:t>
            </a:r>
            <a:r>
              <a:rPr lang="en-US" baseline="0" dirty="0" smtClean="0"/>
              <a:t>BJT</a:t>
            </a:r>
            <a:r>
              <a:rPr lang="fa-IR" baseline="0" dirty="0" smtClean="0"/>
              <a:t>، از </a:t>
            </a:r>
            <a:r>
              <a:rPr lang="fa-IR" baseline="0" dirty="0" err="1" smtClean="0"/>
              <a:t>بیس</a:t>
            </a:r>
            <a:r>
              <a:rPr lang="fa-IR" baseline="0" dirty="0" smtClean="0"/>
              <a:t> (اینجا </a:t>
            </a:r>
            <a:r>
              <a:rPr lang="fa-IR" baseline="0" dirty="0" err="1" smtClean="0"/>
              <a:t>گیت</a:t>
            </a:r>
            <a:r>
              <a:rPr lang="fa-IR" baseline="0" dirty="0" smtClean="0"/>
              <a:t> نام دارد) جریانی </a:t>
            </a:r>
            <a:r>
              <a:rPr lang="fa-IR" baseline="0" dirty="0" err="1" smtClean="0"/>
              <a:t>نمی</a:t>
            </a:r>
            <a:r>
              <a:rPr lang="fa-IR" baseline="0" dirty="0" smtClean="0"/>
              <a:t> گذرد. بلکه جریان بین </a:t>
            </a:r>
            <a:r>
              <a:rPr lang="fa-IR" baseline="0" dirty="0" err="1" smtClean="0"/>
              <a:t>درین</a:t>
            </a:r>
            <a:r>
              <a:rPr lang="fa-IR" baseline="0" dirty="0" smtClean="0"/>
              <a:t> و </a:t>
            </a:r>
            <a:r>
              <a:rPr lang="fa-IR" baseline="0" dirty="0" err="1" smtClean="0"/>
              <a:t>سورس</a:t>
            </a:r>
            <a:r>
              <a:rPr lang="fa-IR" baseline="0" dirty="0" smtClean="0"/>
              <a:t> با اعمال ولتاژ به </a:t>
            </a:r>
            <a:r>
              <a:rPr lang="fa-IR" baseline="0" dirty="0" err="1" smtClean="0"/>
              <a:t>گیت</a:t>
            </a:r>
            <a:r>
              <a:rPr lang="fa-IR" baseline="0" dirty="0" smtClean="0"/>
              <a:t> کنترل می شود. </a:t>
            </a:r>
          </a:p>
          <a:p>
            <a:pPr algn="r" rtl="1"/>
            <a:r>
              <a:rPr lang="fa-IR" baseline="0" dirty="0" smtClean="0"/>
              <a:t>این ترانزیستور ساختار </a:t>
            </a:r>
            <a:r>
              <a:rPr lang="fa-IR" baseline="0" dirty="0" err="1" smtClean="0"/>
              <a:t>متقارنی</a:t>
            </a:r>
            <a:r>
              <a:rPr lang="fa-IR" baseline="0" dirty="0" smtClean="0"/>
              <a:t> دارد و جای </a:t>
            </a:r>
            <a:r>
              <a:rPr lang="fa-IR" baseline="0" dirty="0" err="1" smtClean="0"/>
              <a:t>سورس</a:t>
            </a:r>
            <a:r>
              <a:rPr lang="fa-IR" baseline="0" dirty="0" smtClean="0"/>
              <a:t> و </a:t>
            </a:r>
            <a:r>
              <a:rPr lang="fa-IR" baseline="0" dirty="0" err="1" smtClean="0"/>
              <a:t>درین</a:t>
            </a:r>
            <a:r>
              <a:rPr lang="fa-IR" baseline="0" dirty="0" smtClean="0"/>
              <a:t> می تواند عوض شود. در واقع </a:t>
            </a:r>
            <a:r>
              <a:rPr lang="fa-IR" baseline="0" dirty="0" err="1" smtClean="0"/>
              <a:t>سورس</a:t>
            </a:r>
            <a:r>
              <a:rPr lang="fa-IR" baseline="0" dirty="0" smtClean="0"/>
              <a:t> در </a:t>
            </a:r>
            <a:r>
              <a:rPr lang="en-US" baseline="0" dirty="0" smtClean="0"/>
              <a:t>NMOS</a:t>
            </a:r>
            <a:r>
              <a:rPr lang="fa-IR" baseline="0" dirty="0" smtClean="0"/>
              <a:t> پایه ای است که شما ولتاژ پایینتری به آن وصل می کنید!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دو منبع ولتاژ</a:t>
            </a:r>
            <a:r>
              <a:rPr lang="fa-IR" baseline="0" dirty="0" smtClean="0"/>
              <a:t> </a:t>
            </a:r>
            <a:r>
              <a:rPr lang="en-US" baseline="0" dirty="0" smtClean="0"/>
              <a:t>V</a:t>
            </a:r>
            <a:r>
              <a:rPr lang="en-US" baseline="-25000" dirty="0" smtClean="0"/>
              <a:t>D</a:t>
            </a:r>
            <a:r>
              <a:rPr lang="fa-IR" baseline="0" dirty="0" smtClean="0"/>
              <a:t> و </a:t>
            </a:r>
            <a:r>
              <a:rPr lang="en-US" baseline="0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baseline="0" dirty="0" smtClean="0"/>
              <a:t>(t)</a:t>
            </a:r>
            <a:r>
              <a:rPr lang="fa-IR" baseline="0" dirty="0" smtClean="0"/>
              <a:t> را در نظر بگیرید که اولی </a:t>
            </a:r>
            <a:r>
              <a:rPr lang="en-US" baseline="0" dirty="0" smtClean="0"/>
              <a:t>DC</a:t>
            </a:r>
            <a:r>
              <a:rPr lang="fa-IR" baseline="0" dirty="0" smtClean="0"/>
              <a:t> و دومی </a:t>
            </a:r>
            <a:r>
              <a:rPr lang="en-US" baseline="0" dirty="0" smtClean="0"/>
              <a:t>AC</a:t>
            </a:r>
            <a:r>
              <a:rPr lang="fa-IR" baseline="0" dirty="0" smtClean="0"/>
              <a:t> است. ابتدا فرض کنید </a:t>
            </a:r>
            <a:r>
              <a:rPr lang="en-US" baseline="0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baseline="0" dirty="0" smtClean="0"/>
              <a:t>(t)</a:t>
            </a:r>
            <a:r>
              <a:rPr lang="fa-IR" baseline="0" dirty="0" smtClean="0"/>
              <a:t>  صفر است. تا اینجا می دانیم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یک </a:t>
            </a:r>
            <a:r>
              <a:rPr lang="fa-IR" baseline="0" dirty="0" err="1" smtClean="0"/>
              <a:t>المان</a:t>
            </a:r>
            <a:r>
              <a:rPr lang="fa-IR" baseline="0" dirty="0" smtClean="0"/>
              <a:t> غیر خطی با مشخصه جریان-ولتاژ نشان داده شده است. بنابراین ولتاژ </a:t>
            </a:r>
            <a:r>
              <a:rPr lang="en-US" baseline="0" dirty="0" smtClean="0"/>
              <a:t>V</a:t>
            </a:r>
            <a:r>
              <a:rPr lang="en-US" baseline="-25000" dirty="0" smtClean="0"/>
              <a:t>D</a:t>
            </a:r>
            <a:r>
              <a:rPr lang="fa-IR" baseline="0" dirty="0" smtClean="0"/>
              <a:t> اعمالی باعث عبور جریان </a:t>
            </a:r>
            <a:r>
              <a:rPr lang="en-US" baseline="0" dirty="0" smtClean="0"/>
              <a:t>I</a:t>
            </a:r>
            <a:r>
              <a:rPr lang="en-US" baseline="-25000" dirty="0" smtClean="0"/>
              <a:t>D</a:t>
            </a:r>
            <a:r>
              <a:rPr lang="fa-IR" baseline="0" dirty="0" smtClean="0"/>
              <a:t> و تعیین مد کاری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(قطع یا وصل) می شود. با تغییر </a:t>
            </a:r>
            <a:r>
              <a:rPr lang="en-US" baseline="0" dirty="0" smtClean="0"/>
              <a:t>V</a:t>
            </a:r>
            <a:r>
              <a:rPr lang="en-US" baseline="-25000" dirty="0" smtClean="0"/>
              <a:t>D</a:t>
            </a:r>
            <a:r>
              <a:rPr lang="fa-IR" baseline="0" dirty="0" smtClean="0"/>
              <a:t>، </a:t>
            </a:r>
            <a:r>
              <a:rPr lang="en-US" baseline="0" dirty="0" smtClean="0"/>
              <a:t>I</a:t>
            </a:r>
            <a:r>
              <a:rPr lang="en-US" baseline="-25000" dirty="0" smtClean="0"/>
              <a:t>D</a:t>
            </a:r>
            <a:r>
              <a:rPr lang="fa-IR" baseline="0" dirty="0" smtClean="0"/>
              <a:t> به صورت غیر خطی تغییر می کند و این وابستگی را باید با یک مدار غیر خطی مدل کرد. به این مدل، مدل سیگنال بزرگ گویند که موضوع بحث اسلاید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بود. به نقطه معادل </a:t>
            </a:r>
            <a:r>
              <a:rPr lang="en-US" baseline="0" dirty="0" smtClean="0"/>
              <a:t>VD</a:t>
            </a:r>
            <a:r>
              <a:rPr lang="fa-IR" baseline="0" dirty="0" smtClean="0"/>
              <a:t> و </a:t>
            </a:r>
            <a:r>
              <a:rPr lang="en-US" baseline="0" dirty="0" smtClean="0"/>
              <a:t>ID</a:t>
            </a:r>
            <a:r>
              <a:rPr lang="fa-IR" baseline="0" dirty="0" smtClean="0"/>
              <a:t> در منحنی مشخصه، نقطه کار گویند.</a:t>
            </a:r>
          </a:p>
          <a:p>
            <a:pPr algn="r" rtl="1"/>
            <a:r>
              <a:rPr lang="fa-IR" baseline="0" dirty="0" smtClean="0"/>
              <a:t>حال فرض کنید در همین حالت، ولتاژ </a:t>
            </a:r>
            <a:r>
              <a:rPr lang="en-US" baseline="0" dirty="0" smtClean="0"/>
              <a:t>AC</a:t>
            </a:r>
            <a:r>
              <a:rPr lang="fa-IR" baseline="0" dirty="0" smtClean="0"/>
              <a:t> </a:t>
            </a:r>
            <a:r>
              <a:rPr lang="en-US" baseline="0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baseline="0" dirty="0" smtClean="0"/>
              <a:t>(t)</a:t>
            </a:r>
            <a:r>
              <a:rPr lang="fa-IR" baseline="0" dirty="0" smtClean="0"/>
              <a:t>  را اعمال کنیم که دامنه آن خیلی کوچک است (در حد میلی ولت).  جریان </a:t>
            </a:r>
            <a:r>
              <a:rPr lang="en-US" baseline="0" dirty="0" err="1" smtClean="0"/>
              <a:t>i</a:t>
            </a:r>
            <a:r>
              <a:rPr lang="en-US" baseline="-25000" dirty="0" err="1" smtClean="0"/>
              <a:t>D</a:t>
            </a:r>
            <a:r>
              <a:rPr lang="en-US" baseline="0" dirty="0" smtClean="0"/>
              <a:t>(t)</a:t>
            </a:r>
            <a:r>
              <a:rPr lang="fa-IR" baseline="0" dirty="0" smtClean="0"/>
              <a:t> حول نقطه کار، وابستگی تقریبا خطی با </a:t>
            </a:r>
            <a:r>
              <a:rPr lang="en-US" baseline="0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baseline="0" dirty="0" smtClean="0"/>
              <a:t>(t)</a:t>
            </a:r>
            <a:r>
              <a:rPr lang="fa-IR" baseline="0" dirty="0" smtClean="0"/>
              <a:t>  دارد (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مانند مقاومت خطی رفتار می کند که مقدار آن برابر با معکوس شیب </a:t>
            </a:r>
            <a:r>
              <a:rPr lang="fa-IR" baseline="0" dirty="0" err="1" smtClean="0"/>
              <a:t>مماس</a:t>
            </a:r>
            <a:r>
              <a:rPr lang="fa-IR" baseline="0" dirty="0" smtClean="0"/>
              <a:t> بر منحنی در نقطه کار است.). این وابستگی خطی را می توان با یک مدار خطی مدل کرد. به این مدل، مدل سیگنال کوچک گویند. پس مقاومت معادل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به نقطه کار وابسته است.</a:t>
            </a:r>
          </a:p>
          <a:p>
            <a:pPr algn="r" rtl="1"/>
            <a:endParaRPr lang="fa-IR" baseline="0" dirty="0" smtClean="0"/>
          </a:p>
          <a:p>
            <a:pPr algn="r" rtl="1"/>
            <a:r>
              <a:rPr lang="fa-IR" baseline="0" dirty="0" smtClean="0"/>
              <a:t>در ترانزیستورها نیز این بحث وجود دارد و میزان تقویت </a:t>
            </a:r>
            <a:r>
              <a:rPr lang="fa-IR" baseline="0" dirty="0" err="1" smtClean="0"/>
              <a:t>کنندگی</a:t>
            </a:r>
            <a:r>
              <a:rPr lang="fa-IR" baseline="0" dirty="0" smtClean="0"/>
              <a:t> ترانزیستور را با تعیین نقطه کار آن تعیین می کنند.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معمولا</a:t>
            </a:r>
            <a:r>
              <a:rPr lang="fa-IR" baseline="0" dirty="0" smtClean="0"/>
              <a:t> وقتی از ماسفت به عنوان تقویت کننده استفاده می شود آن را به اشباع می برند. چون نسبت به ناحیه خطی، </a:t>
            </a:r>
            <a:r>
              <a:rPr lang="en-US" baseline="0" dirty="0" smtClean="0"/>
              <a:t>gm</a:t>
            </a:r>
            <a:r>
              <a:rPr lang="fa-IR" baseline="0" dirty="0" smtClean="0"/>
              <a:t> بزرگتری به دست می دهد.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8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9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</a:t>
            </a:r>
            <a:r>
              <a:rPr lang="en-US" cap="none" dirty="0" smtClean="0"/>
              <a:t>Circuits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Lecture </a:t>
            </a:r>
            <a:r>
              <a:rPr lang="en-US" cap="none" dirty="0" smtClean="0"/>
              <a:t>13: MOSFET Transistor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FFFFFF"/>
                </a:solidFill>
              </a:rPr>
              <a:t>Electrical Circuits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13. MOSFET Transistors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Write GS and DS KVLs </a:t>
                </a:r>
              </a:p>
              <a:p>
                <a:r>
                  <a:rPr lang="en-US" sz="2800" dirty="0" smtClean="0"/>
                  <a:t>Use GS-KVL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  <a:r>
                  <a:rPr lang="en-US" sz="2800" dirty="0" smtClean="0"/>
                  <a:t>(Note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)</a:t>
                </a:r>
              </a:p>
              <a:p>
                <a:pPr lvl="1"/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/>
                  <a:t> it is in Cut-off!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Use DS-KVL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If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, it is either in saturation or linear modes</a:t>
                </a:r>
              </a:p>
              <a:p>
                <a:r>
                  <a:rPr lang="en-US" sz="2800" dirty="0" smtClean="0"/>
                  <a:t>Assume Saturation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b="0" dirty="0" smtClean="0"/>
                  <a:t>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𝑔𝑠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 smtClean="0"/>
                  <a:t>. Use DS-KVL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b="0" dirty="0" smtClean="0"/>
                  <a:t>.</a:t>
                </a:r>
              </a:p>
              <a:p>
                <a:pPr lvl="1"/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, OK! Otherwise, assumption is not true</a:t>
                </a:r>
              </a:p>
              <a:p>
                <a:r>
                  <a:rPr lang="en-US" sz="2800" dirty="0" smtClean="0"/>
                  <a:t>Assume Linear.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 smtClean="0"/>
                  <a:t>. Use DS-KVL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 smtClean="0"/>
                  <a:t>. Double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a-IR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74" t="-1125" r="-1421" b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 DC Analysis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219200"/>
            <a:ext cx="7772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7772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3276600"/>
            <a:ext cx="7772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4876800"/>
            <a:ext cx="7772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19200"/>
            <a:ext cx="3112306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	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𝑚𝐴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Write GS and DS KVLs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Cut-off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143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43000"/>
            <a:ext cx="3112306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	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Write GS and DS KVLs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1000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Linear or Saturation</a:t>
                </a:r>
              </a:p>
              <a:p>
                <a:r>
                  <a:rPr lang="en-US" b="0" dirty="0" smtClean="0"/>
                  <a:t>Assume Saturation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𝑔𝑠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4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147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43000"/>
            <a:ext cx="3112306" cy="346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143000"/>
                <a:ext cx="8153400" cy="4876800"/>
              </a:xfrm>
            </p:spPr>
            <p:txBody>
              <a:bodyPr/>
              <a:lstStyle/>
              <a:p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 	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/>
                  <a:t>Write GS and DS KVLs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1000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Linear or Saturation</a:t>
                </a:r>
              </a:p>
              <a:p>
                <a:r>
                  <a:rPr lang="en-US" sz="2400" b="0" dirty="0" smtClean="0"/>
                  <a:t>Assume Saturation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𝑔𝑠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sz="18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000" dirty="0" smtClean="0">
                  <a:solidFill>
                    <a:srgbClr val="008000"/>
                  </a:solidFill>
                </a:endParaRPr>
              </a:p>
              <a:p>
                <a:r>
                  <a:rPr lang="en-US" sz="2400" dirty="0" smtClean="0"/>
                  <a:t>Assume Linear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𝑑𝑠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25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𝐾𝑉𝐿</m:t>
                        </m:r>
                      </m:e>
                    </m:groupChr>
                  </m:oMath>
                </a14:m>
                <a:endParaRPr lang="en-US" sz="21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1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</m:t>
                    </m:r>
                  </m:oMath>
                </a14:m>
                <a:endParaRPr lang="en-US" sz="210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143000"/>
                <a:ext cx="8153400" cy="4876800"/>
              </a:xfrm>
              <a:blipFill>
                <a:blip r:embed="rId3"/>
                <a:stretch>
                  <a:fillRect l="-150" b="-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85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b="0" i="1" dirty="0" smtClean="0">
              <a:latin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</a:endParaRPr>
          </a:p>
          <a:p>
            <a:endParaRPr lang="en-US" sz="2400" b="0" i="1" dirty="0" smtClean="0">
              <a:latin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</a:endParaRPr>
          </a:p>
          <a:p>
            <a:endParaRPr lang="en-US" sz="2400" b="0" i="1" dirty="0" smtClean="0">
              <a:latin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</a:endParaRPr>
          </a:p>
          <a:p>
            <a:endParaRPr lang="en-US" sz="2400" b="0" i="1" dirty="0" smtClean="0">
              <a:latin typeface="Cambria Math" panose="02040503050406030204" pitchFamily="18" charset="0"/>
            </a:endParaRP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	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170634"/>
            <a:ext cx="4051369" cy="3982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39" y="4125953"/>
            <a:ext cx="2907212" cy="2085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762000" y="1219200"/>
            <a:ext cx="2286000" cy="2913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MOSFET Small Signal </a:t>
            </a:r>
            <a:r>
              <a:rPr lang="en-US" altLang="en-US" dirty="0" smtClean="0"/>
              <a:t>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36351" y="5219470"/>
                <a:ext cx="4263218" cy="9431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noFill/>
                    </a:ln>
                  </a:rPr>
                  <a:t>In saturation: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351" y="5219470"/>
                <a:ext cx="4263218" cy="943143"/>
              </a:xfrm>
              <a:prstGeom prst="rect">
                <a:avLst/>
              </a:prstGeom>
              <a:blipFill>
                <a:blip r:embed="rId6"/>
                <a:stretch>
                  <a:fillRect l="-1141" t="-25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5844" y="4765189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</a:t>
            </a:r>
            <a:endParaRPr lang="en-US" dirty="0" smtClean="0"/>
          </a:p>
          <a:p>
            <a:r>
              <a:rPr lang="en-US" dirty="0" smtClean="0"/>
              <a:t>Signal </a:t>
            </a:r>
          </a:p>
          <a:p>
            <a:r>
              <a:rPr lang="en-US" dirty="0" smtClean="0"/>
              <a:t>Model: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345483" y="1230086"/>
            <a:ext cx="2412074" cy="3074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AC and DC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groupChr>
                      <m:groupChrPr>
                        <m:chr m:val="⏟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+</m:t>
                    </m:r>
                    <m:groupChr>
                      <m:groupChrPr>
                        <m:chr m:val="⏟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2800" dirty="0" smtClean="0"/>
                  <a:t> 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groupChr>
                      <m:groupChrPr>
                        <m:chr m:val="⏟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 +</m:t>
                    </m:r>
                    <m:groupChr>
                      <m:groupChrPr>
                        <m:chr m:val="⏟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groupChr>
                  </m:oMath>
                </a14:m>
                <a:endParaRPr lang="en-US" sz="2800" dirty="0" smtClean="0"/>
              </a:p>
              <a:p>
                <a:endParaRPr lang="en-US" sz="1400" dirty="0"/>
              </a:p>
              <a:p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32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response to the DC part is also DC</a:t>
                </a:r>
              </a:p>
              <a:p>
                <a:r>
                  <a:rPr lang="en-US" sz="2400" dirty="0" smtClean="0"/>
                  <a:t>The response to the AC part is also AC</a:t>
                </a:r>
              </a:p>
              <a:p>
                <a:r>
                  <a:rPr lang="en-US" sz="2400" dirty="0" smtClean="0"/>
                  <a:t>So, we can separate the DC and AC analysis!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50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37386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DC part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(Bias)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3755" y="23738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 part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0469" y="237386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DC part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(Bias)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67269" y="23738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 part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AC and DC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99872" y="2800290"/>
            <a:ext cx="2686050" cy="2789416"/>
            <a:chOff x="799872" y="2800290"/>
            <a:chExt cx="2686050" cy="27894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799872" y="3184245"/>
              <a:ext cx="2686050" cy="240546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752600" y="2800290"/>
              <a:ext cx="1569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DC Analysis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14800" y="1898123"/>
            <a:ext cx="159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Voltage gain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692064" y="2800290"/>
            <a:ext cx="5072540" cy="2786565"/>
            <a:chOff x="3692064" y="2800290"/>
            <a:chExt cx="5072540" cy="278656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92064" y="3512287"/>
              <a:ext cx="5072540" cy="207456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486400" y="2800290"/>
              <a:ext cx="15554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AC Analysis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34051" y="5746863"/>
            <a:ext cx="480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Note how R</a:t>
            </a:r>
            <a:r>
              <a:rPr lang="en-US" sz="2000" baseline="-25000" dirty="0" smtClean="0">
                <a:solidFill>
                  <a:srgbClr val="FF0000"/>
                </a:solidFill>
              </a:rPr>
              <a:t>D </a:t>
            </a:r>
            <a:r>
              <a:rPr lang="en-US" sz="2000" dirty="0" smtClean="0">
                <a:solidFill>
                  <a:srgbClr val="FF0000"/>
                </a:solidFill>
              </a:rPr>
              <a:t>is grounded in AC analysis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1447800"/>
            <a:ext cx="4453168" cy="3408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4111752" cy="4876800"/>
          </a:xfrm>
        </p:spPr>
        <p:txBody>
          <a:bodyPr/>
          <a:lstStyle/>
          <a:p>
            <a:r>
              <a:rPr lang="en-US" dirty="0" smtClean="0"/>
              <a:t>We usually add </a:t>
            </a:r>
            <a:r>
              <a:rPr lang="en-US" dirty="0" smtClean="0">
                <a:solidFill>
                  <a:srgbClr val="0000FF"/>
                </a:solidFill>
              </a:rPr>
              <a:t>coupling capacitors </a:t>
            </a:r>
            <a:r>
              <a:rPr lang="en-US" dirty="0" smtClean="0"/>
              <a:t>to amplifiers:</a:t>
            </a:r>
          </a:p>
          <a:p>
            <a:pPr lvl="1"/>
            <a:r>
              <a:rPr lang="en-US" dirty="0" smtClean="0"/>
              <a:t>The capacitor is open circuit to DC signal, so the DC bias of the circuit is isolated from the previous and next stages.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990600" y="5108712"/>
                <a:ext cx="8077200" cy="1063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73050" algn="l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itchFamily="18" charset="2"/>
                  <a:buChar char="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/>
                <a:r>
                  <a:rPr lang="en-US" dirty="0" smtClean="0"/>
                  <a:t>The capacitor is short circuit to AC signal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for high frequencies). So it </a:t>
                </a:r>
                <a:r>
                  <a:rPr lang="en-US" dirty="0"/>
                  <a:t>only allow the AC signal to pass</a:t>
                </a:r>
                <a:r>
                  <a:rPr lang="en-US" dirty="0" smtClean="0"/>
                  <a:t>.</a:t>
                </a:r>
                <a:endParaRPr lang="en-US" sz="26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5108712"/>
                <a:ext cx="8077200" cy="1063488"/>
              </a:xfrm>
              <a:prstGeom prst="rect">
                <a:avLst/>
              </a:prstGeom>
              <a:blipFill>
                <a:blip r:embed="rId5"/>
                <a:stretch>
                  <a:fillRect l="-1358" b="-17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67350" y="2571550"/>
            <a:ext cx="457200" cy="4572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1849202"/>
            <a:ext cx="4453168" cy="3408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219200"/>
                <a:ext cx="8074152" cy="4876800"/>
              </a:xfrm>
            </p:spPr>
            <p:txBody>
              <a:bodyPr/>
              <a:lstStyle/>
              <a:p>
                <a:r>
                  <a:rPr lang="en-US" dirty="0" smtClean="0"/>
                  <a:t>Find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 	</a:t>
                </a:r>
                <a:r>
                  <a:rPr lang="en-US" sz="2600" dirty="0" smtClean="0"/>
                  <a:t>(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25</m:t>
                    </m:r>
                    <m:f>
                      <m:f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𝑚𝐴</m:t>
                        </m:r>
                      </m:num>
                      <m:den>
                        <m:sSup>
                          <m:sSup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r>
                  <a:rPr lang="en-US" dirty="0" smtClean="0"/>
                  <a:t>DC Analysis</a:t>
                </a:r>
              </a:p>
              <a:p>
                <a:pPr lvl="1"/>
                <a:r>
                  <a:rPr lang="en-US" dirty="0" smtClean="0"/>
                  <a:t>Capacitors are open</a:t>
                </a:r>
              </a:p>
              <a:p>
                <a:pPr lvl="1"/>
                <a:r>
                  <a:rPr lang="en-US" dirty="0" smtClean="0"/>
                  <a:t>Find bias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baseline="-25000" dirty="0" smtClean="0"/>
              </a:p>
              <a:p>
                <a:r>
                  <a:rPr lang="en-US" dirty="0" smtClean="0"/>
                  <a:t>AC Analysis </a:t>
                </a:r>
              </a:p>
              <a:p>
                <a:pPr lvl="1"/>
                <a:r>
                  <a:rPr lang="en-US" dirty="0" smtClean="0"/>
                  <a:t>Capacitors are short</a:t>
                </a:r>
              </a:p>
              <a:p>
                <a:pPr lvl="1"/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219200"/>
                <a:ext cx="8074152" cy="4876800"/>
              </a:xfrm>
              <a:blipFill>
                <a:blip r:embed="rId5"/>
                <a:stretch>
                  <a:fillRect l="-453" t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19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629275" y="1295400"/>
            <a:ext cx="3514725" cy="3849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DC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219200"/>
                <a:ext cx="8074152" cy="4876800"/>
              </a:xfrm>
            </p:spPr>
            <p:txBody>
              <a:bodyPr/>
              <a:lstStyle/>
              <a:p>
                <a:pPr lvl="0">
                  <a:buClr>
                    <a:srgbClr val="DD8047"/>
                  </a:buClr>
                </a:pPr>
                <a:r>
                  <a:rPr lang="en-US" sz="2600" dirty="0" smtClean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25</m:t>
                    </m:r>
                    <m:f>
                      <m:fPr>
                        <m:ctrlP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𝑚𝐴</m:t>
                        </m:r>
                      </m:num>
                      <m:den>
                        <m:sSup>
                          <m:sSupPr>
                            <m:ctrlPr>
                              <a:rPr lang="en-US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sz="26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600" dirty="0" smtClean="0">
                    <a:solidFill>
                      <a:prstClr val="black"/>
                    </a:solidFill>
                  </a:rPr>
                  <a:t>)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10000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r>
                  <a:rPr lang="en-US" sz="2800" b="0" dirty="0" smtClean="0"/>
                  <a:t>Cut-off: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sz="2800" dirty="0" smtClean="0"/>
                  <a:t>Saturation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2800" dirty="0" smtClean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125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24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725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219200"/>
                <a:ext cx="8074152" cy="4876800"/>
              </a:xfrm>
              <a:blipFill>
                <a:blip r:embed="rId4"/>
                <a:stretch>
                  <a:fillRect l="-378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31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Topic Overview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Transistor Types</a:t>
            </a:r>
          </a:p>
          <a:p>
            <a:pPr eaLnBrk="1" hangingPunct="1"/>
            <a:r>
              <a:rPr lang="en-US" altLang="en-US" dirty="0" smtClean="0"/>
              <a:t>Transistor Applications</a:t>
            </a:r>
          </a:p>
          <a:p>
            <a:pPr eaLnBrk="1" hangingPunct="1"/>
            <a:r>
              <a:rPr lang="en-US" altLang="en-US" dirty="0" smtClean="0"/>
              <a:t>Large Signal vs. Small Signal</a:t>
            </a:r>
          </a:p>
          <a:p>
            <a:pPr eaLnBrk="1" hangingPunct="1"/>
            <a:r>
              <a:rPr lang="en-US" altLang="en-US" dirty="0" smtClean="0"/>
              <a:t>MOSFET Large Signal Model and </a:t>
            </a:r>
            <a:r>
              <a:rPr lang="en-US" altLang="en-US" dirty="0"/>
              <a:t>Modes of Operations</a:t>
            </a:r>
          </a:p>
          <a:p>
            <a:pPr eaLnBrk="1" hangingPunct="1"/>
            <a:r>
              <a:rPr lang="en-US" altLang="en-US" dirty="0" smtClean="0"/>
              <a:t>MOSFET </a:t>
            </a:r>
            <a:r>
              <a:rPr lang="en-US" altLang="en-US" dirty="0"/>
              <a:t>DC Analysis</a:t>
            </a:r>
          </a:p>
          <a:p>
            <a:pPr eaLnBrk="1" hangingPunct="1"/>
            <a:r>
              <a:rPr lang="en-US" altLang="en-US" dirty="0" smtClean="0"/>
              <a:t>MOSFET </a:t>
            </a:r>
            <a:r>
              <a:rPr lang="en-US" altLang="en-US" dirty="0"/>
              <a:t>Small Signal </a:t>
            </a:r>
            <a:r>
              <a:rPr lang="en-US" altLang="en-US" dirty="0" smtClean="0"/>
              <a:t>Model and AC  Analysis</a:t>
            </a:r>
          </a:p>
          <a:p>
            <a:pPr eaLnBrk="1" hangingPunct="1"/>
            <a:r>
              <a:rPr lang="en-US" altLang="en-US" dirty="0" smtClean="0"/>
              <a:t>MOSFET Configurations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MOSFET as a Switch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Electrical Circuits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13. MOSFET Transistors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AC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219200"/>
                <a:ext cx="8074152" cy="4876800"/>
              </a:xfrm>
            </p:spPr>
            <p:txBody>
              <a:bodyPr/>
              <a:lstStyle/>
              <a:p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625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219200"/>
                <a:ext cx="8074152" cy="4876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8056"/>
          <a:stretch/>
        </p:blipFill>
        <p:spPr>
          <a:xfrm>
            <a:off x="2895600" y="1219200"/>
            <a:ext cx="601979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98" y="1219200"/>
            <a:ext cx="5623858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628900"/>
            <a:ext cx="3112306" cy="346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 as a Switch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Example 3, we found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MOSFET acts as a switch</a:t>
                </a:r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is low, switch is off (cut-off)</a:t>
                </a:r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high, </a:t>
                </a:r>
                <a:r>
                  <a:rPr lang="en-US" dirty="0"/>
                  <a:t>switch is </a:t>
                </a:r>
                <a:r>
                  <a:rPr lang="en-US" dirty="0" smtClean="0"/>
                  <a:t>on (linear)</a:t>
                </a:r>
              </a:p>
              <a:p>
                <a:r>
                  <a:rPr lang="en-US" b="0" dirty="0" smtClean="0"/>
                  <a:t>The circuit acts as an inverter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44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24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BJT</a:t>
            </a:r>
          </a:p>
          <a:p>
            <a:pPr lvl="1"/>
            <a:r>
              <a:rPr lang="en-US" dirty="0" smtClean="0"/>
              <a:t>MOSFET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BJT: Bipolar Junction Transistor</a:t>
            </a:r>
          </a:p>
          <a:p>
            <a:r>
              <a:rPr lang="en-US" dirty="0" smtClean="0"/>
              <a:t>MOSFET: Metal-Oxide-Semiconductor Field Effect Transistor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47106" name="Picture 2" descr="http://www.educachip.com/wp-content/uploads/Tipos-de-Transisto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" t="13867" r="6093" b="7599"/>
          <a:stretch/>
        </p:blipFill>
        <p:spPr bwMode="auto">
          <a:xfrm>
            <a:off x="5333999" y="1244600"/>
            <a:ext cx="3429001" cy="222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G: Gate</a:t>
            </a:r>
          </a:p>
          <a:p>
            <a:r>
              <a:rPr lang="en-US" dirty="0" smtClean="0"/>
              <a:t>S: Source</a:t>
            </a:r>
          </a:p>
          <a:p>
            <a:r>
              <a:rPr lang="en-US" dirty="0" smtClean="0"/>
              <a:t>D: Drain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14632" y="3332201"/>
            <a:ext cx="6062368" cy="2916199"/>
            <a:chOff x="886460" y="2983468"/>
            <a:chExt cx="6062368" cy="2916199"/>
          </a:xfrm>
        </p:grpSpPr>
        <p:pic>
          <p:nvPicPr>
            <p:cNvPr id="51202" name="Picture 2" descr="https://upload.wikimedia.org/wikipedia/commons/thumb/a/a4/NMOS_E_ON.svg/282px-NMOS_E_ON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219" y="3429000"/>
              <a:ext cx="26860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667000" y="2983468"/>
              <a:ext cx="74892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Metal</a:t>
              </a:r>
              <a:endParaRPr lang="fa-I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6460" y="3944026"/>
              <a:ext cx="151836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Oxide (SiO2)</a:t>
              </a:r>
              <a:endParaRPr lang="fa-IR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25279" y="5530335"/>
              <a:ext cx="17235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Semiconductor</a:t>
              </a:r>
              <a:endParaRPr lang="fa-IR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62200" y="4267200"/>
              <a:ext cx="762000" cy="269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34923" y="3370401"/>
              <a:ext cx="381000" cy="103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601244" y="4706799"/>
              <a:ext cx="1530365" cy="1008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644" y="1610273"/>
            <a:ext cx="1169956" cy="14149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645" y="1529644"/>
            <a:ext cx="1194955" cy="14899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812" y="3082056"/>
            <a:ext cx="1124958" cy="14899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181" y="3059115"/>
            <a:ext cx="1124958" cy="144494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99905" y="1149219"/>
            <a:ext cx="8771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NMOS</a:t>
            </a:r>
            <a:endParaRPr lang="fa-IR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0" y="1143000"/>
            <a:ext cx="8643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PMOS</a:t>
            </a:r>
            <a:endParaRPr lang="fa-IR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315200" y="1223011"/>
            <a:ext cx="0" cy="3483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86697" y="2073307"/>
            <a:ext cx="9669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Analog:</a:t>
            </a:r>
            <a:endParaRPr lang="fa-IR" dirty="0"/>
          </a:p>
        </p:txBody>
      </p:sp>
      <p:sp>
        <p:nvSpPr>
          <p:cNvPr id="39" name="TextBox 38"/>
          <p:cNvSpPr txBox="1"/>
          <p:nvPr/>
        </p:nvSpPr>
        <p:spPr>
          <a:xfrm>
            <a:off x="4800600" y="3669268"/>
            <a:ext cx="8899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Digital: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116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 Operation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9" name="YzhoczlUaHpPVlFUUWtTM2hVTGdHakFQVnIzZlMyc3c0OHpkbDlkSzk3UFRSZllIUlpIQlVDTE01VkR3NzBxcjcybjAwZUxNNklra1VEeDRjeVU2U29zNXVNaS95RFJaNjhaeXN1dnBrZ0lwOS9jbUhydG9leWlORllxQTZiQTNoa2JRNFRKV2ZhV0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2775" y="1365250"/>
            <a:ext cx="8153400" cy="4586288"/>
          </a:xfrm>
        </p:spPr>
      </p:pic>
    </p:spTree>
    <p:extLst>
      <p:ext uri="{BB962C8B-B14F-4D97-AF65-F5344CB8AC3E}">
        <p14:creationId xmlns:p14="http://schemas.microsoft.com/office/powerpoint/2010/main" val="176403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Amplifier (In analog circuits)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49154" name="Picture 2" descr="https://cdn.sparkfun.com/assets/learn_tutorials/1/9/3/common-emitter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645953"/>
            <a:ext cx="7615927" cy="186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0" y="5410200"/>
            <a:ext cx="37369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Example: Amplifying audio signals!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062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s://cdn.sparkfun.com/assets/learn_tutorials/1/9/3/logic-inverter-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8055"/>
            <a:ext cx="3273425" cy="36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Switch (In digital circuits)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5410200"/>
            <a:ext cx="25699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Example: Inverter gate!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545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143001"/>
            <a:ext cx="4442931" cy="4857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Signal vs. Small Signal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369219"/>
            <a:ext cx="2571750" cy="217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4694872"/>
            <a:ext cx="5929828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Large Signal Behavior</a:t>
            </a:r>
            <a:r>
              <a:rPr lang="en-US" dirty="0" smtClean="0"/>
              <a:t>: the diode is a </a:t>
            </a:r>
            <a:r>
              <a:rPr lang="en-US" dirty="0" smtClean="0">
                <a:solidFill>
                  <a:srgbClr val="FF0000"/>
                </a:solidFill>
              </a:rPr>
              <a:t>non-linear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with respect to </a:t>
            </a:r>
            <a:r>
              <a:rPr lang="en-US" dirty="0" smtClean="0">
                <a:solidFill>
                  <a:srgbClr val="FF0000"/>
                </a:solidFill>
              </a:rPr>
              <a:t>large DC values of V</a:t>
            </a:r>
            <a:r>
              <a:rPr lang="en-US" baseline="-25000" dirty="0" smtClean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Small Signal Behavior</a:t>
            </a:r>
            <a:r>
              <a:rPr lang="en-US" dirty="0" smtClean="0"/>
              <a:t>: the diode is a </a:t>
            </a:r>
            <a:r>
              <a:rPr lang="en-US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 element </a:t>
            </a:r>
          </a:p>
          <a:p>
            <a:r>
              <a:rPr lang="en-US" dirty="0" smtClean="0"/>
              <a:t>with respect to </a:t>
            </a:r>
            <a:r>
              <a:rPr lang="en-US" dirty="0" smtClean="0">
                <a:solidFill>
                  <a:srgbClr val="FF0000"/>
                </a:solidFill>
              </a:rPr>
              <a:t>small AC values of </a:t>
            </a:r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baseline="-25000" dirty="0" err="1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(t) and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baseline="-25000" dirty="0" err="1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(t)</a:t>
            </a:r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en-US" i="1" dirty="0" smtClean="0"/>
                  <a:t>Shockley</a:t>
                </a:r>
                <a:r>
                  <a:rPr lang="en-US" altLang="en-US" dirty="0"/>
                  <a:t> 1</a:t>
                </a:r>
                <a:r>
                  <a:rPr lang="en-US" altLang="en-US" baseline="30000" dirty="0"/>
                  <a:t>st</a:t>
                </a:r>
                <a:r>
                  <a:rPr lang="en-US" altLang="en-US" dirty="0"/>
                  <a:t> order transistor </a:t>
                </a:r>
                <a:r>
                  <a:rPr lang="en-US" altLang="en-US" dirty="0" smtClean="0"/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𝐶𝑢𝑡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𝑜𝑓𝑓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𝑔𝑠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𝑑𝑠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𝑑𝑠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𝑑𝑠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𝑔𝑠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𝐿𝑖𝑛𝑒𝑎𝑟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𝑔𝑠</m:t>
                                            </m:r>
                                          </m:sub>
                                        </m:s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𝑑𝑠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𝑔𝑠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𝑆𝑎𝑡𝑢𝑟𝑎𝑡𝑖𝑜𝑛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MOSFET Large Signal </a:t>
            </a:r>
            <a:r>
              <a:rPr lang="en-US" altLang="en-US" dirty="0" smtClean="0"/>
              <a:t>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13. MOSFET Transistors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</TotalTime>
  <Words>876</Words>
  <Application>Microsoft Office PowerPoint</Application>
  <PresentationFormat>On-screen Show (4:3)</PresentationFormat>
  <Paragraphs>254</Paragraphs>
  <Slides>22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Wingdings</vt:lpstr>
      <vt:lpstr>Wingdings 2</vt:lpstr>
      <vt:lpstr>Median</vt:lpstr>
      <vt:lpstr>Electrical Circuits Lecture 13: MOSFET Transistor  By: Mahmoud Momtazpour ceit.aut.ac.ir/~momtazpour  </vt:lpstr>
      <vt:lpstr>Topic Overview </vt:lpstr>
      <vt:lpstr>Transistor</vt:lpstr>
      <vt:lpstr>MOSFET</vt:lpstr>
      <vt:lpstr>MOSFET Operation</vt:lpstr>
      <vt:lpstr>Transistor Applications</vt:lpstr>
      <vt:lpstr>Transistor Applications</vt:lpstr>
      <vt:lpstr>Large Signal vs. Small Signal</vt:lpstr>
      <vt:lpstr>MOSFET Large Signal Model</vt:lpstr>
      <vt:lpstr>MOSFET DC Analysis</vt:lpstr>
      <vt:lpstr>Example</vt:lpstr>
      <vt:lpstr>Example 2</vt:lpstr>
      <vt:lpstr>Example 3</vt:lpstr>
      <vt:lpstr>MOSFET Small Signal Model</vt:lpstr>
      <vt:lpstr>Separating AC and DC Analysis</vt:lpstr>
      <vt:lpstr>Separating AC and DC Analysis</vt:lpstr>
      <vt:lpstr>Example</vt:lpstr>
      <vt:lpstr>Example</vt:lpstr>
      <vt:lpstr>Example: DC Analysis</vt:lpstr>
      <vt:lpstr>Example: AC Analysis</vt:lpstr>
      <vt:lpstr>MOSFET Configurations</vt:lpstr>
      <vt:lpstr>MOSFET as a Switch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 M</cp:lastModifiedBy>
  <cp:revision>541</cp:revision>
  <cp:lastPrinted>2015-11-18T18:19:53Z</cp:lastPrinted>
  <dcterms:created xsi:type="dcterms:W3CDTF">2005-06-03T08:24:32Z</dcterms:created>
  <dcterms:modified xsi:type="dcterms:W3CDTF">2017-11-17T15:27:34Z</dcterms:modified>
</cp:coreProperties>
</file>