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71" r:id="rId2"/>
    <p:sldId id="270" r:id="rId3"/>
    <p:sldId id="272" r:id="rId4"/>
    <p:sldId id="273" r:id="rId5"/>
    <p:sldId id="274" r:id="rId6"/>
    <p:sldId id="277" r:id="rId7"/>
    <p:sldId id="283" r:id="rId8"/>
    <p:sldId id="278" r:id="rId9"/>
    <p:sldId id="279" r:id="rId10"/>
    <p:sldId id="280" r:id="rId11"/>
    <p:sldId id="276" r:id="rId12"/>
    <p:sldId id="281" r:id="rId13"/>
    <p:sldId id="28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E727B0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1033" autoAdjust="0"/>
  </p:normalViewPr>
  <p:slideViewPr>
    <p:cSldViewPr>
      <p:cViewPr varScale="1">
        <p:scale>
          <a:sx n="66" d="100"/>
          <a:sy n="66" d="100"/>
        </p:scale>
        <p:origin x="11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معمولا</a:t>
            </a:r>
            <a:r>
              <a:rPr lang="fa-IR" baseline="0" dirty="0" smtClean="0"/>
              <a:t> تقویت کننده طوری طراحی می شود که مقاومت ورودی بزرگی داشته باشد تا ماکزیمم ولتاژ  از منبع </a:t>
            </a:r>
            <a:r>
              <a:rPr lang="en-US" baseline="0" dirty="0" smtClean="0"/>
              <a:t>Vs</a:t>
            </a:r>
            <a:r>
              <a:rPr lang="fa-IR" baseline="0" dirty="0" smtClean="0"/>
              <a:t> به ورودی تقویت کننده </a:t>
            </a:r>
            <a:r>
              <a:rPr lang="en-US" baseline="0" dirty="0" smtClean="0"/>
              <a:t>Vi</a:t>
            </a:r>
            <a:r>
              <a:rPr lang="fa-IR" baseline="0" dirty="0" smtClean="0"/>
              <a:t> اعمال شود. به ازای مقادیر خیلی بزرگ </a:t>
            </a:r>
            <a:r>
              <a:rPr lang="en-US" baseline="0" dirty="0" err="1" smtClean="0"/>
              <a:t>Ri</a:t>
            </a:r>
            <a:r>
              <a:rPr lang="fa-IR" baseline="0" dirty="0" smtClean="0"/>
              <a:t> داریم:</a:t>
            </a:r>
          </a:p>
          <a:p>
            <a:pPr algn="r" rtl="1"/>
            <a:r>
              <a:rPr lang="en-US" baseline="0" dirty="0" smtClean="0"/>
              <a:t>Vi=Vs*</a:t>
            </a:r>
            <a:r>
              <a:rPr lang="en-US" baseline="0" dirty="0" err="1" smtClean="0"/>
              <a:t>Ri</a:t>
            </a:r>
            <a:r>
              <a:rPr lang="en-US" baseline="0" dirty="0" smtClean="0"/>
              <a:t>/(</a:t>
            </a:r>
            <a:r>
              <a:rPr lang="en-US" baseline="0" dirty="0" err="1" smtClean="0"/>
              <a:t>Ri+Rs</a:t>
            </a:r>
            <a:r>
              <a:rPr lang="en-US" baseline="0" dirty="0" smtClean="0"/>
              <a:t>)≈Vs</a:t>
            </a:r>
            <a:r>
              <a:rPr lang="fa-IR" baseline="0" dirty="0" smtClean="0"/>
              <a:t> یعنی به ازای مقادیر مختلف </a:t>
            </a:r>
            <a:r>
              <a:rPr lang="en-US" baseline="0" dirty="0" err="1" smtClean="0"/>
              <a:t>Rs</a:t>
            </a:r>
            <a:r>
              <a:rPr lang="fa-IR" baseline="0" dirty="0" smtClean="0"/>
              <a:t> همچنان </a:t>
            </a:r>
            <a:r>
              <a:rPr lang="en-US" baseline="0" dirty="0" smtClean="0"/>
              <a:t>Vi</a:t>
            </a:r>
            <a:r>
              <a:rPr lang="fa-IR" baseline="0" dirty="0" smtClean="0"/>
              <a:t> تقریبا برابر </a:t>
            </a:r>
            <a:r>
              <a:rPr lang="en-US" baseline="0" dirty="0" smtClean="0"/>
              <a:t>Vs</a:t>
            </a:r>
            <a:r>
              <a:rPr lang="fa-IR" baseline="0" dirty="0" smtClean="0"/>
              <a:t> خواهد بود.</a:t>
            </a:r>
          </a:p>
          <a:p>
            <a:pPr algn="r" rtl="1"/>
            <a:r>
              <a:rPr lang="fa-IR" baseline="0" dirty="0" smtClean="0"/>
              <a:t>همچنین مقاومت خروجی نیز کوچک طراحی می شود تا به ازای مقادیر مختلف مقاومت بار </a:t>
            </a:r>
            <a:r>
              <a:rPr lang="en-US" baseline="0" dirty="0" smtClean="0"/>
              <a:t> RL</a:t>
            </a:r>
            <a:r>
              <a:rPr lang="fa-IR" baseline="0" dirty="0" smtClean="0"/>
              <a:t>؛ تغییر چندانی در بهره تقویت کننده نداشته باشیم. به ازای مقادیر خیلی کوچک </a:t>
            </a:r>
            <a:r>
              <a:rPr lang="en-US" baseline="0" dirty="0" smtClean="0"/>
              <a:t>Ro</a:t>
            </a:r>
            <a:r>
              <a:rPr lang="fa-IR" baseline="0" dirty="0" smtClean="0"/>
              <a:t> داریم:</a:t>
            </a:r>
            <a:endParaRPr lang="en-US" baseline="0" dirty="0" smtClean="0"/>
          </a:p>
          <a:p>
            <a:pPr algn="r" rtl="1"/>
            <a:r>
              <a:rPr lang="en-US" baseline="0" dirty="0" smtClean="0"/>
              <a:t>Vo=A*Vi*RL/(</a:t>
            </a:r>
            <a:r>
              <a:rPr lang="en-US" baseline="0" dirty="0" err="1" smtClean="0"/>
              <a:t>RL+Ro</a:t>
            </a:r>
            <a:r>
              <a:rPr lang="en-US" baseline="0" dirty="0" smtClean="0"/>
              <a:t>)≈A*Vi</a:t>
            </a:r>
            <a:r>
              <a:rPr lang="fa-IR" baseline="0" dirty="0" smtClean="0"/>
              <a:t> یعنی به ازای مقادیر مختلف </a:t>
            </a:r>
            <a:r>
              <a:rPr lang="en-US" baseline="0" dirty="0" smtClean="0"/>
              <a:t>RL</a:t>
            </a:r>
            <a:r>
              <a:rPr lang="fa-IR" baseline="0" dirty="0" smtClean="0"/>
              <a:t> بهره همچنان تقریبا </a:t>
            </a:r>
            <a:r>
              <a:rPr lang="en-US" baseline="0" dirty="0" smtClean="0"/>
              <a:t>A</a:t>
            </a:r>
            <a:r>
              <a:rPr lang="fa-IR" baseline="0" dirty="0" smtClean="0"/>
              <a:t> است.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4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</a:t>
            </a:r>
            <a:r>
              <a:rPr lang="en-US" cap="none" dirty="0" smtClean="0"/>
              <a:t>Circuits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Lecture </a:t>
            </a:r>
            <a:r>
              <a:rPr lang="en-US" cap="none" dirty="0" smtClean="0"/>
              <a:t>14: </a:t>
            </a:r>
            <a:r>
              <a:rPr lang="en-US" cap="none" dirty="0" smtClean="0"/>
              <a:t>MOSFET </a:t>
            </a:r>
            <a:r>
              <a:rPr lang="en-US" cap="none" dirty="0" smtClean="0"/>
              <a:t>Transistor 2</a:t>
            </a:r>
            <a:br>
              <a:rPr lang="en-US" cap="none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FFFFFF"/>
                </a:solidFill>
              </a:rPr>
              <a:t>Electrical Circuits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14. MOSFET Transistors 2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06880" y="1237489"/>
            <a:ext cx="3094364" cy="4934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707012" y="1219200"/>
            <a:ext cx="5079507" cy="50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43" y="1234440"/>
            <a:ext cx="521645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7 </a:t>
            </a:r>
            <a:r>
              <a:rPr lang="en-US" sz="3600" dirty="0" smtClean="0">
                <a:solidFill>
                  <a:srgbClr val="FF0000"/>
                </a:solidFill>
              </a:rPr>
              <a:t>(Logic </a:t>
            </a:r>
            <a:r>
              <a:rPr lang="en-US" sz="3600" dirty="0">
                <a:solidFill>
                  <a:srgbClr val="FF0000"/>
                </a:solidFill>
              </a:rPr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logic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46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84077"/>
            <a:ext cx="3276600" cy="4088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8 </a:t>
            </a:r>
            <a:r>
              <a:rPr lang="en-US" sz="3600" dirty="0" smtClean="0">
                <a:solidFill>
                  <a:srgbClr val="FF0000"/>
                </a:solidFill>
              </a:rPr>
              <a:t>(Logic </a:t>
            </a:r>
            <a:r>
              <a:rPr lang="en-US" sz="3600" dirty="0">
                <a:solidFill>
                  <a:srgbClr val="FF0000"/>
                </a:solidFill>
              </a:rPr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Draw CMOS NOR</a:t>
            </a:r>
          </a:p>
          <a:p>
            <a:r>
              <a:rPr lang="en-US" dirty="0" smtClean="0"/>
              <a:t>Draw CMOS NAND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24063"/>
            <a:ext cx="3228911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9 </a:t>
            </a:r>
            <a:r>
              <a:rPr lang="en-US" sz="3600" dirty="0" smtClean="0">
                <a:solidFill>
                  <a:srgbClr val="FF0000"/>
                </a:solidFill>
              </a:rPr>
              <a:t>(Logic </a:t>
            </a:r>
            <a:r>
              <a:rPr lang="en-US" sz="3600" dirty="0">
                <a:solidFill>
                  <a:srgbClr val="FF0000"/>
                </a:solidFill>
              </a:rPr>
              <a:t>G</a:t>
            </a:r>
            <a:r>
              <a:rPr lang="en-US" sz="3600" dirty="0" smtClean="0">
                <a:solidFill>
                  <a:srgbClr val="FF0000"/>
                </a:solidFill>
              </a:rPr>
              <a:t>ate)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Draw a CMOS Gate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45" y="1219200"/>
            <a:ext cx="38899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MOSFET Amplifier Examples</a:t>
            </a:r>
          </a:p>
          <a:p>
            <a:pPr eaLnBrk="1" hangingPunct="1"/>
            <a:r>
              <a:rPr lang="en-US" altLang="en-US" dirty="0" smtClean="0"/>
              <a:t>MOSFET Logic Gate Examples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Electrical Circuits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14. MOSFET Transistors 2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1 </a:t>
            </a:r>
            <a:r>
              <a:rPr lang="en-US" sz="3600" dirty="0" smtClean="0">
                <a:solidFill>
                  <a:srgbClr val="FF0000"/>
                </a:solidFill>
              </a:rPr>
              <a:t>(Common Source)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75112" y="1192731"/>
            <a:ext cx="4687888" cy="4583248"/>
            <a:chOff x="4075112" y="1192731"/>
            <a:chExt cx="4687888" cy="45832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75112" y="1192731"/>
              <a:ext cx="4687888" cy="45832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05925" y="3042643"/>
              <a:ext cx="4587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/>
                <a:t>∞</a:t>
              </a:r>
              <a:endParaRPr lang="en-US" sz="3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r>
                  <a:rPr lang="en-US" dirty="0" smtClean="0"/>
                  <a:t>Find gain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449" t="-1250" b="-5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572000" y="1180616"/>
            <a:ext cx="4267200" cy="4610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2 </a:t>
            </a:r>
            <a:r>
              <a:rPr lang="en-US" sz="3600" dirty="0">
                <a:solidFill>
                  <a:srgbClr val="FF0000"/>
                </a:solidFill>
              </a:rPr>
              <a:t>(Common Source)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baseline="-25000" dirty="0" smtClean="0"/>
              </a:p>
              <a:p>
                <a:r>
                  <a:rPr lang="en-US" dirty="0" smtClean="0"/>
                  <a:t>Find gain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250" b="-5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5925" y="2895600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∞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83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391680" cy="4119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3 </a:t>
            </a:r>
            <a:r>
              <a:rPr lang="en-US" sz="3600" dirty="0">
                <a:solidFill>
                  <a:srgbClr val="FF0000"/>
                </a:solidFill>
              </a:rPr>
              <a:t>(Common Source)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and transistor operation mode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, saturation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25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78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583500" y="1905000"/>
            <a:ext cx="7197948" cy="3617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4 </a:t>
            </a:r>
            <a:r>
              <a:rPr lang="en-US" sz="3600" dirty="0">
                <a:solidFill>
                  <a:srgbClr val="FF0000"/>
                </a:solidFill>
              </a:rPr>
              <a:t>(Common </a:t>
            </a:r>
            <a:r>
              <a:rPr lang="en-US" sz="3600" dirty="0" smtClean="0">
                <a:solidFill>
                  <a:srgbClr val="FF0000"/>
                </a:solidFill>
              </a:rPr>
              <a:t>Drain)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Answer: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0.45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250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2322260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∞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3004852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∞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66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Resistance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typical amplifier, we need:</a:t>
                </a:r>
              </a:p>
              <a:p>
                <a:pPr lvl="1"/>
                <a:r>
                  <a:rPr lang="en-US" dirty="0" smtClean="0"/>
                  <a:t>Large input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endParaRPr lang="fa-IR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Small output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496583"/>
            <a:ext cx="7300913" cy="25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264693" y="1178686"/>
            <a:ext cx="5498307" cy="5071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5 </a:t>
            </a:r>
            <a:r>
              <a:rPr lang="en-US" sz="3600" dirty="0">
                <a:solidFill>
                  <a:srgbClr val="FF0000"/>
                </a:solidFill>
              </a:rPr>
              <a:t>(Common </a:t>
            </a:r>
            <a:r>
              <a:rPr lang="en-US" sz="3600" dirty="0" smtClean="0">
                <a:solidFill>
                  <a:srgbClr val="FF0000"/>
                </a:solidFill>
              </a:rPr>
              <a:t>Gate)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44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3713202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∞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1981200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∞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883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 Inverter + Resistive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14. MOSFET Transistors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83962" y="1164432"/>
            <a:ext cx="3095625" cy="4914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971" y="1219200"/>
            <a:ext cx="565562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</TotalTime>
  <Words>344</Words>
  <Application>Microsoft Office PowerPoint</Application>
  <PresentationFormat>On-screen Show (4:3)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Wingdings 2</vt:lpstr>
      <vt:lpstr>Median</vt:lpstr>
      <vt:lpstr>Electrical Circuits Lecture 14: MOSFET Transistor 2  By: Mahmoud Momtazpour ceit.aut.ac.ir/~momtazpour  </vt:lpstr>
      <vt:lpstr>Topic Overview </vt:lpstr>
      <vt:lpstr>In-Class Exercise 1 (Common Source)</vt:lpstr>
      <vt:lpstr>In-Class Exercise 2 (Common Source)</vt:lpstr>
      <vt:lpstr>In-Class Exercise 3 (Common Source)</vt:lpstr>
      <vt:lpstr>In-Class Exercise 4 (Common Drain)</vt:lpstr>
      <vt:lpstr>Input/Output Resistance</vt:lpstr>
      <vt:lpstr>In-Class Exercise 5 (Common Gate)</vt:lpstr>
      <vt:lpstr>NMOS Inverter + Resistive Load</vt:lpstr>
      <vt:lpstr>CMOS Inverter</vt:lpstr>
      <vt:lpstr>In-Class Exercise 7 (Logic Gate)</vt:lpstr>
      <vt:lpstr>In-Class Exercise 8 (Logic Gate)</vt:lpstr>
      <vt:lpstr>In-Class Exercise 9 (Logic Gate)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582</cp:revision>
  <cp:lastPrinted>2015-11-18T18:19:53Z</cp:lastPrinted>
  <dcterms:created xsi:type="dcterms:W3CDTF">2005-06-03T08:24:32Z</dcterms:created>
  <dcterms:modified xsi:type="dcterms:W3CDTF">2017-12-08T17:46:25Z</dcterms:modified>
</cp:coreProperties>
</file>