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91" r:id="rId25"/>
    <p:sldId id="294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3: Nodal/Mesh Analysis</a:t>
            </a:r>
            <a:br>
              <a:rPr lang="en-US" dirty="0"/>
            </a:b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br>
              <a:rPr lang="en-US" dirty="0"/>
            </a:b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3. Nodal/Mesh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hay29575_04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63042" r="17238" b="3233"/>
          <a:stretch>
            <a:fillRect/>
          </a:stretch>
        </p:blipFill>
        <p:spPr bwMode="auto">
          <a:xfrm>
            <a:off x="4510088" y="3848100"/>
            <a:ext cx="3738562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Voltage Sources and the Supernode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What is the current through a voltage source connected between nodes?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57E4767-0F5C-41A1-8B7A-6D8A06C1F23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9" name="Picture 3" descr="hay29575_04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43645"/>
          <a:stretch>
            <a:fillRect/>
          </a:stretch>
        </p:blipFill>
        <p:spPr bwMode="auto">
          <a:xfrm>
            <a:off x="23813" y="2868613"/>
            <a:ext cx="424180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4510088" y="2830513"/>
            <a:ext cx="4176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itchFamily="18" charset="0"/>
              </a:rPr>
              <a:t>We can eliminate the need for introducing a current variable by applying KCL to the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i="1" dirty="0" err="1">
                <a:latin typeface="Times New Roman" pitchFamily="18" charset="0"/>
              </a:rPr>
              <a:t>supernode</a:t>
            </a:r>
            <a:r>
              <a:rPr lang="en-US" altLang="en-US" i="1" dirty="0">
                <a:latin typeface="Times New Roman" pitchFamily="18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89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Supernode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4831CC0-A89C-41AF-B88B-45AECC99A57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2" name="Picture 3" descr="hay29575_04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43645"/>
          <a:stretch>
            <a:fillRect/>
          </a:stretch>
        </p:blipFill>
        <p:spPr bwMode="auto">
          <a:xfrm>
            <a:off x="0" y="1522413"/>
            <a:ext cx="424180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8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50908"/>
              </p:ext>
            </p:extLst>
          </p:nvPr>
        </p:nvGraphicFramePr>
        <p:xfrm>
          <a:off x="4133850" y="3886200"/>
          <a:ext cx="47053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2552700" imgH="990600" progId="Equation.3">
                  <p:embed/>
                </p:oleObj>
              </mc:Choice>
              <mc:Fallback>
                <p:oleObj name="Equation" r:id="rId4" imgW="2552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886200"/>
                        <a:ext cx="470535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Box 11"/>
          <p:cNvSpPr txBox="1">
            <a:spLocks noChangeArrowheads="1"/>
          </p:cNvSpPr>
          <p:nvPr/>
        </p:nvSpPr>
        <p:spPr bwMode="auto">
          <a:xfrm>
            <a:off x="4546600" y="1841500"/>
            <a:ext cx="4391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>
                <a:latin typeface="Times New Roman" pitchFamily="18" charset="0"/>
              </a:rPr>
              <a:t>Apply KCL at Node 1.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>
                <a:latin typeface="Times New Roman" pitchFamily="18" charset="0"/>
              </a:rPr>
              <a:t>Apply KCL at the supernode.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>
                <a:latin typeface="Times New Roman" pitchFamily="18" charset="0"/>
              </a:rPr>
              <a:t>Add the equation for the voltage source inside the supernode.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863975" y="3810000"/>
            <a:ext cx="5127625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</a:t>
            </a:r>
            <a:r>
              <a:rPr lang="en-US" altLang="en-US" i="1"/>
              <a:t>i</a:t>
            </a:r>
            <a:r>
              <a:rPr lang="en-US" altLang="en-US" i="1" baseline="-25000"/>
              <a:t>1</a:t>
            </a:r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endParaRPr lang="en-US" altLang="en-US" i="1" baseline="-25000"/>
          </a:p>
          <a:p>
            <a:pPr>
              <a:buFont typeface="Wingdings 2" pitchFamily="18" charset="2"/>
              <a:buNone/>
            </a:pPr>
            <a:r>
              <a:rPr lang="en-US" altLang="en-US" sz="2000" i="1"/>
              <a:t>Answer: i</a:t>
            </a:r>
            <a:r>
              <a:rPr lang="en-US" altLang="en-US" sz="2000" i="1" baseline="-25000"/>
              <a:t>1 </a:t>
            </a:r>
            <a:r>
              <a:rPr lang="en-US" altLang="en-US" sz="2000" i="1"/>
              <a:t>=  - 250 mA.</a:t>
            </a:r>
          </a:p>
        </p:txBody>
      </p:sp>
      <p:pic>
        <p:nvPicPr>
          <p:cNvPr id="25603" name="Picture 3" descr="hay29575_04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8192"/>
          <a:stretch>
            <a:fillRect/>
          </a:stretch>
        </p:blipFill>
        <p:spPr bwMode="auto">
          <a:xfrm>
            <a:off x="1914525" y="1219200"/>
            <a:ext cx="558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Dependent Source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01CEF39-0C8A-462E-AD8C-0E07BEEAEAF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7" name="Picture 3" descr="hay29575_042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61" b="6467"/>
          <a:stretch>
            <a:fillRect/>
          </a:stretch>
        </p:blipFill>
        <p:spPr bwMode="auto">
          <a:xfrm>
            <a:off x="5064125" y="4219575"/>
            <a:ext cx="3736975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064125" y="4219575"/>
            <a:ext cx="549275" cy="517525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4910" y="4079300"/>
            <a:ext cx="4066190" cy="206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749526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hay29575_04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" r="71008" b="9621"/>
          <a:stretch>
            <a:fillRect/>
          </a:stretch>
        </p:blipFill>
        <p:spPr bwMode="auto">
          <a:xfrm>
            <a:off x="6019800" y="3733800"/>
            <a:ext cx="21288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Mesh Analysis: Nodal Alternative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mesh is a loop which does not contain any other loops within it</a:t>
            </a:r>
          </a:p>
          <a:p>
            <a:r>
              <a:rPr lang="en-US" altLang="en-US"/>
              <a:t>in mesh analysis, we assign currents and solve using KVL</a:t>
            </a:r>
          </a:p>
          <a:p>
            <a:r>
              <a:rPr lang="en-US" altLang="en-US"/>
              <a:t>assigning mesh currents automatically ensures KCL is followed</a:t>
            </a:r>
          </a:p>
          <a:p>
            <a:r>
              <a:rPr lang="en-US" altLang="en-US"/>
              <a:t>this circuit has four meshes: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E4BEC6D3-EFCD-4AA0-9649-E0982C4289A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2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Mesh Analysis Method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054600" y="1774825"/>
            <a:ext cx="2844800" cy="8286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Mesh currents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269540F-8E41-481B-A146-1E561D080F4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4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 b="59808"/>
          <a:stretch>
            <a:fillRect/>
          </a:stretch>
        </p:blipFill>
        <p:spPr bwMode="auto">
          <a:xfrm>
            <a:off x="227013" y="1825625"/>
            <a:ext cx="46132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 descr="hay29575_041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10" b="4849"/>
          <a:stretch>
            <a:fillRect/>
          </a:stretch>
        </p:blipFill>
        <p:spPr bwMode="auto">
          <a:xfrm>
            <a:off x="457200" y="3784600"/>
            <a:ext cx="43830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" descr="hay29575_041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"/>
          <a:stretch>
            <a:fillRect/>
          </a:stretch>
        </p:blipFill>
        <p:spPr bwMode="auto">
          <a:xfrm>
            <a:off x="4292600" y="2846388"/>
            <a:ext cx="43942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256213" y="5241925"/>
            <a:ext cx="29479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defTabSz="914400" eaLnBrk="0" hangingPunct="0">
              <a:buClr>
                <a:schemeClr val="accent1"/>
              </a:buClr>
              <a:buSzPct val="80000"/>
              <a:buFont typeface="Wingdings 2" pitchFamily="-1" charset="2"/>
              <a:buNone/>
              <a:defRPr/>
            </a:pPr>
            <a:r>
              <a:rPr lang="en-US" sz="3200" dirty="0">
                <a:latin typeface="+mn-lt"/>
                <a:cs typeface="ＭＳ Ｐゴシック" pitchFamily="-1" charset="-128"/>
              </a:rPr>
              <a:t>Branch currents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>
            <a:off x="3644900" y="5537200"/>
            <a:ext cx="1409700" cy="762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>
            <a:off x="5778500" y="2705100"/>
            <a:ext cx="1181100" cy="5715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Mesh: Apply KVL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77800" y="1511300"/>
            <a:ext cx="4086225" cy="22733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>
                <a:latin typeface="+mj-lt"/>
              </a:rPr>
              <a:t>Apply KVL to mesh 1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+mj-lt"/>
              </a:rPr>
              <a:t>( Σ drops=0 ):</a:t>
            </a: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>
                <a:latin typeface="+mj-lt"/>
              </a:rPr>
              <a:t>-42 + 6</a:t>
            </a:r>
            <a:r>
              <a:rPr lang="en-US" altLang="en-US" i="1" dirty="0">
                <a:latin typeface="+mj-lt"/>
              </a:rPr>
              <a:t>i</a:t>
            </a:r>
            <a:r>
              <a:rPr lang="en-US" altLang="en-US" i="1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+3(</a:t>
            </a:r>
            <a:r>
              <a:rPr lang="en-US" altLang="en-US" i="1" dirty="0">
                <a:latin typeface="+mj-lt"/>
              </a:rPr>
              <a:t>i</a:t>
            </a:r>
            <a:r>
              <a:rPr lang="en-US" altLang="en-US" i="1" baseline="-25000" dirty="0">
                <a:latin typeface="+mj-lt"/>
              </a:rPr>
              <a:t>1</a:t>
            </a:r>
            <a:r>
              <a:rPr lang="en-US" altLang="en-US" i="1" dirty="0">
                <a:latin typeface="+mj-lt"/>
              </a:rPr>
              <a:t>-i</a:t>
            </a:r>
            <a:r>
              <a:rPr lang="en-US" altLang="en-US" i="1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)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E68FEDBA-44FC-42EC-BB18-FD757F9CE06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8" name="Picture 3" descr="hay29575_041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"/>
          <a:stretch>
            <a:fillRect/>
          </a:stretch>
        </p:blipFill>
        <p:spPr bwMode="auto">
          <a:xfrm>
            <a:off x="1778000" y="3810000"/>
            <a:ext cx="553085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51400" y="1511300"/>
            <a:ext cx="40862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en-US" sz="2900" dirty="0">
                <a:latin typeface="+mj-lt"/>
              </a:rPr>
              <a:t>Apply KVL to mesh 2 </a:t>
            </a: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en-US" sz="2900" dirty="0">
                <a:latin typeface="+mj-lt"/>
              </a:rPr>
              <a:t>( Σ drops=0 ):</a:t>
            </a:r>
          </a:p>
          <a:p>
            <a:pPr defTabSz="914400">
              <a:spcBef>
                <a:spcPts val="7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 sz="2900" dirty="0">
              <a:latin typeface="+mj-lt"/>
            </a:endParaRPr>
          </a:p>
          <a:p>
            <a:pPr algn="ctr"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en-US" sz="2900" dirty="0">
                <a:latin typeface="+mj-lt"/>
              </a:rPr>
              <a:t>3</a:t>
            </a:r>
            <a:r>
              <a:rPr lang="en-US" altLang="en-US" sz="2900" i="1" dirty="0">
                <a:latin typeface="+mj-lt"/>
              </a:rPr>
              <a:t>(i</a:t>
            </a:r>
            <a:r>
              <a:rPr lang="en-US" altLang="en-US" sz="2900" i="1" baseline="-25000" dirty="0">
                <a:latin typeface="+mj-lt"/>
              </a:rPr>
              <a:t>2</a:t>
            </a:r>
            <a:r>
              <a:rPr lang="en-US" altLang="en-US" sz="2900" i="1" dirty="0">
                <a:latin typeface="+mj-lt"/>
              </a:rPr>
              <a:t>-i</a:t>
            </a:r>
            <a:r>
              <a:rPr lang="en-US" altLang="en-US" sz="2900" i="1" baseline="-25000" dirty="0">
                <a:latin typeface="+mj-lt"/>
              </a:rPr>
              <a:t>1</a:t>
            </a:r>
            <a:r>
              <a:rPr lang="en-US" altLang="en-US" sz="2900" dirty="0">
                <a:latin typeface="+mj-lt"/>
              </a:rPr>
              <a:t>) + 4</a:t>
            </a:r>
            <a:r>
              <a:rPr lang="en-US" altLang="en-US" sz="2900" i="1" dirty="0">
                <a:latin typeface="+mj-lt"/>
              </a:rPr>
              <a:t>i</a:t>
            </a:r>
            <a:r>
              <a:rPr lang="en-US" altLang="en-US" sz="2900" i="1" baseline="-25000" dirty="0">
                <a:latin typeface="+mj-lt"/>
              </a:rPr>
              <a:t>2</a:t>
            </a:r>
            <a:r>
              <a:rPr lang="en-US" altLang="en-US" sz="2900" dirty="0">
                <a:latin typeface="+mj-lt"/>
              </a:rPr>
              <a:t> -10 =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740025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2663825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Mesh Analysis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Determine the power supplied by the 2 V source.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sz="2000" i="1"/>
              <a:t>Answer: 2.474 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97B223D-054B-4851-B726-1C5825C4DF7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3" descr="hay29575_04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4" t="4372" b="10927"/>
          <a:stretch>
            <a:fillRect/>
          </a:stretch>
        </p:blipFill>
        <p:spPr bwMode="auto">
          <a:xfrm>
            <a:off x="25400" y="2286000"/>
            <a:ext cx="4827588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43500" y="2667000"/>
            <a:ext cx="3810000" cy="2246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</a:rPr>
              <a:t>Applying KVL to the meshes:</a:t>
            </a:r>
          </a:p>
          <a:p>
            <a:pPr eaLnBrk="1" hangingPunct="1"/>
            <a:endParaRPr lang="en-US" altLang="en-US" sz="2000" dirty="0">
              <a:latin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</a:rPr>
              <a:t>−5 + 4</a:t>
            </a:r>
            <a:r>
              <a:rPr lang="en-US" altLang="en-US" sz="2000" i="1" dirty="0">
                <a:latin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</a:rPr>
              <a:t>1</a:t>
            </a:r>
            <a:r>
              <a:rPr lang="en-US" altLang="en-US" sz="2000" i="1" dirty="0">
                <a:latin typeface="Times New Roman" pitchFamily="18" charset="0"/>
              </a:rPr>
              <a:t> + 2(i</a:t>
            </a:r>
            <a:r>
              <a:rPr lang="en-US" altLang="en-US" sz="2000" i="1" baseline="-25000" dirty="0">
                <a:latin typeface="Times New Roman" pitchFamily="18" charset="0"/>
              </a:rPr>
              <a:t>1</a:t>
            </a:r>
            <a:r>
              <a:rPr lang="en-US" altLang="en-US" sz="2000" i="1" dirty="0">
                <a:latin typeface="Times New Roman" pitchFamily="18" charset="0"/>
              </a:rPr>
              <a:t> − i</a:t>
            </a:r>
            <a:r>
              <a:rPr lang="en-US" altLang="en-US" sz="2000" i="1" baseline="-25000" dirty="0">
                <a:latin typeface="Times New Roman" pitchFamily="18" charset="0"/>
              </a:rPr>
              <a:t>2</a:t>
            </a:r>
            <a:r>
              <a:rPr lang="en-US" altLang="en-US" sz="2000" i="1" dirty="0">
                <a:latin typeface="Times New Roman" pitchFamily="18" charset="0"/>
              </a:rPr>
              <a:t>) − 2 = 0</a:t>
            </a:r>
          </a:p>
          <a:p>
            <a:pPr eaLnBrk="1" hangingPunct="1"/>
            <a:endParaRPr lang="en-US" altLang="en-US" sz="2000" i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</a:rPr>
              <a:t>+2 + 2</a:t>
            </a:r>
            <a:r>
              <a:rPr lang="en-US" altLang="en-US" sz="2000" i="1" dirty="0">
                <a:latin typeface="Times New Roman" pitchFamily="18" charset="0"/>
              </a:rPr>
              <a:t>(i</a:t>
            </a:r>
            <a:r>
              <a:rPr lang="en-US" altLang="en-US" sz="2000" i="1" baseline="-25000" dirty="0">
                <a:latin typeface="Times New Roman" pitchFamily="18" charset="0"/>
              </a:rPr>
              <a:t>2 </a:t>
            </a:r>
            <a:r>
              <a:rPr lang="en-US" altLang="en-US" sz="2000" i="1" dirty="0">
                <a:latin typeface="Times New Roman" pitchFamily="18" charset="0"/>
              </a:rPr>
              <a:t>− i</a:t>
            </a:r>
            <a:r>
              <a:rPr lang="en-US" altLang="en-US" sz="2000" i="1" baseline="-25000" dirty="0">
                <a:latin typeface="Times New Roman" pitchFamily="18" charset="0"/>
              </a:rPr>
              <a:t>1</a:t>
            </a:r>
            <a:r>
              <a:rPr lang="en-US" altLang="en-US" sz="2000" i="1" dirty="0">
                <a:latin typeface="Times New Roman" pitchFamily="18" charset="0"/>
              </a:rPr>
              <a:t>) + 5i</a:t>
            </a:r>
            <a:r>
              <a:rPr lang="en-US" altLang="en-US" sz="2000" i="1" baseline="-25000" dirty="0">
                <a:latin typeface="Times New Roman" pitchFamily="18" charset="0"/>
              </a:rPr>
              <a:t>2</a:t>
            </a:r>
            <a:r>
              <a:rPr lang="en-US" altLang="en-US" sz="2000" i="1" dirty="0">
                <a:latin typeface="Times New Roman" pitchFamily="18" charset="0"/>
              </a:rPr>
              <a:t> + 1 = 0</a:t>
            </a:r>
          </a:p>
          <a:p>
            <a:pPr eaLnBrk="1" hangingPunct="1"/>
            <a:endParaRPr lang="en-US" altLang="en-US" sz="2000" i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</a:rPr>
              <a:t>Solve: </a:t>
            </a:r>
            <a:r>
              <a:rPr lang="en-US" altLang="en-US" sz="2000" i="1" dirty="0">
                <a:latin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</a:rPr>
              <a:t>1</a:t>
            </a:r>
            <a:r>
              <a:rPr lang="en-US" altLang="en-US" sz="2000" dirty="0">
                <a:latin typeface="Times New Roman" pitchFamily="18" charset="0"/>
              </a:rPr>
              <a:t>=1.132 A,  </a:t>
            </a:r>
            <a:r>
              <a:rPr lang="en-US" altLang="en-US" sz="2000" i="1" dirty="0">
                <a:latin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</a:rPr>
              <a:t>2</a:t>
            </a:r>
            <a:r>
              <a:rPr lang="en-US" altLang="en-US" sz="2000" dirty="0">
                <a:latin typeface="Times New Roman" pitchFamily="18" charset="0"/>
              </a:rPr>
              <a:t> = −0.1053 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2554287"/>
            <a:ext cx="4191000" cy="24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120453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Three Mesh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FBCA164-FE5A-4DE6-82CA-D4814854A1D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Content Placeholder 8" descr="ch4mesheq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5" r="-8955"/>
          <a:stretch>
            <a:fillRect/>
          </a:stretch>
        </p:blipFill>
        <p:spPr>
          <a:xfrm>
            <a:off x="-406400" y="1295400"/>
            <a:ext cx="6219825" cy="3495675"/>
          </a:xfrm>
        </p:spPr>
      </p:pic>
      <p:sp>
        <p:nvSpPr>
          <p:cNvPr id="30727" name="TextBox 9"/>
          <p:cNvSpPr txBox="1">
            <a:spLocks noChangeArrowheads="1"/>
          </p:cNvSpPr>
          <p:nvPr/>
        </p:nvSpPr>
        <p:spPr bwMode="auto">
          <a:xfrm>
            <a:off x="5813425" y="1524000"/>
            <a:ext cx="2335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 dirty="0"/>
              <a:t>Follow each mesh clockwise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30727" idx="1"/>
          </p:cNvCxnSpPr>
          <p:nvPr/>
        </p:nvCxnSpPr>
        <p:spPr bwMode="auto">
          <a:xfrm rot="10800000" flipV="1">
            <a:off x="5003800" y="1847850"/>
            <a:ext cx="809625" cy="12065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342107" y="3593306"/>
            <a:ext cx="1041400" cy="1587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TextBox 20"/>
          <p:cNvSpPr txBox="1">
            <a:spLocks noChangeArrowheads="1"/>
          </p:cNvSpPr>
          <p:nvPr/>
        </p:nvSpPr>
        <p:spPr bwMode="auto">
          <a:xfrm>
            <a:off x="1066800" y="2895600"/>
            <a:ext cx="1016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 dirty="0"/>
              <a:t>Simplify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250" y="5105400"/>
            <a:ext cx="3752850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800" dirty="0"/>
              <a:t>Solve the equations:</a:t>
            </a:r>
          </a:p>
          <a:p>
            <a:pPr algn="ctr" eaLnBrk="1" hangingPunct="1"/>
            <a:r>
              <a:rPr lang="en-US" altLang="en-US" sz="1800" i="1" dirty="0"/>
              <a:t> </a:t>
            </a:r>
            <a:r>
              <a:rPr lang="en-US" altLang="en-US" sz="1800" i="1" dirty="0">
                <a:latin typeface="Times New Roman" pitchFamily="18" charset="0"/>
              </a:rPr>
              <a:t>i</a:t>
            </a:r>
            <a:r>
              <a:rPr lang="en-US" altLang="en-US" sz="1800" i="1" baseline="-25000" dirty="0">
                <a:latin typeface="Times New Roman" pitchFamily="18" charset="0"/>
              </a:rPr>
              <a:t>1</a:t>
            </a:r>
            <a:r>
              <a:rPr lang="en-US" altLang="en-US" sz="1800" i="1" dirty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>= 3 A</a:t>
            </a:r>
            <a:r>
              <a:rPr lang="en-US" altLang="en-US" sz="1800" i="1" dirty="0">
                <a:latin typeface="Times New Roman" pitchFamily="18" charset="0"/>
              </a:rPr>
              <a:t>, i</a:t>
            </a:r>
            <a:r>
              <a:rPr lang="en-US" altLang="en-US" sz="1800" i="1" baseline="-25000" dirty="0">
                <a:latin typeface="Times New Roman" pitchFamily="18" charset="0"/>
              </a:rPr>
              <a:t>2</a:t>
            </a:r>
            <a:r>
              <a:rPr lang="en-US" altLang="en-US" sz="1800" i="1" dirty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>= 2 A, and </a:t>
            </a:r>
            <a:r>
              <a:rPr lang="en-US" altLang="en-US" sz="1800" i="1" dirty="0">
                <a:latin typeface="Times New Roman" pitchFamily="18" charset="0"/>
              </a:rPr>
              <a:t>i</a:t>
            </a:r>
            <a:r>
              <a:rPr lang="en-US" altLang="en-US" sz="1800" i="1" baseline="-25000" dirty="0">
                <a:latin typeface="Times New Roman" pitchFamily="18" charset="0"/>
              </a:rPr>
              <a:t>3</a:t>
            </a:r>
            <a:r>
              <a:rPr lang="en-US" altLang="en-US" sz="1800" i="1" dirty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>= 3 A</a:t>
            </a:r>
            <a:r>
              <a:rPr lang="en-US" altLang="en-US" sz="1800" i="1" dirty="0">
                <a:latin typeface="Times New Roman" pitchFamily="18" charset="0"/>
              </a:rPr>
              <a:t>.</a:t>
            </a:r>
            <a:endParaRPr lang="en-US" altLang="en-US" sz="1800" dirty="0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" y="1295400"/>
            <a:ext cx="8458200" cy="450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6" name="Picture 3" descr="hay29575_041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/>
          <a:stretch>
            <a:fillRect/>
          </a:stretch>
        </p:blipFill>
        <p:spPr bwMode="auto">
          <a:xfrm>
            <a:off x="4584700" y="2743200"/>
            <a:ext cx="44069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hay29575_04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1939" r="10712" b="54961"/>
          <a:stretch>
            <a:fillRect/>
          </a:stretch>
        </p:blipFill>
        <p:spPr bwMode="auto">
          <a:xfrm>
            <a:off x="69850" y="2873375"/>
            <a:ext cx="4567238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Current Sources and the </a:t>
            </a:r>
            <a:r>
              <a:rPr lang="en-US" dirty="0" err="1"/>
              <a:t>Supermesh</a:t>
            </a:r>
            <a:endParaRPr lang="en-US" dirty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5558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What is the voltage across a current source in between two meshes?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448C7B7-0323-4245-813C-1735796D447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0088" y="2830513"/>
            <a:ext cx="4176712" cy="1939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We can eliminate the need for introducing a voltage variable by applying KVL to the</a:t>
            </a:r>
            <a:r>
              <a:rPr lang="en-US" altLang="en-US" i="1">
                <a:latin typeface="Times New Roman" pitchFamily="18" charset="0"/>
              </a:rPr>
              <a:t> supermesh</a:t>
            </a:r>
            <a:r>
              <a:rPr lang="en-US" altLang="en-US">
                <a:latin typeface="Times New Roman" pitchFamily="18" charset="0"/>
              </a:rPr>
              <a:t> formed by joining mesh 1 and mesh 3.</a:t>
            </a:r>
            <a:endParaRPr lang="en-US" altLang="en-US" i="1"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37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/>
              <a:t>Supermesh</a:t>
            </a:r>
            <a:r>
              <a:rPr lang="en-US" dirty="0"/>
              <a:t>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143375" y="1774825"/>
            <a:ext cx="479425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400"/>
              <a:t>Apply KVL to mesh 2: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sz="2400"/>
              <a:t>1(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− i</a:t>
            </a:r>
            <a:r>
              <a:rPr lang="en-US" altLang="en-US" sz="2400" i="1" baseline="-25000"/>
              <a:t>1</a:t>
            </a:r>
            <a:r>
              <a:rPr lang="en-US" altLang="en-US" sz="2400"/>
              <a:t>) + 2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2</a:t>
            </a:r>
            <a:r>
              <a:rPr lang="en-US" altLang="en-US" sz="2400"/>
              <a:t> + 3(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− i</a:t>
            </a:r>
            <a:r>
              <a:rPr lang="en-US" altLang="en-US" sz="2400" i="1" baseline="-25000"/>
              <a:t>3</a:t>
            </a:r>
            <a:r>
              <a:rPr lang="en-US" altLang="en-US" sz="2400"/>
              <a:t>) = 0</a:t>
            </a:r>
          </a:p>
          <a:p>
            <a:pPr algn="ctr"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r>
              <a:rPr lang="en-US" altLang="en-US" sz="2400"/>
              <a:t>Apply KVL supermesh 1/3: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sz="2400"/>
              <a:t>-7 +1(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− i</a:t>
            </a:r>
            <a:r>
              <a:rPr lang="en-US" altLang="en-US" sz="2400" i="1" baseline="-25000"/>
              <a:t>2</a:t>
            </a:r>
            <a:r>
              <a:rPr lang="en-US" altLang="en-US" sz="2400"/>
              <a:t>) + 3(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3</a:t>
            </a:r>
            <a:r>
              <a:rPr lang="en-US" altLang="en-US" sz="2400" i="1"/>
              <a:t> − i</a:t>
            </a:r>
            <a:r>
              <a:rPr lang="en-US" altLang="en-US" sz="2400" i="1" baseline="-25000"/>
              <a:t>2</a:t>
            </a:r>
            <a:r>
              <a:rPr lang="en-US" altLang="en-US" sz="2400"/>
              <a:t>) +1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3</a:t>
            </a:r>
            <a:r>
              <a:rPr lang="en-US" altLang="en-US" sz="2400" i="1"/>
              <a:t> </a:t>
            </a:r>
            <a:r>
              <a:rPr lang="en-US" altLang="en-US" sz="2400"/>
              <a:t> = 0</a:t>
            </a:r>
          </a:p>
          <a:p>
            <a:pPr algn="ctr"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r>
              <a:rPr lang="en-US" altLang="en-US" sz="2400"/>
              <a:t>Add the current source:</a:t>
            </a:r>
          </a:p>
          <a:p>
            <a:pPr algn="ctr">
              <a:buFont typeface="Wingdings 2" pitchFamily="18" charset="2"/>
              <a:buNone/>
            </a:pPr>
            <a:r>
              <a:rPr lang="en-US" altLang="en-US" sz="2400"/>
              <a:t>7 =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− i</a:t>
            </a:r>
            <a:r>
              <a:rPr lang="en-US" altLang="en-US" sz="2400" i="1" baseline="-25000"/>
              <a:t>3</a:t>
            </a: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79B7EE9-9AF5-4B6A-83EA-D4EF893E660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4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51727" r="10712" b="4849"/>
          <a:stretch>
            <a:fillRect/>
          </a:stretch>
        </p:blipFill>
        <p:spPr bwMode="auto">
          <a:xfrm>
            <a:off x="0" y="2219325"/>
            <a:ext cx="414337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2286000"/>
            <a:ext cx="3733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629025"/>
            <a:ext cx="3810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5344" y="4956175"/>
            <a:ext cx="3234559" cy="68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Topic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Overview</a:t>
            </a:r>
            <a:r>
              <a:rPr lang="en-US" alt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Basic Nodal and Mesh Analysis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3. Nodal/Mesh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Dependent Source Example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the currents.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/>
              <a:t>Key step: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i</a:t>
            </a:r>
            <a:r>
              <a:rPr lang="en-US" altLang="en-US" sz="2400" i="1" baseline="-25000"/>
              <a:t>1 </a:t>
            </a:r>
            <a:r>
              <a:rPr lang="en-US" altLang="en-US" sz="2400" i="1"/>
              <a:t>= 15 A , i</a:t>
            </a:r>
            <a:r>
              <a:rPr lang="en-US" altLang="en-US" sz="2400" i="1" baseline="-25000"/>
              <a:t>2 </a:t>
            </a:r>
            <a:r>
              <a:rPr lang="en-US" altLang="en-US" sz="2400" i="1"/>
              <a:t>= 11 A, and i</a:t>
            </a:r>
            <a:r>
              <a:rPr lang="en-US" altLang="en-US" sz="2400" i="1" baseline="-25000"/>
              <a:t>3</a:t>
            </a:r>
            <a:r>
              <a:rPr lang="en-US" altLang="en-US" sz="2400" i="1"/>
              <a:t> = 17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91FF95E-F470-43F9-ABC9-AC52670F4C3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9" name="Picture 3" descr="hay29575_042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/>
          <a:stretch>
            <a:fillRect/>
          </a:stretch>
        </p:blipFill>
        <p:spPr bwMode="auto">
          <a:xfrm>
            <a:off x="3497263" y="1371600"/>
            <a:ext cx="5380037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163638" y="3949700"/>
          <a:ext cx="17843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647700" imgH="355600" progId="Equation.3">
                  <p:embed/>
                </p:oleObj>
              </mc:Choice>
              <mc:Fallback>
                <p:oleObj name="Equation" r:id="rId4" imgW="647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949700"/>
                        <a:ext cx="17843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3924573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7448" y="5311775"/>
            <a:ext cx="5533751" cy="75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Node or Mesh</a:t>
            </a:r>
            <a:r>
              <a:rPr lang="en-US"/>
              <a:t>: How </a:t>
            </a:r>
            <a:r>
              <a:rPr lang="en-US" dirty="0"/>
              <a:t>to Choose?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7747000" cy="4625975"/>
          </a:xfrm>
        </p:spPr>
        <p:txBody>
          <a:bodyPr/>
          <a:lstStyle/>
          <a:p>
            <a:r>
              <a:rPr lang="en-US" altLang="en-US" dirty="0"/>
              <a:t>use the one with fewer equations, or</a:t>
            </a:r>
          </a:p>
          <a:p>
            <a:r>
              <a:rPr lang="en-US" altLang="en-US" dirty="0"/>
              <a:t>use the method you like best, or</a:t>
            </a:r>
          </a:p>
          <a:p>
            <a:r>
              <a:rPr lang="en-US" altLang="en-US" dirty="0"/>
              <a:t>use both (as a check), or</a:t>
            </a:r>
          </a:p>
          <a:p>
            <a:r>
              <a:rPr lang="en-US" altLang="en-US" dirty="0"/>
              <a:t>use circuit simplifying methods from the next chapter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05482DE-8E04-412B-B54D-7C500C25C57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592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the nodes, set one of them as the reference node (with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=0), and assign the other nodes proper names (e.g. V1, V2,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circuit all voltage sources (dependent or independent)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KCL for the remaining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equations for voltage sources (if necessary)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equations for dependent sources based on node voltages (if necessary)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74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Mesh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the meshes, and assign them proper names (e.g. i1, i2,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circuit all current sources (dependent or independent)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KVL for the remaining meshes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equations for current sources (if necessary)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equations for dependent sources based on mesh currents (if necessary)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4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with Nodal analysis method?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400" dirty="0"/>
              <a:t>Find all nodes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400" dirty="0"/>
              <a:t>Short circuit</a:t>
            </a:r>
          </a:p>
          <a:p>
            <a:pPr marL="0" indent="0">
              <a:buNone/>
            </a:pPr>
            <a:r>
              <a:rPr lang="en-US" sz="2400" dirty="0"/>
              <a:t>   voltage sources</a:t>
            </a:r>
          </a:p>
          <a:p>
            <a:pPr marL="274320" indent="-274320">
              <a:buFont typeface="+mj-lt"/>
              <a:buAutoNum type="arabicPeriod" startAt="3"/>
            </a:pPr>
            <a:r>
              <a:rPr lang="en-US" sz="2400" dirty="0"/>
              <a:t>Write KCL</a:t>
            </a:r>
          </a:p>
          <a:p>
            <a:pPr marL="274320" indent="-274320">
              <a:buFont typeface="+mj-lt"/>
              <a:buAutoNum type="arabicPeriod" startAt="3"/>
            </a:pPr>
            <a:r>
              <a:rPr lang="en-US" sz="2400" dirty="0"/>
              <a:t>Write Eq. for</a:t>
            </a:r>
          </a:p>
          <a:p>
            <a:pPr marL="0" indent="0">
              <a:buNone/>
            </a:pPr>
            <a:r>
              <a:rPr lang="en-US" sz="2400" dirty="0"/>
              <a:t>   voltage sources</a:t>
            </a:r>
          </a:p>
          <a:p>
            <a:pPr marL="274320" indent="-274320">
              <a:buFont typeface="+mj-lt"/>
              <a:buAutoNum type="arabicPeriod" startAt="5"/>
            </a:pPr>
            <a:r>
              <a:rPr lang="en-US" sz="2400" dirty="0"/>
              <a:t>Write Eq. for </a:t>
            </a:r>
          </a:p>
          <a:p>
            <a:pPr marL="0" indent="0">
              <a:buNone/>
            </a:pPr>
            <a:r>
              <a:rPr lang="en-US" sz="2400" dirty="0"/>
              <a:t>   dependent Sources</a:t>
            </a:r>
          </a:p>
          <a:p>
            <a:pPr marL="560388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442707" cy="34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6819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59997" y="5486400"/>
            <a:ext cx="753160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with Mesh analysis method?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400" dirty="0"/>
              <a:t>Find all meshes</a:t>
            </a:r>
          </a:p>
          <a:p>
            <a:pPr marL="274320" indent="-274320">
              <a:buFont typeface="+mj-lt"/>
              <a:buAutoNum type="arabicPeriod"/>
            </a:pPr>
            <a:r>
              <a:rPr lang="en-US" sz="2400" dirty="0"/>
              <a:t>Open circuit</a:t>
            </a:r>
          </a:p>
          <a:p>
            <a:pPr marL="0" indent="0">
              <a:buNone/>
            </a:pPr>
            <a:r>
              <a:rPr lang="en-US" sz="2400" dirty="0"/>
              <a:t>   current sources</a:t>
            </a:r>
          </a:p>
          <a:p>
            <a:pPr marL="274320" indent="-274320">
              <a:buFont typeface="+mj-lt"/>
              <a:buAutoNum type="arabicPeriod" startAt="3"/>
            </a:pPr>
            <a:r>
              <a:rPr lang="en-US" sz="2400" dirty="0"/>
              <a:t>Write KVL</a:t>
            </a:r>
          </a:p>
          <a:p>
            <a:pPr marL="274320" indent="-274320">
              <a:buFont typeface="+mj-lt"/>
              <a:buAutoNum type="arabicPeriod" startAt="3"/>
            </a:pPr>
            <a:r>
              <a:rPr lang="en-US" sz="2400" dirty="0"/>
              <a:t>Write Eq. for</a:t>
            </a:r>
          </a:p>
          <a:p>
            <a:pPr marL="0" indent="0">
              <a:buNone/>
            </a:pPr>
            <a:r>
              <a:rPr lang="en-US" sz="2400" dirty="0"/>
              <a:t>   current sources</a:t>
            </a:r>
          </a:p>
          <a:p>
            <a:pPr marL="274320" indent="-274320">
              <a:buFont typeface="+mj-lt"/>
              <a:buAutoNum type="arabicPeriod" startAt="5"/>
            </a:pPr>
            <a:r>
              <a:rPr lang="en-US" sz="2400" dirty="0"/>
              <a:t>Write Eq. for </a:t>
            </a:r>
          </a:p>
          <a:p>
            <a:pPr marL="0" indent="0">
              <a:buNone/>
            </a:pPr>
            <a:r>
              <a:rPr lang="en-US" sz="2400" dirty="0"/>
              <a:t>   dependent Sources</a:t>
            </a:r>
          </a:p>
          <a:p>
            <a:pPr marL="560388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 Nodal/Mesh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442707" cy="34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6819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59997" y="5486400"/>
            <a:ext cx="753160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Circuit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59335F4-3275-423C-B810-6D3B60B4A12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279900"/>
          </a:xfrm>
        </p:spPr>
        <p:txBody>
          <a:bodyPr/>
          <a:lstStyle/>
          <a:p>
            <a:r>
              <a:rPr lang="en-US" altLang="en-US"/>
              <a:t>as circuits get more complicated, we need an organized method of applying KVL, KCL, and Ohm’s</a:t>
            </a:r>
          </a:p>
          <a:p>
            <a:r>
              <a:rPr lang="en-US" altLang="en-US" i="1"/>
              <a:t>nodal</a:t>
            </a:r>
            <a:r>
              <a:rPr lang="en-US" altLang="en-US"/>
              <a:t> analysis assigns </a:t>
            </a:r>
            <a:r>
              <a:rPr lang="en-US" altLang="en-US" i="1"/>
              <a:t>voltages</a:t>
            </a:r>
            <a:r>
              <a:rPr lang="en-US" altLang="en-US"/>
              <a:t> to each node, and then we apply </a:t>
            </a:r>
            <a:r>
              <a:rPr lang="en-US" altLang="en-US" i="1"/>
              <a:t>KCL</a:t>
            </a:r>
          </a:p>
          <a:p>
            <a:r>
              <a:rPr lang="en-US" altLang="en-US" i="1"/>
              <a:t>mesh</a:t>
            </a:r>
            <a:r>
              <a:rPr lang="en-US" altLang="en-US"/>
              <a:t> analysis assigns </a:t>
            </a:r>
            <a:r>
              <a:rPr lang="en-US" altLang="en-US" i="1"/>
              <a:t>currents</a:t>
            </a:r>
            <a:r>
              <a:rPr lang="en-US" altLang="en-US"/>
              <a:t> to each mesh, and then we apply </a:t>
            </a:r>
            <a:r>
              <a:rPr lang="en-US" altLang="en-US" i="1"/>
              <a:t>KVL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2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Nodal Analysis Method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225675"/>
          </a:xfrm>
        </p:spPr>
        <p:txBody>
          <a:bodyPr/>
          <a:lstStyle/>
          <a:p>
            <a:r>
              <a:rPr lang="en-US" altLang="en-US"/>
              <a:t>assign voltages to every node relative to a reference node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 this example, there are three nodes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i="1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657A734-4843-4AB8-8306-1A95C89A10E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3" descr="hay29575_04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" b="56265"/>
          <a:stretch>
            <a:fillRect/>
          </a:stretch>
        </p:blipFill>
        <p:spPr bwMode="auto">
          <a:xfrm>
            <a:off x="488950" y="2971800"/>
            <a:ext cx="81978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89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Choosing the Reference Node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the bottom node, or</a:t>
            </a:r>
          </a:p>
          <a:p>
            <a:r>
              <a:rPr lang="en-US" altLang="en-US"/>
              <a:t>as the ground connection, if there is one, or</a:t>
            </a:r>
          </a:p>
          <a:p>
            <a:r>
              <a:rPr lang="en-US" altLang="en-US"/>
              <a:t>a node with many connections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assign voltages relative to reference</a:t>
            </a:r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endParaRPr lang="en-US" altLang="en-US" sz="2400"/>
          </a:p>
          <a:p>
            <a:pPr>
              <a:buFont typeface="Wingdings 2" pitchFamily="18" charset="2"/>
              <a:buNone/>
            </a:pPr>
            <a:r>
              <a:rPr lang="en-US" altLang="en-US" sz="2400"/>
              <a:t>Answer: </a:t>
            </a:r>
            <a:r>
              <a:rPr lang="en-US" altLang="en-US" sz="2400" i="1"/>
              <a:t>i</a:t>
            </a:r>
            <a:r>
              <a:rPr lang="en-US" altLang="en-US" sz="2400" i="1" baseline="-25000"/>
              <a:t>3</a:t>
            </a:r>
            <a:r>
              <a:rPr lang="en-US" altLang="en-US" sz="2400"/>
              <a:t>(t) = 1.333 sin </a:t>
            </a:r>
            <a:r>
              <a:rPr lang="en-US" altLang="en-US" sz="2400" i="1"/>
              <a:t>t  </a:t>
            </a:r>
            <a:r>
              <a:rPr lang="en-US" altLang="en-US" sz="2400"/>
              <a:t>V</a:t>
            </a:r>
            <a:endParaRPr lang="en-US" altLang="en-US" sz="2400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7F85FF9-4EF4-4122-8CA9-7FAE2051BD8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8" name="Picture 3" descr="hay29575_04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9" b="5627"/>
          <a:stretch>
            <a:fillRect/>
          </a:stretch>
        </p:blipFill>
        <p:spPr bwMode="auto">
          <a:xfrm>
            <a:off x="642938" y="3048000"/>
            <a:ext cx="75612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506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9900" y="1647825"/>
            <a:ext cx="7747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</a:pPr>
            <a:r>
              <a:rPr lang="en-US" altLang="en-US" sz="3200" dirty="0">
                <a:latin typeface="Times New Roman" pitchFamily="18" charset="0"/>
              </a:rPr>
              <a:t>Apply KCL to node 1 ( Σ out = Σ in) and Ohm’s law to each resistor:</a:t>
            </a: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 dirty="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 dirty="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 dirty="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 dirty="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 dirty="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Apply KCL to Find Voltages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C4E1816-A66D-40B7-B5D3-89FED4D77A4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945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94311"/>
              </p:ext>
            </p:extLst>
          </p:nvPr>
        </p:nvGraphicFramePr>
        <p:xfrm>
          <a:off x="5105400" y="4040078"/>
          <a:ext cx="31750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054100" imgH="355600" progId="Equation.3">
                  <p:embed/>
                </p:oleObj>
              </mc:Choice>
              <mc:Fallback>
                <p:oleObj name="Equation" r:id="rId3" imgW="1054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40078"/>
                        <a:ext cx="31750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3" descr="hay29575_04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9" t="50639" b="5627"/>
          <a:stretch>
            <a:fillRect/>
          </a:stretch>
        </p:blipFill>
        <p:spPr bwMode="auto">
          <a:xfrm>
            <a:off x="433388" y="3124200"/>
            <a:ext cx="36052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05400" y="4114800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82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9900" y="1647825"/>
            <a:ext cx="7747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</a:pPr>
            <a:r>
              <a:rPr lang="en-US" altLang="en-US" sz="3200">
                <a:latin typeface="Times New Roman" pitchFamily="18" charset="0"/>
              </a:rPr>
              <a:t>Apply KCL to node 2 ( Σ out = Σ in) and Ohm’s law to each resistor:</a:t>
            </a: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endParaRPr lang="en-US" altLang="en-US" sz="3200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>
              <a:latin typeface="Times New Roman" pitchFamily="18" charset="0"/>
            </a:endParaRPr>
          </a:p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Apply KCL to Find Voltages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4F7DDB0-CA41-4A24-8BD9-1FCD5916A3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0482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467228"/>
              </p:ext>
            </p:extLst>
          </p:nvPr>
        </p:nvGraphicFramePr>
        <p:xfrm>
          <a:off x="4972872" y="3070991"/>
          <a:ext cx="31765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358900" imgH="355600" progId="Equation.3">
                  <p:embed/>
                </p:oleObj>
              </mc:Choice>
              <mc:Fallback>
                <p:oleObj name="Equation" r:id="rId3" imgW="1358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872" y="3070991"/>
                        <a:ext cx="31765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3" descr="hay29575_04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9" t="50639" b="5627"/>
          <a:stretch>
            <a:fillRect/>
          </a:stretch>
        </p:blipFill>
        <p:spPr bwMode="auto">
          <a:xfrm>
            <a:off x="438369" y="3124200"/>
            <a:ext cx="36052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10100" y="3937000"/>
            <a:ext cx="4327525" cy="19383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itchFamily="18" charset="0"/>
              </a:rPr>
              <a:t>We now have two equations for the two unknowns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baseline="-25000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and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i="1" baseline="-25000" dirty="0">
                <a:latin typeface="Times New Roman" pitchFamily="18" charset="0"/>
              </a:rPr>
              <a:t>2 </a:t>
            </a:r>
            <a:r>
              <a:rPr lang="en-US" altLang="en-US" dirty="0">
                <a:latin typeface="Times New Roman" pitchFamily="18" charset="0"/>
              </a:rPr>
              <a:t>and can solve.</a:t>
            </a:r>
          </a:p>
          <a:p>
            <a:pPr eaLnBrk="1" hangingPunct="1"/>
            <a:endParaRPr lang="en-US" altLang="en-US" dirty="0">
              <a:latin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[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</a:rPr>
              <a:t> = 5 V and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i="1" baseline="-25000" dirty="0">
                <a:latin typeface="Times New Roman" pitchFamily="18" charset="0"/>
              </a:rPr>
              <a:t>2 </a:t>
            </a:r>
            <a:r>
              <a:rPr lang="en-US" altLang="en-US" dirty="0">
                <a:latin typeface="Times New Roman" pitchFamily="18" charset="0"/>
              </a:rPr>
              <a:t>= 2V]</a:t>
            </a:r>
            <a:r>
              <a:rPr lang="en-US" altLang="en-US" i="1" baseline="-25000" dirty="0">
                <a:latin typeface="Times New Roman" pitchFamily="18" charset="0"/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867025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038600"/>
            <a:ext cx="4267200" cy="191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Nodal Analysis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196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the current </a:t>
            </a:r>
            <a:r>
              <a:rPr lang="en-US" altLang="en-US" i="1"/>
              <a:t>i</a:t>
            </a:r>
            <a:r>
              <a:rPr lang="en-US" altLang="en-US"/>
              <a:t> in the 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119BD1B-30FE-43A3-8EDA-6218921384A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4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1" t="27991" b="8397"/>
          <a:stretch>
            <a:fillRect/>
          </a:stretch>
        </p:blipFill>
        <p:spPr bwMode="auto">
          <a:xfrm>
            <a:off x="2436813" y="2438400"/>
            <a:ext cx="5627687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5613400"/>
            <a:ext cx="495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>
            <a:lvl1pPr marL="43815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defTabSz="914400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en-US" i="1">
                <a:latin typeface="Times New Roman" pitchFamily="18" charset="0"/>
              </a:rPr>
              <a:t>Answer: i  = 0  (since v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 i="1">
                <a:latin typeface="Times New Roman" pitchFamily="18" charset="0"/>
              </a:rPr>
              <a:t>=v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i="1">
                <a:latin typeface="Times New Roman" pitchFamily="18" charset="0"/>
              </a:rPr>
              <a:t>=20 V)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35876" y="5613399"/>
            <a:ext cx="4614780" cy="53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Nodal Analysis: Dependent Source 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30200" y="1524000"/>
            <a:ext cx="39370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Determine the power supplied by the dependent source.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Key step: eliminate</a:t>
            </a:r>
            <a:r>
              <a:rPr lang="en-US" altLang="en-US" i="1" dirty="0"/>
              <a:t> i</a:t>
            </a:r>
            <a:r>
              <a:rPr lang="en-US" altLang="en-US" i="1" baseline="-25000" dirty="0"/>
              <a:t>1</a:t>
            </a:r>
            <a:r>
              <a:rPr lang="en-US" altLang="en-US" dirty="0"/>
              <a:t> from the equations using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=2i</a:t>
            </a:r>
            <a:r>
              <a:rPr lang="en-US" altLang="en-US" i="1" baseline="-25000" dirty="0"/>
              <a:t>1</a:t>
            </a:r>
          </a:p>
          <a:p>
            <a:pPr>
              <a:buFont typeface="Wingdings 2" pitchFamily="18" charset="2"/>
              <a:buNone/>
            </a:pPr>
            <a:endParaRPr lang="en-US" altLang="en-US" i="1" baseline="-250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 4.5 kW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3. Nodal/Mesh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53F4832-59E3-4369-8D5B-E3F7F0DE131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4" name="Picture 3" descr="hay29575_0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1" t="2904" b="7262"/>
          <a:stretch>
            <a:fillRect/>
          </a:stretch>
        </p:blipFill>
        <p:spPr bwMode="auto">
          <a:xfrm>
            <a:off x="4265612" y="1600200"/>
            <a:ext cx="4649788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5026025"/>
            <a:ext cx="3733800" cy="106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1040</Words>
  <Application>Microsoft Office PowerPoint</Application>
  <PresentationFormat>On-screen Show (4:3)</PresentationFormat>
  <Paragraphs>258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Times New Roman</vt:lpstr>
      <vt:lpstr>Wingdings</vt:lpstr>
      <vt:lpstr>Wingdings 2</vt:lpstr>
      <vt:lpstr>Median</vt:lpstr>
      <vt:lpstr>Equation</vt:lpstr>
      <vt:lpstr>Electrical Circuits Lecture 3: Nodal/Mesh Analysis  By: Mahmoud Momtazpour ceit.aut.ac.ir/~momtazpour  </vt:lpstr>
      <vt:lpstr>Topic Overview </vt:lpstr>
      <vt:lpstr>Circuit Analysis</vt:lpstr>
      <vt:lpstr>The Nodal Analysis Method</vt:lpstr>
      <vt:lpstr>Choosing the Reference Node</vt:lpstr>
      <vt:lpstr>Apply KCL to Find Voltages</vt:lpstr>
      <vt:lpstr>Apply KCL to Find Voltages</vt:lpstr>
      <vt:lpstr>Example: Nodal Analysis</vt:lpstr>
      <vt:lpstr>Nodal Analysis: Dependent Source Example</vt:lpstr>
      <vt:lpstr>Voltage Sources and the Supernode</vt:lpstr>
      <vt:lpstr>The Supernode</vt:lpstr>
      <vt:lpstr>Dependent Source Example</vt:lpstr>
      <vt:lpstr>Mesh Analysis: Nodal Alternative</vt:lpstr>
      <vt:lpstr>The Mesh Analysis Method</vt:lpstr>
      <vt:lpstr>Mesh: Apply KVL</vt:lpstr>
      <vt:lpstr>Example: Mesh Analysis</vt:lpstr>
      <vt:lpstr>A Three Mesh Example</vt:lpstr>
      <vt:lpstr>Current Sources and the Supermesh</vt:lpstr>
      <vt:lpstr>The Supermesh </vt:lpstr>
      <vt:lpstr>Dependent Source Example</vt:lpstr>
      <vt:lpstr>Node or Mesh: How to Choose?</vt:lpstr>
      <vt:lpstr>Summary</vt:lpstr>
      <vt:lpstr>Summary (Con’t)</vt:lpstr>
      <vt:lpstr>In-class Exercise</vt:lpstr>
      <vt:lpstr>In-class Exercise 2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134</cp:revision>
  <cp:lastPrinted>2015-09-16T11:10:02Z</cp:lastPrinted>
  <dcterms:created xsi:type="dcterms:W3CDTF">2005-06-03T08:24:32Z</dcterms:created>
  <dcterms:modified xsi:type="dcterms:W3CDTF">2016-09-18T13:49:50Z</dcterms:modified>
</cp:coreProperties>
</file>