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42"/>
  </p:notesMasterIdLst>
  <p:sldIdLst>
    <p:sldId id="271" r:id="rId2"/>
    <p:sldId id="270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28F0"/>
    <a:srgbClr val="E727B0"/>
    <a:srgbClr val="FF0000"/>
    <a:srgbClr val="66FF66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4622FA27-AFE5-4595-80D5-04A76A4EC8F3}" type="datetimeFigureOut">
              <a:rPr lang="en-US"/>
              <a:pPr>
                <a:defRPr/>
              </a:pPr>
              <a:t>9/18/2016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E57F2F09-0DD5-414D-B87C-1130674AA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5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 altLang="en-US"/>
              <a:t>4. Handy Circuit Analysis Techniques</a:t>
            </a:r>
            <a:endParaRPr lang="en-US" alt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B916743-4E7F-4AC8-ACD9-649C7E5C28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309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4. Handy Circuit Analysis Techniques</a:t>
            </a:r>
            <a:endParaRPr lang="en-US" alt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E0CEF-2513-4502-B5E4-86178963BC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151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4. Handy Circuit Analysis Techniques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B103F-FA24-4D83-98C3-C52A1E5C29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537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8153400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95388" y="6248400"/>
            <a:ext cx="4811712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4. Handy Circuit Analysis Techniques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5CFC3F8-B58D-40FA-AF21-F23E618E068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124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E4673F0-768F-450F-9B32-682176E185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4. Handy Circuit Analysis Techniques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493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8F2C19F-4ECA-40CC-B095-5582625F1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4. Handy Circuit Analysis Techniques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E454D86-5E69-4F38-AA18-41DB875258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4. Handy Circuit Analysis Techniques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68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4. Handy Circuit Analysis Techniques</a:t>
            </a:r>
            <a:endParaRPr lang="en-US" alt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CBF18-E55F-40C4-AA9C-CCFBF6518CB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786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4. Handy Circuit Analysis Techniques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A097438-A5DA-4F47-94D7-4634482D72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22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4. Handy Circuit Analysis Techniques</a:t>
            </a:r>
            <a:endParaRPr lang="en-US" alt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E5F11-A144-4222-B80E-FD52FBD0E5C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47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78A045DE-1C2E-4066-AF9F-E27DD71186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4. Handy Circuit Analysis Techniques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763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235075"/>
            <a:ext cx="81534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81000"/>
          </a:xfrm>
          <a:prstGeom prst="rect">
            <a:avLst/>
          </a:prstGeom>
          <a:solidFill>
            <a:schemeClr val="accent1"/>
          </a:solidFill>
        </p:spPr>
        <p:txBody>
          <a:bodyPr vert="horz" anchor="ctr" anchorCtr="0"/>
          <a:lstStyle>
            <a:lvl1pPr algn="ctr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248400"/>
            <a:ext cx="4811713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 altLang="en-US"/>
              <a:t>4. Handy Circuit Analysis Techniques</a:t>
            </a:r>
            <a:endParaRPr lang="en-US" alt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900113"/>
            <a:ext cx="9144000" cy="319087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0550" y="6248400"/>
            <a:ext cx="533400" cy="381000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990600"/>
            <a:ext cx="8172450" cy="160338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" y="6329363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949679D-F92E-44F0-804B-F6AF1B3D7B0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46" r:id="rId6"/>
    <p:sldLayoutId id="2147483954" r:id="rId7"/>
    <p:sldLayoutId id="2147483947" r:id="rId8"/>
    <p:sldLayoutId id="2147483955" r:id="rId9"/>
    <p:sldLayoutId id="2147483948" r:id="rId10"/>
    <p:sldLayoutId id="214748395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jpeg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9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jpe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jpe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8229600" cy="487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cap="none" dirty="0"/>
              <a:t>Electrical Circuits</a:t>
            </a:r>
            <a:br>
              <a:rPr lang="en-US" cap="none" dirty="0"/>
            </a:br>
            <a:r>
              <a:rPr lang="en-US" cap="none" dirty="0"/>
              <a:t>Lecture 4: Handy Circuit Analysis Techniques</a:t>
            </a:r>
            <a:br>
              <a:rPr lang="en-US" dirty="0"/>
            </a:br>
            <a:br>
              <a:rPr lang="en-US" dirty="0"/>
            </a:br>
            <a:r>
              <a:rPr lang="en-US" sz="3600" cap="none" dirty="0"/>
              <a:t>By: Mahmoud Momtazpour</a:t>
            </a:r>
            <a:br>
              <a:rPr lang="en-US" sz="3600" cap="none" dirty="0"/>
            </a:br>
            <a:r>
              <a:rPr lang="en-US" sz="3000" u="sng" cap="none" dirty="0">
                <a:solidFill>
                  <a:srgbClr val="6128F0"/>
                </a:solidFill>
              </a:rPr>
              <a:t>ceit.aut.ac.ir/~</a:t>
            </a:r>
            <a:r>
              <a:rPr lang="en-US" sz="3000" u="sng" cap="none" dirty="0" err="1">
                <a:solidFill>
                  <a:srgbClr val="6128F0"/>
                </a:solidFill>
              </a:rPr>
              <a:t>momtazpour</a:t>
            </a:r>
            <a:br>
              <a:rPr lang="en-US" dirty="0"/>
            </a:br>
            <a:br>
              <a:rPr lang="en-US" dirty="0"/>
            </a:br>
            <a:endParaRPr lang="en-US" sz="3000" cap="none" dirty="0"/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eaLnBrk="1" hangingPunct="1"/>
            <a:r>
              <a:rPr lang="en-US" altLang="en-US"/>
              <a:t>Amirkabir University of Technology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1AEDB98-9598-4170-A751-7D06B6C2AEDD}" type="slidenum">
              <a:rPr lang="en-US" altLang="en-US" sz="1400" smtClean="0">
                <a:solidFill>
                  <a:schemeClr val="tx2"/>
                </a:solidFill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FFFF"/>
                </a:solidFill>
              </a:rPr>
              <a:t>Electrical Circuits</a:t>
            </a:r>
          </a:p>
        </p:txBody>
      </p:sp>
      <p:sp>
        <p:nvSpPr>
          <p:cNvPr id="10246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en-US">
                <a:solidFill>
                  <a:schemeClr val="tx2"/>
                </a:solidFill>
              </a:rPr>
              <a:t>4. Handy Circuit Analysis Techniques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Superposition Example </a:t>
            </a:r>
            <a:r>
              <a:rPr lang="en-US" sz="3200" dirty="0"/>
              <a:t>(part 4 of 4)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>
          <a:xfrm>
            <a:off x="457200" y="3481388"/>
            <a:ext cx="5829300" cy="774700"/>
          </a:xfrm>
        </p:spPr>
        <p:txBody>
          <a:bodyPr/>
          <a:lstStyle/>
          <a:p>
            <a:pPr>
              <a:buFont typeface="Wingdings 2" charset="2"/>
              <a:buNone/>
            </a:pPr>
            <a:r>
              <a:rPr lang="en-US" altLang="en-US">
                <a:ea typeface="ＭＳ Ｐゴシック" charset="-128"/>
              </a:rPr>
              <a:t>Finally, combine the results:</a:t>
            </a:r>
          </a:p>
          <a:p>
            <a:pPr>
              <a:buFont typeface="Wingdings 2" charset="2"/>
              <a:buNone/>
            </a:pPr>
            <a:endParaRPr lang="en-US" altLang="en-US" i="1" baseline="-25000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 i="1" baseline="-25000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 i="1" baseline="-25000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 i="1" baseline="-25000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 i="1" baseline="-25000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 i="1" baseline="-25000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 i="1" baseline="-25000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 i="1" baseline="-25000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 i="1" baseline="-25000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 i="1" baseline="-25000">
              <a:ea typeface="ＭＳ Ｐゴシック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en-US" sz="1200">
                <a:solidFill>
                  <a:srgbClr val="3F3F3F"/>
                </a:solidFill>
              </a:rPr>
              <a:t>4. Handy Circuit Analysis Techniques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01A6991-D52A-47A9-8236-C3CEFBEB4E73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10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1211263" y="4256088"/>
          <a:ext cx="57150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3" imgW="1676400" imgH="254000" progId="Equation.3">
                  <p:embed/>
                </p:oleObj>
              </mc:Choice>
              <mc:Fallback>
                <p:oleObj name="Equation" r:id="rId3" imgW="16764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4256088"/>
                        <a:ext cx="5715000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3" name="Picture 3" descr="hay29575_050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3" t="1939" r="12843" b="59808"/>
          <a:stretch>
            <a:fillRect/>
          </a:stretch>
        </p:blipFill>
        <p:spPr bwMode="auto">
          <a:xfrm>
            <a:off x="1943100" y="1509713"/>
            <a:ext cx="4522788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3962400" y="4267200"/>
            <a:ext cx="3430171" cy="1054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54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Example: Power Ratings</a:t>
            </a:r>
          </a:p>
        </p:txBody>
      </p:sp>
      <p:sp>
        <p:nvSpPr>
          <p:cNvPr id="25604" name="Content Placeholder 2"/>
          <p:cNvSpPr>
            <a:spLocks noGrp="1"/>
          </p:cNvSpPr>
          <p:nvPr>
            <p:ph idx="1"/>
          </p:nvPr>
        </p:nvSpPr>
        <p:spPr>
          <a:xfrm>
            <a:off x="457200" y="1562100"/>
            <a:ext cx="8229600" cy="4838700"/>
          </a:xfrm>
        </p:spPr>
        <p:txBody>
          <a:bodyPr/>
          <a:lstStyle/>
          <a:p>
            <a:pPr>
              <a:buFont typeface="Wingdings 2" charset="2"/>
              <a:buNone/>
            </a:pPr>
            <a:r>
              <a:rPr lang="en-US" altLang="en-US">
                <a:ea typeface="ＭＳ Ｐゴシック" charset="-128"/>
              </a:rPr>
              <a:t>Determine the maximum </a:t>
            </a:r>
            <a:r>
              <a:rPr lang="en-US" altLang="en-US" i="1">
                <a:ea typeface="ＭＳ Ｐゴシック" charset="-128"/>
              </a:rPr>
              <a:t>positive </a:t>
            </a:r>
            <a:r>
              <a:rPr lang="en-US" altLang="en-US">
                <a:ea typeface="ＭＳ Ｐゴシック" charset="-128"/>
              </a:rPr>
              <a:t>current to which the source </a:t>
            </a:r>
            <a:r>
              <a:rPr lang="en-US" altLang="en-US" i="1">
                <a:ea typeface="ＭＳ Ｐゴシック" charset="-128"/>
              </a:rPr>
              <a:t>I</a:t>
            </a:r>
            <a:r>
              <a:rPr lang="en-US" altLang="en-US" i="1" baseline="-25000">
                <a:ea typeface="ＭＳ Ｐゴシック" charset="-128"/>
              </a:rPr>
              <a:t>x</a:t>
            </a:r>
            <a:r>
              <a:rPr lang="en-US" altLang="en-US" i="1">
                <a:ea typeface="ＭＳ Ｐゴシック" charset="-128"/>
              </a:rPr>
              <a:t> </a:t>
            </a:r>
            <a:r>
              <a:rPr lang="en-US" altLang="en-US">
                <a:ea typeface="ＭＳ Ｐゴシック" charset="-128"/>
              </a:rPr>
              <a:t>can be set before any resistor exceeds its power rating.</a:t>
            </a:r>
          </a:p>
          <a:p>
            <a:pPr>
              <a:buFont typeface="Wingdings 2" charset="2"/>
              <a:buNone/>
            </a:pPr>
            <a:endParaRPr lang="en-US" altLang="en-US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>
              <a:ea typeface="ＭＳ Ｐゴシック" charset="-128"/>
            </a:endParaRPr>
          </a:p>
          <a:p>
            <a:pPr>
              <a:buFont typeface="Wingdings 2" charset="2"/>
              <a:buNone/>
            </a:pPr>
            <a:r>
              <a:rPr lang="en-US" altLang="en-US" sz="2400" i="1">
                <a:ea typeface="ＭＳ Ｐゴシック" charset="-128"/>
              </a:rPr>
              <a:t>Answer: I</a:t>
            </a:r>
            <a:r>
              <a:rPr lang="en-US" altLang="en-US" sz="2400" i="1" baseline="-25000">
                <a:ea typeface="ＭＳ Ｐゴシック" charset="-128"/>
              </a:rPr>
              <a:t>x</a:t>
            </a:r>
            <a:r>
              <a:rPr lang="en-US" altLang="en-US" sz="2400">
                <a:ea typeface="ＭＳ Ｐゴシック" charset="-128"/>
              </a:rPr>
              <a:t>&lt;42.49 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en-US" sz="1200">
                <a:solidFill>
                  <a:srgbClr val="3F3F3F"/>
                </a:solidFill>
              </a:rPr>
              <a:t>4. Handy Circuit Analysis Techniques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FAD557D-C76D-4529-9FB8-370859E66087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11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5607" name="Picture 3" descr="hay29575_05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3" r="50343" b="56577"/>
          <a:stretch>
            <a:fillRect/>
          </a:stretch>
        </p:blipFill>
        <p:spPr bwMode="auto">
          <a:xfrm>
            <a:off x="3908425" y="2819400"/>
            <a:ext cx="5006975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717550" y="5016500"/>
          <a:ext cx="2679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4" imgW="2679700" imgH="266700" progId="Equation.DSMT4">
                  <p:embed/>
                </p:oleObj>
              </mc:Choice>
              <mc:Fallback>
                <p:oleObj name="Equation" r:id="rId4" imgW="26797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5016500"/>
                        <a:ext cx="2679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9674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Example: Power Ratings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en-US" sz="1200">
                <a:solidFill>
                  <a:srgbClr val="3F3F3F"/>
                </a:solidFill>
              </a:rPr>
              <a:t>4. Handy Circuit Analysis Techniques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85C87B0-0047-47D9-8B6F-C9D8E4F6189D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12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972574"/>
              </p:ext>
            </p:extLst>
          </p:nvPr>
        </p:nvGraphicFramePr>
        <p:xfrm>
          <a:off x="804863" y="1447800"/>
          <a:ext cx="7493000" cy="457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Equation" r:id="rId3" imgW="9372600" imgH="5727700" progId="Equation.DSMT4">
                  <p:embed/>
                </p:oleObj>
              </mc:Choice>
              <mc:Fallback>
                <p:oleObj name="Equation" r:id="rId3" imgW="9372600" imgH="5727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1447800"/>
                        <a:ext cx="7493000" cy="457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3029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Superposition with a Dependent Source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When applying superposition to circuits with </a:t>
            </a:r>
            <a:r>
              <a:rPr lang="en-US" altLang="en-US" i="1">
                <a:ea typeface="ＭＳ Ｐゴシック" charset="-128"/>
              </a:rPr>
              <a:t>dependent</a:t>
            </a:r>
            <a:r>
              <a:rPr lang="en-US" altLang="en-US">
                <a:ea typeface="ＭＳ Ｐゴシック" charset="-128"/>
              </a:rPr>
              <a:t> sources, these </a:t>
            </a:r>
            <a:r>
              <a:rPr lang="en-US" altLang="en-US" i="1">
                <a:ea typeface="ＭＳ Ｐゴシック" charset="-128"/>
              </a:rPr>
              <a:t>dependent</a:t>
            </a:r>
            <a:r>
              <a:rPr lang="en-US" altLang="en-US">
                <a:ea typeface="ＭＳ Ｐゴシック" charset="-128"/>
              </a:rPr>
              <a:t> sources are never “turned off.”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en-US" sz="1200">
                <a:solidFill>
                  <a:srgbClr val="3F3F3F"/>
                </a:solidFill>
              </a:rPr>
              <a:t>4. Handy Circuit Analysis Techniques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674571E-7468-4A45-851F-A0036D6FF1C7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13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7654" name="Picture 3" descr="hay29575_05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6" t="2393" r="18686" b="59837"/>
          <a:stretch>
            <a:fillRect/>
          </a:stretch>
        </p:blipFill>
        <p:spPr bwMode="auto">
          <a:xfrm>
            <a:off x="2954338" y="3276600"/>
            <a:ext cx="5983287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714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 descr="hay29575_05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53" r="48584" b="5984"/>
          <a:stretch>
            <a:fillRect/>
          </a:stretch>
        </p:blipFill>
        <p:spPr bwMode="auto">
          <a:xfrm>
            <a:off x="4568031" y="2963862"/>
            <a:ext cx="4327525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Superposition with a Dependent Source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en-US" sz="1200">
                <a:solidFill>
                  <a:srgbClr val="3F3F3F"/>
                </a:solidFill>
              </a:rPr>
              <a:t>4. Handy Circuit Analysis Techniques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7ACFAE0-43C8-47C9-910A-12D4D3902E2E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8678" name="Picture 3" descr="hay29575_05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6" t="2393" r="18686" b="59837"/>
          <a:stretch>
            <a:fillRect/>
          </a:stretch>
        </p:blipFill>
        <p:spPr bwMode="auto">
          <a:xfrm>
            <a:off x="152400" y="1295400"/>
            <a:ext cx="53086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3" descr="hay29575_05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59" t="53853" b="5984"/>
          <a:stretch>
            <a:fillRect/>
          </a:stretch>
        </p:blipFill>
        <p:spPr bwMode="auto">
          <a:xfrm>
            <a:off x="0" y="3989387"/>
            <a:ext cx="3802063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5461000" y="2295525"/>
            <a:ext cx="749300" cy="400050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flipH="1">
            <a:off x="914400" y="3295650"/>
            <a:ext cx="381000" cy="606425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2" name="TextBox 13"/>
          <p:cNvSpPr txBox="1">
            <a:spLocks noChangeArrowheads="1"/>
          </p:cNvSpPr>
          <p:nvPr/>
        </p:nvSpPr>
        <p:spPr bwMode="auto">
          <a:xfrm>
            <a:off x="5702299" y="2085975"/>
            <a:ext cx="20589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dirty="0"/>
              <a:t>current source off</a:t>
            </a:r>
          </a:p>
        </p:txBody>
      </p:sp>
      <p:sp>
        <p:nvSpPr>
          <p:cNvPr id="28683" name="TextBox 14"/>
          <p:cNvSpPr txBox="1">
            <a:spLocks noChangeArrowheads="1"/>
          </p:cNvSpPr>
          <p:nvPr/>
        </p:nvSpPr>
        <p:spPr bwMode="auto">
          <a:xfrm>
            <a:off x="1104900" y="3521158"/>
            <a:ext cx="2387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dirty="0"/>
              <a:t>voltage source off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03700" y="5168900"/>
            <a:ext cx="4191000" cy="4603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i="1" dirty="0">
                <a:latin typeface="Times New Roman" charset="0"/>
              </a:rPr>
              <a:t>i</a:t>
            </a:r>
            <a:r>
              <a:rPr lang="en-US" altLang="en-US" i="1" baseline="-25000" dirty="0">
                <a:latin typeface="Times New Roman" charset="0"/>
              </a:rPr>
              <a:t>x</a:t>
            </a:r>
            <a:r>
              <a:rPr lang="en-US" altLang="en-US" i="1" dirty="0">
                <a:latin typeface="Times New Roman" charset="0"/>
              </a:rPr>
              <a:t> = </a:t>
            </a:r>
            <a:r>
              <a:rPr lang="en-US" altLang="en-US" i="1" dirty="0" err="1">
                <a:latin typeface="Times New Roman" charset="0"/>
              </a:rPr>
              <a:t>i</a:t>
            </a:r>
            <a:r>
              <a:rPr lang="en-US" altLang="en-US" i="1" baseline="-25000" dirty="0" err="1">
                <a:latin typeface="Times New Roman" charset="0"/>
              </a:rPr>
              <a:t>x</a:t>
            </a:r>
            <a:r>
              <a:rPr lang="en-US" altLang="en-US" i="1" baseline="30000" dirty="0" err="1">
                <a:latin typeface="Times New Roman" charset="0"/>
              </a:rPr>
              <a:t>’</a:t>
            </a:r>
            <a:r>
              <a:rPr lang="en-US" altLang="en-US" i="1" dirty="0" err="1">
                <a:latin typeface="Times New Roman" charset="0"/>
              </a:rPr>
              <a:t>+i</a:t>
            </a:r>
            <a:r>
              <a:rPr lang="en-US" altLang="en-US" i="1" baseline="-25000" dirty="0" err="1">
                <a:latin typeface="Times New Roman" charset="0"/>
              </a:rPr>
              <a:t>x</a:t>
            </a:r>
            <a:r>
              <a:rPr lang="en-US" altLang="en-US" i="1" baseline="30000" dirty="0">
                <a:latin typeface="Times New Roman" charset="0"/>
              </a:rPr>
              <a:t>’’</a:t>
            </a:r>
            <a:r>
              <a:rPr lang="en-US" altLang="en-US" i="1" dirty="0">
                <a:latin typeface="Times New Roman" charset="0"/>
              </a:rPr>
              <a:t>= </a:t>
            </a:r>
            <a:r>
              <a:rPr lang="en-US" altLang="en-US" dirty="0">
                <a:latin typeface="Times New Roman" charset="0"/>
              </a:rPr>
              <a:t>2 + (−0.6) = 1.4 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15000" y="5033963"/>
            <a:ext cx="2514600" cy="757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2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Practical Voltage Sources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Ideal voltage sources: a first approximation model for a battery.</a:t>
            </a:r>
          </a:p>
          <a:p>
            <a:r>
              <a:rPr lang="en-US" altLang="en-US">
                <a:ea typeface="ＭＳ Ｐゴシック" charset="-128"/>
              </a:rPr>
              <a:t>Why do real batteries have a current limit and experience voltage drop as current increases?</a:t>
            </a:r>
          </a:p>
          <a:p>
            <a:r>
              <a:rPr lang="en-US" altLang="en-US">
                <a:ea typeface="ＭＳ Ｐゴシック" charset="-128"/>
              </a:rPr>
              <a:t>Two car battery models: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en-US" sz="1200">
                <a:solidFill>
                  <a:srgbClr val="3F3F3F"/>
                </a:solidFill>
              </a:rPr>
              <a:t>4. Handy Circuit Analysis Techniques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53E1092-7FA6-4E7C-BDCE-A6AFBEDBCC66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9702" name="Picture 6" descr="hay29575_05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1" t="1939" r="21381" b="59808"/>
          <a:stretch>
            <a:fillRect/>
          </a:stretch>
        </p:blipFill>
        <p:spPr bwMode="auto">
          <a:xfrm>
            <a:off x="1670050" y="4249738"/>
            <a:ext cx="1939925" cy="171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6" descr="hay29575_05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1" t="48494" r="21381" b="4849"/>
          <a:stretch>
            <a:fillRect/>
          </a:stretch>
        </p:blipFill>
        <p:spPr bwMode="auto">
          <a:xfrm>
            <a:off x="5299075" y="3886200"/>
            <a:ext cx="1939925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3987800" y="5067300"/>
            <a:ext cx="1003300" cy="40481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3281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200" dirty="0"/>
              <a:t>Practical Source: Effect of Connecting a Load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5016500" cy="4625975"/>
          </a:xfrm>
        </p:spPr>
        <p:txBody>
          <a:bodyPr/>
          <a:lstStyle/>
          <a:p>
            <a:pPr>
              <a:buFont typeface="Wingdings 2" charset="2"/>
              <a:buNone/>
            </a:pPr>
            <a:r>
              <a:rPr lang="en-US" altLang="en-US">
                <a:ea typeface="ＭＳ Ｐゴシック" charset="-128"/>
              </a:rPr>
              <a:t>For the car battery example:</a:t>
            </a:r>
          </a:p>
          <a:p>
            <a:pPr algn="ctr">
              <a:buFont typeface="Wingdings 2" charset="2"/>
              <a:buNone/>
            </a:pPr>
            <a:r>
              <a:rPr lang="en-US" altLang="en-US" i="1">
                <a:ea typeface="ＭＳ Ｐゴシック" charset="-128"/>
              </a:rPr>
              <a:t>V</a:t>
            </a:r>
            <a:r>
              <a:rPr lang="en-US" altLang="en-US" i="1" baseline="-25000">
                <a:ea typeface="ＭＳ Ｐゴシック" charset="-128"/>
              </a:rPr>
              <a:t>L</a:t>
            </a:r>
            <a:r>
              <a:rPr lang="en-US" altLang="en-US" i="1">
                <a:ea typeface="ＭＳ Ｐゴシック" charset="-128"/>
              </a:rPr>
              <a:t> = 12 – 0.01 I</a:t>
            </a:r>
            <a:r>
              <a:rPr lang="en-US" altLang="en-US" i="1" baseline="-25000">
                <a:ea typeface="ＭＳ Ｐゴシック" charset="-128"/>
              </a:rPr>
              <a:t>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en-US" sz="1200">
                <a:solidFill>
                  <a:srgbClr val="3F3F3F"/>
                </a:solidFill>
              </a:rPr>
              <a:t>4. Handy Circuit Analysis Techniques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FBC81AB-3B0C-4A27-83A3-09D7331E742F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16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0726" name="Picture 4" descr="hay29575_05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7" t="1939" r="17137" b="67891"/>
          <a:stretch>
            <a:fillRect/>
          </a:stretch>
        </p:blipFill>
        <p:spPr bwMode="auto">
          <a:xfrm>
            <a:off x="5195888" y="1774825"/>
            <a:ext cx="349091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4" descr="hay29575_05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27" b="4849"/>
          <a:stretch>
            <a:fillRect/>
          </a:stretch>
        </p:blipFill>
        <p:spPr bwMode="auto">
          <a:xfrm>
            <a:off x="506413" y="3252788"/>
            <a:ext cx="4267200" cy="300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rot="10800000" flipV="1">
            <a:off x="3644900" y="5067300"/>
            <a:ext cx="2882900" cy="165100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6527800" y="4457700"/>
            <a:ext cx="1828800" cy="12001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Times New Roman" charset="0"/>
              </a:rPr>
              <a:t>This line represents all possible </a:t>
            </a:r>
            <a:r>
              <a:rPr lang="en-US" altLang="en-US" i="1">
                <a:latin typeface="Times New Roman" charset="0"/>
              </a:rPr>
              <a:t>R</a:t>
            </a:r>
            <a:r>
              <a:rPr lang="en-US" altLang="en-US" i="1" baseline="-25000">
                <a:latin typeface="Times New Roman" charset="0"/>
              </a:rPr>
              <a:t>L</a:t>
            </a: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rot="10800000">
            <a:off x="2362200" y="4838700"/>
            <a:ext cx="520700" cy="355600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/>
          <p:nvPr/>
        </p:nvSpPr>
        <p:spPr>
          <a:xfrm rot="1973098">
            <a:off x="1243013" y="4344988"/>
            <a:ext cx="1409700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</a:rPr>
              <a:t>increase </a:t>
            </a:r>
            <a:r>
              <a:rPr lang="en-US" altLang="en-US" sz="1800" i="1">
                <a:latin typeface="Times New Roman" charset="0"/>
              </a:rPr>
              <a:t>R</a:t>
            </a:r>
            <a:r>
              <a:rPr lang="en-US" altLang="en-US" sz="1800" i="1" baseline="-25000">
                <a:latin typeface="Times New Roman" charset="0"/>
              </a:rPr>
              <a:t>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4673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 descr="hay29575_05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" t="42027" r="6403" b="4849"/>
          <a:stretch>
            <a:fillRect/>
          </a:stretch>
        </p:blipFill>
        <p:spPr bwMode="auto">
          <a:xfrm>
            <a:off x="5016500" y="2868613"/>
            <a:ext cx="3921125" cy="300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Practical Voltage Source</a:t>
            </a:r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1249363"/>
          </a:xfrm>
        </p:spPr>
        <p:txBody>
          <a:bodyPr/>
          <a:lstStyle/>
          <a:p>
            <a:pPr>
              <a:buFont typeface="Wingdings 2" charset="2"/>
              <a:buNone/>
            </a:pPr>
            <a:r>
              <a:rPr lang="en-US" altLang="en-US">
                <a:ea typeface="ＭＳ Ｐゴシック" charset="-128"/>
              </a:rPr>
              <a:t>The source has an internal resistance or output resistance, which is modeled as </a:t>
            </a:r>
            <a:r>
              <a:rPr lang="en-US" altLang="en-US" i="1">
                <a:ea typeface="ＭＳ Ｐゴシック" charset="-128"/>
              </a:rPr>
              <a:t>R</a:t>
            </a:r>
            <a:r>
              <a:rPr lang="en-US" altLang="en-US" i="1" baseline="-25000">
                <a:ea typeface="ＭＳ Ｐゴシック" charset="-128"/>
              </a:rPr>
              <a:t>s</a:t>
            </a:r>
          </a:p>
          <a:p>
            <a:endParaRPr lang="en-US" altLang="en-US" i="1" baseline="-25000">
              <a:ea typeface="ＭＳ Ｐゴシック" charset="-128"/>
            </a:endParaRPr>
          </a:p>
          <a:p>
            <a:endParaRPr lang="en-US" altLang="en-US" i="1" baseline="-25000">
              <a:ea typeface="ＭＳ Ｐゴシック" charset="-128"/>
            </a:endParaRPr>
          </a:p>
          <a:p>
            <a:endParaRPr lang="en-US" altLang="en-US" i="1" baseline="-25000">
              <a:ea typeface="ＭＳ Ｐゴシック" charset="-128"/>
            </a:endParaRPr>
          </a:p>
          <a:p>
            <a:endParaRPr lang="en-US" altLang="en-US" i="1" baseline="-25000">
              <a:ea typeface="ＭＳ Ｐゴシック" charset="-128"/>
            </a:endParaRPr>
          </a:p>
          <a:p>
            <a:endParaRPr lang="en-US" altLang="en-US" i="1" baseline="-25000">
              <a:ea typeface="ＭＳ Ｐゴシック" charset="-128"/>
            </a:endParaRPr>
          </a:p>
          <a:p>
            <a:endParaRPr lang="en-US" altLang="en-US" i="1" baseline="-25000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 i="1" baseline="-25000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en-US" sz="1200">
                <a:solidFill>
                  <a:srgbClr val="3F3F3F"/>
                </a:solidFill>
              </a:rPr>
              <a:t>4. Handy Circuit Analysis Techniques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4B12B85-6505-4BF4-A1AA-7CC11865B230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17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1751" name="Picture 4" descr="hay29575_05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7" t="1939" r="17072" b="64658"/>
          <a:stretch>
            <a:fillRect/>
          </a:stretch>
        </p:blipFill>
        <p:spPr bwMode="auto">
          <a:xfrm>
            <a:off x="992188" y="3024188"/>
            <a:ext cx="2914650" cy="189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89100" y="5334000"/>
            <a:ext cx="33274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</a:rPr>
              <a:t>short circuit current (when </a:t>
            </a:r>
            <a:r>
              <a:rPr lang="en-US" altLang="en-US" sz="1800" i="1">
                <a:latin typeface="Times New Roman" charset="0"/>
              </a:rPr>
              <a:t>R</a:t>
            </a:r>
            <a:r>
              <a:rPr lang="en-US" altLang="en-US" sz="1800" i="1" baseline="-25000">
                <a:latin typeface="Times New Roman" charset="0"/>
              </a:rPr>
              <a:t>L</a:t>
            </a:r>
            <a:r>
              <a:rPr lang="en-US" altLang="en-US" sz="1800">
                <a:latin typeface="Times New Roman" charset="0"/>
              </a:rPr>
              <a:t>=0)</a:t>
            </a: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flipV="1">
            <a:off x="4279900" y="3962400"/>
            <a:ext cx="1422400" cy="1371600"/>
          </a:xfrm>
          <a:prstGeom prst="straightConnector1">
            <a:avLst/>
          </a:prstGeom>
          <a:noFill/>
          <a:ln w="48000" cmpd="thickThin">
            <a:solidFill>
              <a:schemeClr val="accent1">
                <a:alpha val="58823"/>
              </a:schemeClr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3073400" y="5873750"/>
            <a:ext cx="33274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</a:rPr>
              <a:t>open circuit voltage (when </a:t>
            </a:r>
            <a:r>
              <a:rPr lang="en-US" altLang="en-US" sz="1800" i="1">
                <a:latin typeface="Times New Roman" charset="0"/>
              </a:rPr>
              <a:t>R</a:t>
            </a:r>
            <a:r>
              <a:rPr lang="en-US" altLang="en-US" sz="1800" i="1" baseline="-25000">
                <a:latin typeface="Times New Roman" charset="0"/>
              </a:rPr>
              <a:t>L</a:t>
            </a:r>
            <a:r>
              <a:rPr lang="en-US" altLang="en-US" sz="1800">
                <a:latin typeface="Times New Roman" charset="0"/>
              </a:rPr>
              <a:t>=∞)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V="1">
            <a:off x="6400800" y="5703888"/>
            <a:ext cx="1041400" cy="468312"/>
          </a:xfrm>
          <a:prstGeom prst="straightConnector1">
            <a:avLst/>
          </a:prstGeom>
          <a:noFill/>
          <a:ln w="48000" cmpd="thickThin">
            <a:solidFill>
              <a:schemeClr val="accent1">
                <a:alpha val="58823"/>
              </a:schemeClr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703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 descr="hay29575_0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5" t="48494" r="2142" b="4849"/>
          <a:stretch>
            <a:fillRect/>
          </a:stretch>
        </p:blipFill>
        <p:spPr bwMode="auto">
          <a:xfrm>
            <a:off x="4833938" y="3017838"/>
            <a:ext cx="3902075" cy="264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Practical Current Source</a:t>
            </a:r>
          </a:p>
        </p:txBody>
      </p:sp>
      <p:sp>
        <p:nvSpPr>
          <p:cNvPr id="32772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1249363"/>
          </a:xfrm>
        </p:spPr>
        <p:txBody>
          <a:bodyPr/>
          <a:lstStyle/>
          <a:p>
            <a:pPr>
              <a:buFont typeface="Wingdings 2" charset="2"/>
              <a:buNone/>
            </a:pPr>
            <a:r>
              <a:rPr lang="en-US" altLang="en-US">
                <a:ea typeface="ＭＳ Ｐゴシック" charset="-128"/>
              </a:rPr>
              <a:t>The source has an internal </a:t>
            </a:r>
            <a:r>
              <a:rPr lang="en-US" altLang="en-US" i="1">
                <a:ea typeface="ＭＳ Ｐゴシック" charset="-128"/>
              </a:rPr>
              <a:t>parallel</a:t>
            </a:r>
            <a:r>
              <a:rPr lang="en-US" altLang="en-US">
                <a:ea typeface="ＭＳ Ｐゴシック" charset="-128"/>
              </a:rPr>
              <a:t> resistance which is modeled as </a:t>
            </a:r>
            <a:r>
              <a:rPr lang="en-US" altLang="en-US" i="1">
                <a:ea typeface="ＭＳ Ｐゴシック" charset="-128"/>
              </a:rPr>
              <a:t>R</a:t>
            </a:r>
            <a:r>
              <a:rPr lang="en-US" altLang="en-US" i="1" baseline="-25000">
                <a:ea typeface="ＭＳ Ｐゴシック" charset="-128"/>
              </a:rPr>
              <a:t>p</a:t>
            </a:r>
          </a:p>
          <a:p>
            <a:endParaRPr lang="en-US" altLang="en-US" i="1" baseline="-25000">
              <a:ea typeface="ＭＳ Ｐゴシック" charset="-128"/>
            </a:endParaRPr>
          </a:p>
          <a:p>
            <a:endParaRPr lang="en-US" altLang="en-US" i="1" baseline="-25000">
              <a:ea typeface="ＭＳ Ｐゴシック" charset="-128"/>
            </a:endParaRPr>
          </a:p>
          <a:p>
            <a:endParaRPr lang="en-US" altLang="en-US" i="1" baseline="-25000">
              <a:ea typeface="ＭＳ Ｐゴシック" charset="-128"/>
            </a:endParaRPr>
          </a:p>
          <a:p>
            <a:endParaRPr lang="en-US" altLang="en-US" i="1" baseline="-25000">
              <a:ea typeface="ＭＳ Ｐゴシック" charset="-128"/>
            </a:endParaRPr>
          </a:p>
          <a:p>
            <a:endParaRPr lang="en-US" altLang="en-US" i="1" baseline="-25000">
              <a:ea typeface="ＭＳ Ｐゴシック" charset="-128"/>
            </a:endParaRPr>
          </a:p>
          <a:p>
            <a:endParaRPr lang="en-US" altLang="en-US" i="1" baseline="-25000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 i="1" baseline="-25000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en-US" sz="1200">
                <a:solidFill>
                  <a:srgbClr val="3F3F3F"/>
                </a:solidFill>
              </a:rPr>
              <a:t>4. Handy Circuit Analysis Techniques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C0BE330-023D-4841-BE00-F4F7FD77FA4C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18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9100" y="5334000"/>
            <a:ext cx="33274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</a:rPr>
              <a:t>short circuit current (when </a:t>
            </a:r>
            <a:r>
              <a:rPr lang="en-US" altLang="en-US" sz="1800" i="1">
                <a:latin typeface="Times New Roman" charset="0"/>
              </a:rPr>
              <a:t>R</a:t>
            </a:r>
            <a:r>
              <a:rPr lang="en-US" altLang="en-US" sz="1800" i="1" baseline="-25000">
                <a:latin typeface="Times New Roman" charset="0"/>
              </a:rPr>
              <a:t>L</a:t>
            </a:r>
            <a:r>
              <a:rPr lang="en-US" altLang="en-US" sz="1800">
                <a:latin typeface="Times New Roman" charset="0"/>
              </a:rPr>
              <a:t>=0)</a:t>
            </a: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rot="5400000" flipH="1" flipV="1">
            <a:off x="3968750" y="4095750"/>
            <a:ext cx="1549400" cy="927100"/>
          </a:xfrm>
          <a:prstGeom prst="straightConnector1">
            <a:avLst/>
          </a:prstGeom>
          <a:noFill/>
          <a:ln w="48000" cmpd="thickThin">
            <a:solidFill>
              <a:schemeClr val="accent1">
                <a:alpha val="58823"/>
              </a:schemeClr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3073400" y="5873750"/>
            <a:ext cx="33274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</a:rPr>
              <a:t>open circuit voltage (when </a:t>
            </a:r>
            <a:r>
              <a:rPr lang="en-US" altLang="en-US" sz="1800" i="1">
                <a:latin typeface="Times New Roman" charset="0"/>
              </a:rPr>
              <a:t>R</a:t>
            </a:r>
            <a:r>
              <a:rPr lang="en-US" altLang="en-US" sz="1800" i="1" baseline="-25000">
                <a:latin typeface="Times New Roman" charset="0"/>
              </a:rPr>
              <a:t>L</a:t>
            </a:r>
            <a:r>
              <a:rPr lang="en-US" altLang="en-US" sz="1800">
                <a:latin typeface="Times New Roman" charset="0"/>
              </a:rPr>
              <a:t>=∞)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V="1">
            <a:off x="6400800" y="5703888"/>
            <a:ext cx="1041400" cy="468312"/>
          </a:xfrm>
          <a:prstGeom prst="straightConnector1">
            <a:avLst/>
          </a:prstGeom>
          <a:noFill/>
          <a:ln w="48000" cmpd="thickThin">
            <a:solidFill>
              <a:schemeClr val="accent1">
                <a:alpha val="58823"/>
              </a:schemeClr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2779" name="Picture 4" descr="hay29575_0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2" t="1939" r="10712" b="64658"/>
          <a:stretch>
            <a:fillRect/>
          </a:stretch>
        </p:blipFill>
        <p:spPr bwMode="auto">
          <a:xfrm>
            <a:off x="457200" y="3017838"/>
            <a:ext cx="3352800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8969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200" dirty="0"/>
              <a:t>Source Transformation and Equivalent Sources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charset="2"/>
              <a:buNone/>
            </a:pPr>
            <a:r>
              <a:rPr lang="en-US" altLang="en-US" dirty="0">
                <a:ea typeface="ＭＳ Ｐゴシック" charset="-128"/>
              </a:rPr>
              <a:t>The sources are equivalent if?</a:t>
            </a:r>
          </a:p>
          <a:p>
            <a:pPr algn="ctr">
              <a:buFont typeface="Wingdings 2" charset="2"/>
              <a:buNone/>
            </a:pPr>
            <a:endParaRPr lang="en-US" altLang="en-US" sz="3600" i="1" dirty="0">
              <a:ea typeface="ＭＳ Ｐゴシック" charset="-128"/>
            </a:endParaRPr>
          </a:p>
          <a:p>
            <a:pPr algn="ctr">
              <a:buFont typeface="Wingdings 2" charset="2"/>
              <a:buNone/>
            </a:pPr>
            <a:r>
              <a:rPr lang="en-US" altLang="en-US" sz="3600" i="1" dirty="0" err="1">
                <a:ea typeface="ＭＳ Ｐゴシック" charset="-128"/>
              </a:rPr>
              <a:t>R</a:t>
            </a:r>
            <a:r>
              <a:rPr lang="en-US" altLang="en-US" sz="3600" i="1" baseline="-25000" dirty="0" err="1">
                <a:ea typeface="ＭＳ Ｐゴシック" charset="-128"/>
              </a:rPr>
              <a:t>s</a:t>
            </a:r>
            <a:r>
              <a:rPr lang="en-US" altLang="en-US" sz="3600" i="1" dirty="0">
                <a:ea typeface="ＭＳ Ｐゴシック" charset="-128"/>
              </a:rPr>
              <a:t>=</a:t>
            </a:r>
            <a:r>
              <a:rPr lang="en-US" altLang="en-US" sz="3600" i="1" dirty="0" err="1">
                <a:ea typeface="ＭＳ Ｐゴシック" charset="-128"/>
              </a:rPr>
              <a:t>R</a:t>
            </a:r>
            <a:r>
              <a:rPr lang="en-US" altLang="en-US" sz="3600" i="1" baseline="-25000" dirty="0" err="1">
                <a:ea typeface="ＭＳ Ｐゴシック" charset="-128"/>
              </a:rPr>
              <a:t>p</a:t>
            </a:r>
            <a:r>
              <a:rPr lang="en-US" altLang="en-US" sz="3600" i="1" dirty="0">
                <a:ea typeface="ＭＳ Ｐゴシック" charset="-128"/>
              </a:rPr>
              <a:t> </a:t>
            </a:r>
            <a:r>
              <a:rPr lang="en-US" altLang="en-US" sz="3600" dirty="0">
                <a:ea typeface="ＭＳ Ｐゴシック" charset="-128"/>
              </a:rPr>
              <a:t>and </a:t>
            </a:r>
            <a:r>
              <a:rPr lang="en-US" altLang="en-US" sz="3600" i="1" dirty="0">
                <a:ea typeface="ＭＳ Ｐゴシック" charset="-128"/>
              </a:rPr>
              <a:t>v</a:t>
            </a:r>
            <a:r>
              <a:rPr lang="en-US" altLang="en-US" sz="3600" i="1" baseline="-25000" dirty="0">
                <a:ea typeface="ＭＳ Ｐゴシック" charset="-128"/>
              </a:rPr>
              <a:t>s</a:t>
            </a:r>
            <a:r>
              <a:rPr lang="en-US" altLang="en-US" sz="3600" i="1" dirty="0">
                <a:ea typeface="ＭＳ Ｐゴシック" charset="-128"/>
              </a:rPr>
              <a:t>=</a:t>
            </a:r>
            <a:r>
              <a:rPr lang="en-US" altLang="en-US" sz="3600" i="1" dirty="0" err="1">
                <a:ea typeface="ＭＳ Ｐゴシック" charset="-128"/>
              </a:rPr>
              <a:t>i</a:t>
            </a:r>
            <a:r>
              <a:rPr lang="en-US" altLang="en-US" sz="3600" i="1" baseline="-25000" dirty="0" err="1">
                <a:ea typeface="ＭＳ Ｐゴシック" charset="-128"/>
              </a:rPr>
              <a:t>s</a:t>
            </a:r>
            <a:r>
              <a:rPr lang="en-US" altLang="en-US" sz="3600" i="1" dirty="0" err="1">
                <a:ea typeface="ＭＳ Ｐゴシック" charset="-128"/>
              </a:rPr>
              <a:t>R</a:t>
            </a:r>
            <a:r>
              <a:rPr lang="en-US" altLang="en-US" sz="3600" i="1" baseline="-25000" dirty="0" err="1">
                <a:ea typeface="ＭＳ Ｐゴシック" charset="-128"/>
              </a:rPr>
              <a:t>s</a:t>
            </a:r>
            <a:endParaRPr lang="en-US" altLang="en-US" sz="3600" i="1" baseline="-25000" dirty="0">
              <a:ea typeface="ＭＳ Ｐゴシック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en-US" sz="1200">
                <a:solidFill>
                  <a:srgbClr val="3F3F3F"/>
                </a:solidFill>
              </a:rPr>
              <a:t>4. Handy Circuit Analysis Techniques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EAF44C8-958C-4603-B927-18C531D75D92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19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3798" name="Picture 4" descr="hay29575_05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" t="48494" r="4263" b="3555"/>
          <a:stretch>
            <a:fillRect/>
          </a:stretch>
        </p:blipFill>
        <p:spPr bwMode="auto">
          <a:xfrm>
            <a:off x="4052888" y="3048000"/>
            <a:ext cx="4329112" cy="29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4" descr="hay29575_05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" t="1939" r="4263" b="55768"/>
          <a:stretch>
            <a:fillRect/>
          </a:stretch>
        </p:blipFill>
        <p:spPr bwMode="auto">
          <a:xfrm>
            <a:off x="304800" y="3570549"/>
            <a:ext cx="4015510" cy="244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2362200" y="2209800"/>
            <a:ext cx="4114800" cy="1054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7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8223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solidFill>
                  <a:schemeClr val="accent1">
                    <a:satMod val="150000"/>
                  </a:schemeClr>
                </a:solidFill>
              </a:rPr>
              <a:t>Topic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1">
                    <a:satMod val="150000"/>
                  </a:schemeClr>
                </a:solidFill>
              </a:rPr>
              <a:t>Overview</a:t>
            </a:r>
            <a:r>
              <a:rPr lang="en-US" altLang="en-US" dirty="0"/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0"/>
            <a:ext cx="8153400" cy="4876800"/>
          </a:xfrm>
        </p:spPr>
        <p:txBody>
          <a:bodyPr/>
          <a:lstStyle/>
          <a:p>
            <a:pPr eaLnBrk="1" hangingPunct="1"/>
            <a:r>
              <a:rPr lang="en-US" altLang="en-US" dirty="0"/>
              <a:t>Handy Circuit Analysis Techniques</a:t>
            </a:r>
          </a:p>
          <a:p>
            <a:pPr lvl="1" eaLnBrk="1" hangingPunct="1"/>
            <a:r>
              <a:rPr lang="en-US" altLang="en-US" dirty="0"/>
              <a:t>Superposition Concept</a:t>
            </a:r>
          </a:p>
          <a:p>
            <a:pPr lvl="1" eaLnBrk="1" hangingPunct="1"/>
            <a:r>
              <a:rPr lang="en-US" altLang="en-US" dirty="0"/>
              <a:t>Practical Source</a:t>
            </a:r>
          </a:p>
          <a:p>
            <a:pPr lvl="1" eaLnBrk="1" hangingPunct="1"/>
            <a:r>
              <a:rPr lang="en-US" altLang="en-US" dirty="0"/>
              <a:t>Source Transformation</a:t>
            </a:r>
          </a:p>
          <a:p>
            <a:pPr lvl="1" eaLnBrk="1" hangingPunct="1"/>
            <a:r>
              <a:rPr lang="en-US" altLang="en-US" dirty="0" err="1"/>
              <a:t>Thevenin</a:t>
            </a:r>
            <a:r>
              <a:rPr lang="en-US" altLang="en-US" dirty="0"/>
              <a:t>/Norton Circuits</a:t>
            </a:r>
          </a:p>
          <a:p>
            <a:pPr lvl="1" eaLnBrk="1" hangingPunct="1"/>
            <a:r>
              <a:rPr lang="en-US" dirty="0"/>
              <a:t>Δ-</a:t>
            </a:r>
            <a:r>
              <a:rPr lang="en-US" i="1" dirty="0"/>
              <a:t>Y Conversion</a:t>
            </a:r>
            <a:endParaRPr lang="en-US" alt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Electrical Circuits</a:t>
            </a: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en-US">
                <a:solidFill>
                  <a:schemeClr val="tx2"/>
                </a:solidFill>
              </a:rPr>
              <a:t>4. Handy Circuit Analysis Techniques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805AAEB-DA8E-4881-81AF-D22FE85BF778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1271" name="TextBox 6"/>
          <p:cNvSpPr txBox="1">
            <a:spLocks noChangeArrowheads="1"/>
          </p:cNvSpPr>
          <p:nvPr/>
        </p:nvSpPr>
        <p:spPr bwMode="auto">
          <a:xfrm>
            <a:off x="-1752600" y="4724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Source Transformation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5295900" cy="4625975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The circuits (a) and (b) are  equivalent at the terminals.</a:t>
            </a:r>
          </a:p>
          <a:p>
            <a:r>
              <a:rPr lang="en-US" altLang="en-US">
                <a:ea typeface="ＭＳ Ｐゴシック" charset="-128"/>
              </a:rPr>
              <a:t>If given circuit (a), but circuit (b) is more convenient, switch them!</a:t>
            </a:r>
          </a:p>
          <a:p>
            <a:r>
              <a:rPr lang="en-US" altLang="en-US">
                <a:ea typeface="ＭＳ Ｐゴシック" charset="-128"/>
              </a:rPr>
              <a:t>This process is called</a:t>
            </a:r>
          </a:p>
          <a:p>
            <a:pPr algn="ctr">
              <a:buFont typeface="Wingdings 2" charset="2"/>
              <a:buNone/>
            </a:pPr>
            <a:r>
              <a:rPr lang="en-US" altLang="en-US">
                <a:ea typeface="ＭＳ Ｐゴシック" charset="-128"/>
              </a:rPr>
              <a:t> </a:t>
            </a:r>
            <a:r>
              <a:rPr lang="en-US" altLang="en-US" i="1">
                <a:ea typeface="ＭＳ Ｐゴシック" charset="-128"/>
              </a:rPr>
              <a:t>source transformation.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en-US" sz="1200">
                <a:solidFill>
                  <a:srgbClr val="3F3F3F"/>
                </a:solidFill>
              </a:rPr>
              <a:t>4. Handy Circuit Analysis Techniques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30B92CC-91D7-430F-99D7-D717BE52EF54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20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4822" name="Picture 4" descr="hay29575_05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4" t="1939" r="8534"/>
          <a:stretch>
            <a:fillRect/>
          </a:stretch>
        </p:blipFill>
        <p:spPr bwMode="auto">
          <a:xfrm>
            <a:off x="5962650" y="1447800"/>
            <a:ext cx="272415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6048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Example: Source Transformation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charset="2"/>
              <a:buNone/>
            </a:pPr>
            <a:r>
              <a:rPr lang="en-US" altLang="en-US">
                <a:ea typeface="ＭＳ Ｐゴシック" charset="-128"/>
              </a:rPr>
              <a:t>We can find the current </a:t>
            </a:r>
            <a:r>
              <a:rPr lang="en-US" altLang="en-US" i="1">
                <a:ea typeface="ＭＳ Ｐゴシック" charset="-128"/>
              </a:rPr>
              <a:t>I</a:t>
            </a:r>
            <a:r>
              <a:rPr lang="en-US" altLang="en-US">
                <a:ea typeface="ＭＳ Ｐゴシック" charset="-128"/>
              </a:rPr>
              <a:t> in the circuit below using source transformation, as shown.</a:t>
            </a:r>
          </a:p>
          <a:p>
            <a:pPr>
              <a:buFont typeface="Wingdings 2" charset="2"/>
              <a:buNone/>
            </a:pPr>
            <a:endParaRPr lang="en-US" altLang="en-US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>
              <a:ea typeface="ＭＳ Ｐゴシック" charset="-128"/>
            </a:endParaRPr>
          </a:p>
          <a:p>
            <a:pPr algn="ctr">
              <a:buFont typeface="Wingdings 2" charset="2"/>
              <a:buNone/>
            </a:pPr>
            <a:r>
              <a:rPr lang="en-US" altLang="en-US" i="1">
                <a:ea typeface="ＭＳ Ｐゴシック" charset="-128"/>
              </a:rPr>
              <a:t>I </a:t>
            </a:r>
            <a:r>
              <a:rPr lang="en-US" altLang="en-US">
                <a:ea typeface="ＭＳ Ｐゴシック" charset="-128"/>
              </a:rPr>
              <a:t>= (45-3)/(5+4.7+3) = 3.307 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en-US" sz="1200">
                <a:solidFill>
                  <a:srgbClr val="3F3F3F"/>
                </a:solidFill>
              </a:rPr>
              <a:t>4. Handy Circuit Analysis Techniques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EAC0B3C-F9D3-491A-9B0B-6EA94D6D366D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21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5846" name="Picture 4" descr="hay29575_0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4" b="12360"/>
          <a:stretch>
            <a:fillRect/>
          </a:stretch>
        </p:blipFill>
        <p:spPr bwMode="auto">
          <a:xfrm>
            <a:off x="146050" y="2438400"/>
            <a:ext cx="8791575" cy="219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743200" y="4610811"/>
            <a:ext cx="4340456" cy="1054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6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Thévenin</a:t>
            </a:r>
            <a:r>
              <a:rPr lang="en-US" dirty="0"/>
              <a:t> Equivalent Circuits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charset="2"/>
              <a:buNone/>
            </a:pPr>
            <a:r>
              <a:rPr lang="en-US" altLang="en-US">
                <a:ea typeface="ＭＳ Ｐゴシック" charset="-128"/>
              </a:rPr>
              <a:t>Thévenin’s theorem: a linear network can be replaced by its Thévenin equivalent circuit, as shown below: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en-US" sz="1200">
                <a:solidFill>
                  <a:srgbClr val="3F3F3F"/>
                </a:solidFill>
              </a:rPr>
              <a:t>4. Handy Circuit Analysis Techniques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A579230-62DC-47D2-8928-E6530D569EC2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22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6870" name="Picture 4" descr="hay29575_05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7" r="33635" b="11244"/>
          <a:stretch>
            <a:fillRect/>
          </a:stretch>
        </p:blipFill>
        <p:spPr bwMode="auto">
          <a:xfrm>
            <a:off x="1143000" y="2850931"/>
            <a:ext cx="6865644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40910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 err="1"/>
              <a:t>Thévenin</a:t>
            </a:r>
            <a:r>
              <a:rPr lang="en-US" sz="2800" dirty="0"/>
              <a:t> Equivalent using Source Transformation 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0" y="1774825"/>
            <a:ext cx="4064000" cy="4625975"/>
          </a:xfrm>
        </p:spPr>
        <p:txBody>
          <a:bodyPr/>
          <a:lstStyle/>
          <a:p>
            <a:r>
              <a:rPr lang="en-US" altLang="en-US" sz="2800">
                <a:ea typeface="ＭＳ Ｐゴシック" charset="-128"/>
              </a:rPr>
              <a:t>We can repeatedly apply source transformation on network A to find its Thévenin equivalent circuit.</a:t>
            </a:r>
          </a:p>
          <a:p>
            <a:r>
              <a:rPr lang="en-US" altLang="en-US" sz="2800">
                <a:ea typeface="ＭＳ Ｐゴシック" charset="-128"/>
              </a:rPr>
              <a:t>This method has limitations- not all circuits can be source transformed.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en-US" sz="1200">
                <a:solidFill>
                  <a:srgbClr val="3F3F3F"/>
                </a:solidFill>
              </a:rPr>
              <a:t>4. Handy Circuit Analysis Techniques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939C53B-8A03-4FF5-BF64-0F778B876460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23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7894" name="Picture 4" descr="hay29575_05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/>
          <a:stretch>
            <a:fillRect/>
          </a:stretch>
        </p:blipFill>
        <p:spPr bwMode="auto">
          <a:xfrm>
            <a:off x="4149725" y="1447800"/>
            <a:ext cx="4918075" cy="456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205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 descr="hay29575_05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7" r="35265" b="11244"/>
          <a:stretch>
            <a:fillRect/>
          </a:stretch>
        </p:blipFill>
        <p:spPr bwMode="auto">
          <a:xfrm>
            <a:off x="3276600" y="3533499"/>
            <a:ext cx="5572125" cy="241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Finding the </a:t>
            </a:r>
            <a:r>
              <a:rPr lang="en-US" dirty="0" err="1"/>
              <a:t>Thévenin</a:t>
            </a:r>
            <a:r>
              <a:rPr lang="en-US" dirty="0"/>
              <a:t> Equivalent</a:t>
            </a:r>
          </a:p>
        </p:txBody>
      </p:sp>
      <p:sp>
        <p:nvSpPr>
          <p:cNvPr id="3891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>
              <a:buSzPct val="80000"/>
              <a:buFont typeface="+mj-lt"/>
              <a:buAutoNum type="arabicPeriod"/>
            </a:pPr>
            <a:r>
              <a:rPr lang="en-US" altLang="en-US" dirty="0">
                <a:ea typeface="ＭＳ Ｐゴシック" charset="-128"/>
              </a:rPr>
              <a:t>Disconnect the load.</a:t>
            </a:r>
          </a:p>
          <a:p>
            <a:pPr marL="274320" indent="-274320">
              <a:buSzPct val="80000"/>
              <a:buFont typeface="+mj-lt"/>
              <a:buAutoNum type="arabicPeriod"/>
            </a:pPr>
            <a:r>
              <a:rPr lang="en-US" altLang="en-US" dirty="0">
                <a:ea typeface="ＭＳ Ｐゴシック" charset="-128"/>
              </a:rPr>
              <a:t>Find the open circuit voltage </a:t>
            </a:r>
            <a:r>
              <a:rPr lang="en-US" altLang="en-US" i="1" dirty="0" err="1">
                <a:ea typeface="ＭＳ Ｐゴシック" charset="-128"/>
              </a:rPr>
              <a:t>v</a:t>
            </a:r>
            <a:r>
              <a:rPr lang="en-US" altLang="en-US" i="1" baseline="-25000" dirty="0" err="1">
                <a:ea typeface="ＭＳ Ｐゴシック" charset="-128"/>
              </a:rPr>
              <a:t>oc</a:t>
            </a:r>
            <a:endParaRPr lang="en-US" altLang="en-US" i="1" baseline="-25000" dirty="0">
              <a:ea typeface="ＭＳ Ｐゴシック" charset="-128"/>
            </a:endParaRPr>
          </a:p>
          <a:p>
            <a:pPr marL="274320" indent="-274320">
              <a:buSzPct val="80000"/>
              <a:buFont typeface="+mj-lt"/>
              <a:buAutoNum type="arabicPeriod"/>
            </a:pPr>
            <a:r>
              <a:rPr lang="en-US" altLang="en-US" dirty="0">
                <a:ea typeface="ＭＳ Ｐゴシック" charset="-128"/>
              </a:rPr>
              <a:t>Find the equivalent resistance </a:t>
            </a:r>
            <a:r>
              <a:rPr lang="en-US" altLang="en-US" i="1" dirty="0" err="1">
                <a:ea typeface="ＭＳ Ｐゴシック" charset="-128"/>
              </a:rPr>
              <a:t>R</a:t>
            </a:r>
            <a:r>
              <a:rPr lang="en-US" altLang="en-US" i="1" baseline="-25000" dirty="0" err="1">
                <a:ea typeface="ＭＳ Ｐゴシック" charset="-128"/>
              </a:rPr>
              <a:t>eq</a:t>
            </a:r>
            <a:r>
              <a:rPr lang="en-US" altLang="en-US" dirty="0">
                <a:ea typeface="ＭＳ Ｐゴシック" charset="-128"/>
              </a:rPr>
              <a:t> of the network with all independent sources turned off.</a:t>
            </a:r>
          </a:p>
          <a:p>
            <a:pPr>
              <a:buFont typeface="Wingdings 2" charset="2"/>
              <a:buNone/>
            </a:pPr>
            <a:endParaRPr lang="en-US" altLang="en-US" dirty="0">
              <a:ea typeface="ＭＳ Ｐゴシック" charset="-128"/>
            </a:endParaRPr>
          </a:p>
          <a:p>
            <a:pPr>
              <a:buFont typeface="Wingdings 2" charset="2"/>
              <a:buNone/>
            </a:pPr>
            <a:r>
              <a:rPr lang="en-US" altLang="en-US" dirty="0">
                <a:ea typeface="ＭＳ Ｐゴシック" charset="-128"/>
              </a:rPr>
              <a:t>Then</a:t>
            </a:r>
            <a:r>
              <a:rPr lang="en-US" altLang="en-US" i="1" dirty="0">
                <a:ea typeface="ＭＳ Ｐゴシック" charset="-128"/>
              </a:rPr>
              <a:t>:</a:t>
            </a:r>
          </a:p>
          <a:p>
            <a:pPr>
              <a:buFont typeface="Wingdings 2" charset="2"/>
              <a:buNone/>
            </a:pPr>
            <a:r>
              <a:rPr lang="en-US" altLang="en-US" i="1" dirty="0">
                <a:ea typeface="ＭＳ Ｐゴシック" charset="-128"/>
              </a:rPr>
              <a:t>    V</a:t>
            </a:r>
            <a:r>
              <a:rPr lang="en-US" altLang="en-US" i="1" baseline="-25000" dirty="0">
                <a:ea typeface="ＭＳ Ｐゴシック" charset="-128"/>
              </a:rPr>
              <a:t>TH</a:t>
            </a:r>
            <a:r>
              <a:rPr lang="en-US" altLang="en-US" i="1" dirty="0">
                <a:ea typeface="ＭＳ Ｐゴシック" charset="-128"/>
              </a:rPr>
              <a:t>=</a:t>
            </a:r>
            <a:r>
              <a:rPr lang="en-US" altLang="en-US" i="1" dirty="0" err="1">
                <a:ea typeface="ＭＳ Ｐゴシック" charset="-128"/>
              </a:rPr>
              <a:t>v</a:t>
            </a:r>
            <a:r>
              <a:rPr lang="en-US" altLang="en-US" i="1" baseline="-25000" dirty="0" err="1">
                <a:ea typeface="ＭＳ Ｐゴシック" charset="-128"/>
              </a:rPr>
              <a:t>oc</a:t>
            </a:r>
            <a:r>
              <a:rPr lang="en-US" altLang="en-US" i="1" dirty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and</a:t>
            </a:r>
          </a:p>
          <a:p>
            <a:pPr>
              <a:buFont typeface="Wingdings 2" charset="2"/>
              <a:buNone/>
            </a:pPr>
            <a:r>
              <a:rPr lang="en-US" altLang="en-US" dirty="0">
                <a:ea typeface="ＭＳ Ｐゴシック" charset="-128"/>
              </a:rPr>
              <a:t>    </a:t>
            </a:r>
            <a:r>
              <a:rPr lang="en-US" altLang="en-US" i="1" dirty="0">
                <a:ea typeface="ＭＳ Ｐゴシック" charset="-128"/>
              </a:rPr>
              <a:t>R</a:t>
            </a:r>
            <a:r>
              <a:rPr lang="en-US" altLang="en-US" i="1" baseline="-25000" dirty="0">
                <a:ea typeface="ＭＳ Ｐゴシック" charset="-128"/>
              </a:rPr>
              <a:t>TH</a:t>
            </a:r>
            <a:r>
              <a:rPr lang="en-US" altLang="en-US" i="1" dirty="0">
                <a:ea typeface="ＭＳ Ｐゴシック" charset="-128"/>
              </a:rPr>
              <a:t>=</a:t>
            </a:r>
            <a:r>
              <a:rPr lang="en-US" altLang="en-US" i="1" dirty="0" err="1">
                <a:ea typeface="ＭＳ Ｐゴシック" charset="-128"/>
              </a:rPr>
              <a:t>R</a:t>
            </a:r>
            <a:r>
              <a:rPr lang="en-US" altLang="en-US" i="1" baseline="-25000" dirty="0" err="1">
                <a:ea typeface="ＭＳ Ｐゴシック" charset="-128"/>
              </a:rPr>
              <a:t>eq</a:t>
            </a:r>
            <a:endParaRPr lang="en-US" altLang="en-US" i="1" baseline="-25000" dirty="0">
              <a:ea typeface="ＭＳ Ｐゴシック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en-US" sz="1200">
                <a:solidFill>
                  <a:srgbClr val="3F3F3F"/>
                </a:solidFill>
              </a:rPr>
              <a:t>4. Handy Circuit Analysis Techniques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3B86509-638F-415D-B61E-B6B2897BACD3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4493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Thévenin</a:t>
            </a:r>
            <a:r>
              <a:rPr lang="en-US" dirty="0"/>
              <a:t>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en-US" sz="1200">
                <a:solidFill>
                  <a:srgbClr val="3F3F3F"/>
                </a:solidFill>
              </a:rPr>
              <a:t>4. Handy Circuit Analysis Techniques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5F83E46-3AAA-47F2-BD48-C6D98682F250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9941" name="Picture 4" descr="hay29575_05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 r="48991" b="70316"/>
          <a:stretch>
            <a:fillRect/>
          </a:stretch>
        </p:blipFill>
        <p:spPr bwMode="auto">
          <a:xfrm>
            <a:off x="457200" y="1774825"/>
            <a:ext cx="4113213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4" descr="hay29575_05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4" b="10138"/>
          <a:stretch>
            <a:fillRect/>
          </a:stretch>
        </p:blipFill>
        <p:spPr bwMode="auto">
          <a:xfrm>
            <a:off x="457200" y="4003675"/>
            <a:ext cx="73390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4" descr="hay29575_05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8" t="67891" r="30618" b="4041"/>
          <a:stretch>
            <a:fillRect/>
          </a:stretch>
        </p:blipFill>
        <p:spPr bwMode="auto">
          <a:xfrm>
            <a:off x="5867400" y="1638300"/>
            <a:ext cx="30702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rot="16200000" flipH="1">
            <a:off x="547687" y="4154488"/>
            <a:ext cx="606425" cy="304800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rot="5400000" flipH="1" flipV="1">
            <a:off x="6897687" y="4043363"/>
            <a:ext cx="555625" cy="254000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39651" y="1638299"/>
            <a:ext cx="3397973" cy="2105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976687"/>
            <a:ext cx="4206393" cy="2271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43179" y="3892550"/>
            <a:ext cx="3757821" cy="2355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1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Norton Equivalent Circuits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charset="2"/>
              <a:buNone/>
            </a:pPr>
            <a:r>
              <a:rPr lang="en-US" altLang="en-US">
                <a:ea typeface="ＭＳ Ｐゴシック" charset="-128"/>
              </a:rPr>
              <a:t>Norton’s theorem: a linear network can be replaced by its Norton equivalent circuit, as shown below: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en-US" sz="1200">
                <a:solidFill>
                  <a:srgbClr val="3F3F3F"/>
                </a:solidFill>
              </a:rPr>
              <a:t>4. Handy Circuit Analysis Techniques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62AB804-2A90-42CD-A062-D0D7E1E27C4F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26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40966" name="Picture 4" descr="hay29575_05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7" r="71008" b="11244"/>
          <a:stretch>
            <a:fillRect/>
          </a:stretch>
        </p:blipFill>
        <p:spPr bwMode="auto">
          <a:xfrm>
            <a:off x="1143000" y="2819400"/>
            <a:ext cx="3016097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4" descr="hay29575_05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80" t="4497" b="11244"/>
          <a:stretch>
            <a:fillRect/>
          </a:stretch>
        </p:blipFill>
        <p:spPr bwMode="auto">
          <a:xfrm>
            <a:off x="4478338" y="2819400"/>
            <a:ext cx="3666149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6393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Finding the Norton Equivalent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787525"/>
            <a:ext cx="8229600" cy="4625975"/>
          </a:xfrm>
        </p:spPr>
        <p:txBody>
          <a:bodyPr/>
          <a:lstStyle/>
          <a:p>
            <a:pPr marL="274320" indent="-274320">
              <a:buSzPct val="80000"/>
              <a:buFont typeface="+mj-lt"/>
              <a:buAutoNum type="arabicPeriod"/>
            </a:pPr>
            <a:r>
              <a:rPr lang="en-US" altLang="en-US" dirty="0">
                <a:ea typeface="ＭＳ Ｐゴシック" charset="-128"/>
              </a:rPr>
              <a:t>Replace the load with a short circuit.</a:t>
            </a:r>
          </a:p>
          <a:p>
            <a:pPr marL="274320" indent="-274320">
              <a:buSzPct val="80000"/>
              <a:buFont typeface="+mj-lt"/>
              <a:buAutoNum type="arabicPeriod"/>
            </a:pPr>
            <a:r>
              <a:rPr lang="en-US" altLang="en-US" dirty="0">
                <a:ea typeface="ＭＳ Ｐゴシック" charset="-128"/>
              </a:rPr>
              <a:t>Find the short circuit current </a:t>
            </a:r>
            <a:r>
              <a:rPr lang="en-US" altLang="en-US" i="1" dirty="0" err="1">
                <a:ea typeface="ＭＳ Ｐゴシック" charset="-128"/>
              </a:rPr>
              <a:t>i</a:t>
            </a:r>
            <a:r>
              <a:rPr lang="en-US" altLang="en-US" i="1" baseline="-25000" dirty="0" err="1">
                <a:ea typeface="ＭＳ Ｐゴシック" charset="-128"/>
              </a:rPr>
              <a:t>sc</a:t>
            </a:r>
            <a:endParaRPr lang="en-US" altLang="en-US" i="1" baseline="-25000" dirty="0">
              <a:ea typeface="ＭＳ Ｐゴシック" charset="-128"/>
            </a:endParaRPr>
          </a:p>
          <a:p>
            <a:pPr marL="274320" indent="-274320">
              <a:buSzPct val="80000"/>
              <a:buFont typeface="+mj-lt"/>
              <a:buAutoNum type="arabicPeriod"/>
            </a:pPr>
            <a:r>
              <a:rPr lang="en-US" altLang="en-US" dirty="0">
                <a:ea typeface="ＭＳ Ｐゴシック" charset="-128"/>
              </a:rPr>
              <a:t>Find the equivalent resistance </a:t>
            </a:r>
            <a:r>
              <a:rPr lang="en-US" altLang="en-US" i="1" dirty="0" err="1">
                <a:ea typeface="ＭＳ Ｐゴシック" charset="-128"/>
              </a:rPr>
              <a:t>R</a:t>
            </a:r>
            <a:r>
              <a:rPr lang="en-US" altLang="en-US" i="1" baseline="-25000" dirty="0" err="1">
                <a:ea typeface="ＭＳ Ｐゴシック" charset="-128"/>
              </a:rPr>
              <a:t>eq</a:t>
            </a:r>
            <a:r>
              <a:rPr lang="en-US" altLang="en-US" dirty="0">
                <a:ea typeface="ＭＳ Ｐゴシック" charset="-128"/>
              </a:rPr>
              <a:t> of the network with all independent sources turned off.</a:t>
            </a:r>
          </a:p>
          <a:p>
            <a:endParaRPr lang="en-US" altLang="en-US" dirty="0">
              <a:ea typeface="ＭＳ Ｐゴシック" charset="-128"/>
            </a:endParaRPr>
          </a:p>
          <a:p>
            <a:pPr>
              <a:buFont typeface="Wingdings 2" charset="2"/>
              <a:buNone/>
            </a:pPr>
            <a:r>
              <a:rPr lang="en-US" altLang="en-US" dirty="0">
                <a:ea typeface="ＭＳ Ｐゴシック" charset="-128"/>
              </a:rPr>
              <a:t>Then</a:t>
            </a:r>
            <a:r>
              <a:rPr lang="en-US" altLang="en-US" i="1" dirty="0">
                <a:ea typeface="ＭＳ Ｐゴシック" charset="-128"/>
              </a:rPr>
              <a:t>:</a:t>
            </a:r>
          </a:p>
          <a:p>
            <a:pPr>
              <a:buFont typeface="Wingdings 2" charset="2"/>
              <a:buNone/>
            </a:pPr>
            <a:r>
              <a:rPr lang="en-US" altLang="en-US" i="1" dirty="0">
                <a:ea typeface="ＭＳ Ｐゴシック" charset="-128"/>
              </a:rPr>
              <a:t>I</a:t>
            </a:r>
            <a:r>
              <a:rPr lang="en-US" altLang="en-US" i="1" baseline="-25000" dirty="0">
                <a:ea typeface="ＭＳ Ｐゴシック" charset="-128"/>
              </a:rPr>
              <a:t>N</a:t>
            </a:r>
            <a:r>
              <a:rPr lang="en-US" altLang="en-US" i="1" dirty="0">
                <a:ea typeface="ＭＳ Ｐゴシック" charset="-128"/>
              </a:rPr>
              <a:t>=</a:t>
            </a:r>
            <a:r>
              <a:rPr lang="en-US" altLang="en-US" i="1" dirty="0" err="1">
                <a:ea typeface="ＭＳ Ｐゴシック" charset="-128"/>
              </a:rPr>
              <a:t>i</a:t>
            </a:r>
            <a:r>
              <a:rPr lang="en-US" altLang="en-US" i="1" baseline="-25000" dirty="0" err="1">
                <a:ea typeface="ＭＳ Ｐゴシック" charset="-128"/>
              </a:rPr>
              <a:t>sc</a:t>
            </a:r>
            <a:r>
              <a:rPr lang="en-US" altLang="en-US" i="1" dirty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and </a:t>
            </a:r>
            <a:r>
              <a:rPr lang="en-US" altLang="en-US" i="1" dirty="0">
                <a:ea typeface="ＭＳ Ｐゴシック" charset="-128"/>
              </a:rPr>
              <a:t>R</a:t>
            </a:r>
            <a:r>
              <a:rPr lang="en-US" altLang="en-US" i="1" baseline="-25000" dirty="0">
                <a:ea typeface="ＭＳ Ｐゴシック" charset="-128"/>
              </a:rPr>
              <a:t>N</a:t>
            </a:r>
            <a:r>
              <a:rPr lang="en-US" altLang="en-US" i="1" dirty="0">
                <a:ea typeface="ＭＳ Ｐゴシック" charset="-128"/>
              </a:rPr>
              <a:t>=</a:t>
            </a:r>
            <a:r>
              <a:rPr lang="en-US" altLang="en-US" i="1" dirty="0" err="1">
                <a:ea typeface="ＭＳ Ｐゴシック" charset="-128"/>
              </a:rPr>
              <a:t>R</a:t>
            </a:r>
            <a:r>
              <a:rPr lang="en-US" altLang="en-US" i="1" baseline="-25000" dirty="0" err="1">
                <a:ea typeface="ＭＳ Ｐゴシック" charset="-128"/>
              </a:rPr>
              <a:t>eq</a:t>
            </a:r>
            <a:endParaRPr lang="en-US" altLang="en-US" i="1" baseline="-25000" dirty="0">
              <a:ea typeface="ＭＳ Ｐゴシック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en-US" sz="1200">
                <a:solidFill>
                  <a:srgbClr val="3F3F3F"/>
                </a:solidFill>
              </a:rPr>
              <a:t>4. Handy Circuit Analysis Techniques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CE4D2D4-873F-4DCE-A089-1552C212D89F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27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41990" name="Picture 4" descr="hay29575_05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7" r="71008" b="11244"/>
          <a:stretch>
            <a:fillRect/>
          </a:stretch>
        </p:blipFill>
        <p:spPr bwMode="auto">
          <a:xfrm>
            <a:off x="3733800" y="3817938"/>
            <a:ext cx="2357438" cy="2275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4" descr="hay29575_05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80" t="4497" b="11244"/>
          <a:stretch>
            <a:fillRect/>
          </a:stretch>
        </p:blipFill>
        <p:spPr bwMode="auto">
          <a:xfrm>
            <a:off x="6091238" y="3817938"/>
            <a:ext cx="2846387" cy="226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841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200" dirty="0"/>
              <a:t>Source Transformation: Norton and </a:t>
            </a:r>
            <a:r>
              <a:rPr lang="en-US" sz="3200" dirty="0" err="1"/>
              <a:t>Thévenin</a:t>
            </a:r>
            <a:endParaRPr lang="en-US" sz="3200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The Thévenin and Norton equivalents are source transformations of each other!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pPr algn="ctr">
              <a:buFont typeface="Wingdings 2" charset="2"/>
              <a:buNone/>
            </a:pPr>
            <a:r>
              <a:rPr lang="en-US" altLang="en-US" i="1">
                <a:ea typeface="ＭＳ Ｐゴシック" charset="-128"/>
              </a:rPr>
              <a:t>R</a:t>
            </a:r>
            <a:r>
              <a:rPr lang="en-US" altLang="en-US" i="1" baseline="-25000">
                <a:ea typeface="ＭＳ Ｐゴシック" charset="-128"/>
              </a:rPr>
              <a:t>TH</a:t>
            </a:r>
            <a:r>
              <a:rPr lang="en-US" altLang="en-US" i="1">
                <a:ea typeface="ＭＳ Ｐゴシック" charset="-128"/>
              </a:rPr>
              <a:t>=R</a:t>
            </a:r>
            <a:r>
              <a:rPr lang="en-US" altLang="en-US" i="1" baseline="-25000">
                <a:ea typeface="ＭＳ Ｐゴシック" charset="-128"/>
              </a:rPr>
              <a:t>N</a:t>
            </a:r>
            <a:r>
              <a:rPr lang="en-US" altLang="en-US" i="1">
                <a:ea typeface="ＭＳ Ｐゴシック" charset="-128"/>
              </a:rPr>
              <a:t> =R</a:t>
            </a:r>
            <a:r>
              <a:rPr lang="en-US" altLang="en-US" i="1" baseline="-25000">
                <a:ea typeface="ＭＳ Ｐゴシック" charset="-128"/>
              </a:rPr>
              <a:t>eq </a:t>
            </a:r>
            <a:r>
              <a:rPr lang="en-US" altLang="en-US">
                <a:ea typeface="ＭＳ Ｐゴシック" charset="-128"/>
              </a:rPr>
              <a:t>and </a:t>
            </a:r>
            <a:r>
              <a:rPr lang="en-US" altLang="en-US" i="1">
                <a:ea typeface="ＭＳ Ｐゴシック" charset="-128"/>
              </a:rPr>
              <a:t>v</a:t>
            </a:r>
            <a:r>
              <a:rPr lang="en-US" altLang="en-US" i="1" baseline="-25000">
                <a:ea typeface="ＭＳ Ｐゴシック" charset="-128"/>
              </a:rPr>
              <a:t>TH</a:t>
            </a:r>
            <a:r>
              <a:rPr lang="en-US" altLang="en-US" i="1">
                <a:ea typeface="ＭＳ Ｐゴシック" charset="-128"/>
              </a:rPr>
              <a:t>=i</a:t>
            </a:r>
            <a:r>
              <a:rPr lang="en-US" altLang="en-US" i="1" baseline="-25000">
                <a:ea typeface="ＭＳ Ｐゴシック" charset="-128"/>
              </a:rPr>
              <a:t>N</a:t>
            </a:r>
            <a:r>
              <a:rPr lang="en-US" altLang="en-US" i="1">
                <a:ea typeface="ＭＳ Ｐゴシック" charset="-128"/>
              </a:rPr>
              <a:t>R</a:t>
            </a:r>
            <a:r>
              <a:rPr lang="en-US" altLang="en-US" i="1" baseline="-25000">
                <a:ea typeface="ＭＳ Ｐゴシック" charset="-128"/>
              </a:rPr>
              <a:t>eq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en-US" sz="1200">
                <a:solidFill>
                  <a:srgbClr val="3F3F3F"/>
                </a:solidFill>
              </a:rPr>
              <a:t>4. Handy Circuit Analysis Techniques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B7BF425-0CB6-4AEB-AE61-1E75C560A247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28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43014" name="Picture 4" descr="hay29575_05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7" b="11244"/>
          <a:stretch>
            <a:fillRect/>
          </a:stretch>
        </p:blipFill>
        <p:spPr bwMode="auto">
          <a:xfrm>
            <a:off x="685800" y="2514600"/>
            <a:ext cx="7708900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841263" y="4672013"/>
            <a:ext cx="3864337" cy="1052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2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4" descr="hay29575_05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 r="45511" b="71773"/>
          <a:stretch>
            <a:fillRect/>
          </a:stretch>
        </p:blipFill>
        <p:spPr bwMode="auto">
          <a:xfrm>
            <a:off x="1649413" y="3149600"/>
            <a:ext cx="5564187" cy="268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Example: Norton and </a:t>
            </a:r>
            <a:r>
              <a:rPr lang="en-US" dirty="0" err="1"/>
              <a:t>Thévenin</a:t>
            </a:r>
            <a:endParaRPr lang="en-US" dirty="0"/>
          </a:p>
        </p:txBody>
      </p:sp>
      <p:sp>
        <p:nvSpPr>
          <p:cNvPr id="44036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1476375"/>
          </a:xfrm>
        </p:spPr>
        <p:txBody>
          <a:bodyPr/>
          <a:lstStyle/>
          <a:p>
            <a:pPr>
              <a:buFont typeface="Wingdings 2" charset="2"/>
              <a:buNone/>
            </a:pPr>
            <a:r>
              <a:rPr lang="en-US" altLang="en-US">
                <a:ea typeface="ＭＳ Ｐゴシック" charset="-128"/>
              </a:rPr>
              <a:t>Find the Thévenin and Norton equivalents for the network faced by the 1-kΩ resistor.</a:t>
            </a:r>
          </a:p>
          <a:p>
            <a:pPr>
              <a:buFont typeface="Wingdings 2" charset="2"/>
              <a:buNone/>
            </a:pPr>
            <a:endParaRPr lang="en-US" altLang="en-US" sz="2000" i="1">
              <a:ea typeface="ＭＳ Ｐゴシック" charset="-128"/>
            </a:endParaRPr>
          </a:p>
          <a:p>
            <a:pPr>
              <a:buFont typeface="Wingdings 2" charset="2"/>
              <a:buNone/>
            </a:pPr>
            <a:r>
              <a:rPr lang="en-US" altLang="en-US" sz="2000" i="1">
                <a:ea typeface="ＭＳ Ｐゴシック" charset="-128"/>
              </a:rPr>
              <a:t>Answer: next slide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en-US" sz="1200">
                <a:solidFill>
                  <a:srgbClr val="3F3F3F"/>
                </a:solidFill>
              </a:rPr>
              <a:t>4. Handy Circuit Analysis Techniques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D421A41-F580-40FB-98D0-479E0A42720C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29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rot="5400000">
            <a:off x="7150100" y="3949700"/>
            <a:ext cx="622300" cy="495300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0" name="TextBox 11"/>
          <p:cNvSpPr txBox="1">
            <a:spLocks noChangeArrowheads="1"/>
          </p:cNvSpPr>
          <p:nvPr/>
        </p:nvSpPr>
        <p:spPr bwMode="auto">
          <a:xfrm>
            <a:off x="7708900" y="3403600"/>
            <a:ext cx="9779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the load resistor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 rot="5400000">
            <a:off x="4425951" y="4489450"/>
            <a:ext cx="2857500" cy="3175"/>
          </a:xfrm>
          <a:prstGeom prst="line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2" name="TextBox 15"/>
          <p:cNvSpPr txBox="1">
            <a:spLocks noChangeArrowheads="1"/>
          </p:cNvSpPr>
          <p:nvPr/>
        </p:nvSpPr>
        <p:spPr bwMode="auto">
          <a:xfrm>
            <a:off x="1649413" y="5745163"/>
            <a:ext cx="3976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this is the circuit we will simplify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rot="10800000">
            <a:off x="5054600" y="5921375"/>
            <a:ext cx="381000" cy="1588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278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Superposition Concept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en-US" sz="1200">
                <a:solidFill>
                  <a:srgbClr val="3F3F3F"/>
                </a:solidFill>
              </a:rPr>
              <a:t>4. Handy Circuit Analysis Techniques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1FF04A4-7762-4EA8-BD04-A69671D383C5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3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17414" name="Picture 4" descr="hay29575_05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8"/>
          <a:stretch>
            <a:fillRect/>
          </a:stretch>
        </p:blipFill>
        <p:spPr bwMode="auto">
          <a:xfrm>
            <a:off x="268288" y="4035425"/>
            <a:ext cx="5275262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794024"/>
              </p:ext>
            </p:extLst>
          </p:nvPr>
        </p:nvGraphicFramePr>
        <p:xfrm>
          <a:off x="598488" y="2403475"/>
          <a:ext cx="35528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4" imgW="1612800" imgH="482400" progId="Equation.3">
                  <p:embed/>
                </p:oleObj>
              </mc:Choice>
              <mc:Fallback>
                <p:oleObj name="Equation" r:id="rId4" imgW="16128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2403475"/>
                        <a:ext cx="3552825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8288" y="1677988"/>
            <a:ext cx="812165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For the circuit shown, the solution can be expressed as: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40400" y="2451100"/>
            <a:ext cx="3197225" cy="37846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Times New Roman" charset="0"/>
              </a:rPr>
              <a:t>Question: How much of </a:t>
            </a:r>
            <a:r>
              <a:rPr lang="en-US" altLang="en-US" i="1">
                <a:latin typeface="Times New Roman" charset="0"/>
              </a:rPr>
              <a:t>v</a:t>
            </a:r>
            <a:r>
              <a:rPr lang="en-US" altLang="en-US" i="1" baseline="-25000">
                <a:latin typeface="Times New Roman" charset="0"/>
              </a:rPr>
              <a:t>1</a:t>
            </a:r>
            <a:r>
              <a:rPr lang="en-US" altLang="en-US">
                <a:latin typeface="Times New Roman" charset="0"/>
              </a:rPr>
              <a:t> is due to source A, and how much is because of source B?</a:t>
            </a:r>
          </a:p>
          <a:p>
            <a:pPr eaLnBrk="1" hangingPunct="1"/>
            <a:endParaRPr lang="en-US" altLang="en-US">
              <a:latin typeface="Times New Roman" charset="0"/>
            </a:endParaRPr>
          </a:p>
          <a:p>
            <a:pPr eaLnBrk="1" hangingPunct="1"/>
            <a:r>
              <a:rPr lang="en-US" altLang="en-US">
                <a:latin typeface="Times New Roman" charset="0"/>
              </a:rPr>
              <a:t>We use the superposition principle to answer.</a:t>
            </a:r>
          </a:p>
          <a:p>
            <a:pPr eaLnBrk="1" hangingPunct="1"/>
            <a:endParaRPr lang="en-US" altLang="en-US">
              <a:latin typeface="Times New Roman" charset="0"/>
            </a:endParaRPr>
          </a:p>
          <a:p>
            <a:pPr eaLnBrk="1" hangingPunct="1"/>
            <a:endParaRPr lang="en-US" altLang="en-US">
              <a:latin typeface="Times New Roman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742424" y="2451100"/>
            <a:ext cx="1760220" cy="1054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7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Example: Norton and </a:t>
            </a:r>
            <a:r>
              <a:rPr lang="en-US" dirty="0" err="1"/>
              <a:t>Thévenin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en-US" sz="1200">
                <a:solidFill>
                  <a:srgbClr val="3F3F3F"/>
                </a:solidFill>
              </a:rPr>
              <a:t>4. Handy Circuit Analysis Techniques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C033B71-E08E-4A45-A7F1-7A64BED21D42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30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45061" name="Picture 4" descr="hay29575_05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 r="45511" b="71773"/>
          <a:stretch>
            <a:fillRect/>
          </a:stretch>
        </p:blipFill>
        <p:spPr bwMode="auto">
          <a:xfrm>
            <a:off x="1862138" y="1295400"/>
            <a:ext cx="4967287" cy="239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4" descr="hay29575_05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8" t="36308" r="54265" b="38551"/>
          <a:stretch>
            <a:fillRect/>
          </a:stretch>
        </p:blipFill>
        <p:spPr bwMode="auto">
          <a:xfrm>
            <a:off x="125413" y="3862387"/>
            <a:ext cx="3473450" cy="23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4" descr="hay29575_05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7" t="36868" b="38889"/>
          <a:stretch>
            <a:fillRect/>
          </a:stretch>
        </p:blipFill>
        <p:spPr bwMode="auto">
          <a:xfrm>
            <a:off x="5229225" y="3862387"/>
            <a:ext cx="3863975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rot="5400000">
            <a:off x="1772444" y="3240881"/>
            <a:ext cx="539750" cy="360362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rot="16200000" flipH="1">
            <a:off x="5346700" y="3341687"/>
            <a:ext cx="723900" cy="342900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 rot="10800000" flipV="1">
            <a:off x="3598863" y="4999037"/>
            <a:ext cx="1417637" cy="57150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 type="arrow" w="med" len="med"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7" name="TextBox 15"/>
          <p:cNvSpPr txBox="1">
            <a:spLocks noChangeArrowheads="1"/>
          </p:cNvSpPr>
          <p:nvPr/>
        </p:nvSpPr>
        <p:spPr bwMode="auto">
          <a:xfrm>
            <a:off x="6400800" y="3151187"/>
            <a:ext cx="877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Norton</a:t>
            </a:r>
          </a:p>
        </p:txBody>
      </p:sp>
      <p:sp>
        <p:nvSpPr>
          <p:cNvPr id="45068" name="TextBox 16"/>
          <p:cNvSpPr txBox="1">
            <a:spLocks noChangeArrowheads="1"/>
          </p:cNvSpPr>
          <p:nvPr/>
        </p:nvSpPr>
        <p:spPr bwMode="auto">
          <a:xfrm>
            <a:off x="609600" y="3151187"/>
            <a:ext cx="1252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Thévenin</a:t>
            </a:r>
          </a:p>
        </p:txBody>
      </p:sp>
      <p:sp>
        <p:nvSpPr>
          <p:cNvPr id="45069" name="TextBox 17"/>
          <p:cNvSpPr txBox="1">
            <a:spLocks noChangeArrowheads="1"/>
          </p:cNvSpPr>
          <p:nvPr/>
        </p:nvSpPr>
        <p:spPr bwMode="auto">
          <a:xfrm>
            <a:off x="3400425" y="4224337"/>
            <a:ext cx="1828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Source Transformation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343332" y="4003675"/>
            <a:ext cx="8749868" cy="2105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7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 err="1"/>
              <a:t>Thévenin</a:t>
            </a:r>
            <a:r>
              <a:rPr lang="en-US" sz="2800" dirty="0"/>
              <a:t> Example: Handling Dependent Sources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charset="2"/>
              <a:buNone/>
            </a:pPr>
            <a:r>
              <a:rPr lang="en-US" altLang="en-US">
                <a:ea typeface="ＭＳ Ｐゴシック" charset="-128"/>
              </a:rPr>
              <a:t>One method to find the Thévenin equivalent  of a circuit with a dependent source: find </a:t>
            </a:r>
            <a:r>
              <a:rPr lang="en-US" altLang="en-US" i="1">
                <a:ea typeface="ＭＳ Ｐゴシック" charset="-128"/>
              </a:rPr>
              <a:t>V</a:t>
            </a:r>
            <a:r>
              <a:rPr lang="en-US" altLang="en-US" i="1" baseline="-25000">
                <a:ea typeface="ＭＳ Ｐゴシック" charset="-128"/>
              </a:rPr>
              <a:t>TH</a:t>
            </a:r>
            <a:r>
              <a:rPr lang="en-US" altLang="en-US">
                <a:ea typeface="ＭＳ Ｐゴシック" charset="-128"/>
              </a:rPr>
              <a:t> and </a:t>
            </a:r>
            <a:r>
              <a:rPr lang="en-US" altLang="en-US" i="1">
                <a:ea typeface="ＭＳ Ｐゴシック" charset="-128"/>
              </a:rPr>
              <a:t>I</a:t>
            </a:r>
            <a:r>
              <a:rPr lang="en-US" altLang="en-US" i="1" baseline="-25000">
                <a:ea typeface="ＭＳ Ｐゴシック" charset="-128"/>
              </a:rPr>
              <a:t>N</a:t>
            </a:r>
            <a:r>
              <a:rPr lang="en-US" altLang="en-US">
                <a:ea typeface="ＭＳ Ｐゴシック" charset="-128"/>
              </a:rPr>
              <a:t> and solve for </a:t>
            </a:r>
            <a:r>
              <a:rPr lang="en-US" altLang="en-US" i="1">
                <a:ea typeface="ＭＳ Ｐゴシック" charset="-128"/>
              </a:rPr>
              <a:t>R</a:t>
            </a:r>
            <a:r>
              <a:rPr lang="en-US" altLang="en-US" i="1" baseline="-25000">
                <a:ea typeface="ＭＳ Ｐゴシック" charset="-128"/>
              </a:rPr>
              <a:t>TH</a:t>
            </a:r>
            <a:r>
              <a:rPr lang="en-US" altLang="en-US" i="1">
                <a:ea typeface="ＭＳ Ｐゴシック" charset="-128"/>
              </a:rPr>
              <a:t>=V</a:t>
            </a:r>
            <a:r>
              <a:rPr lang="en-US" altLang="en-US" i="1" baseline="-25000">
                <a:ea typeface="ＭＳ Ｐゴシック" charset="-128"/>
              </a:rPr>
              <a:t>TH </a:t>
            </a:r>
            <a:r>
              <a:rPr lang="en-US" altLang="en-US" i="1">
                <a:ea typeface="ＭＳ Ｐゴシック" charset="-128"/>
              </a:rPr>
              <a:t>/ I</a:t>
            </a:r>
            <a:r>
              <a:rPr lang="en-US" altLang="en-US" i="1" baseline="-25000">
                <a:ea typeface="ＭＳ Ｐゴシック" charset="-128"/>
              </a:rPr>
              <a:t>N</a:t>
            </a:r>
          </a:p>
          <a:p>
            <a:pPr>
              <a:buFont typeface="Wingdings 2" charset="2"/>
              <a:buNone/>
            </a:pPr>
            <a:endParaRPr lang="en-US" altLang="en-US" i="1" baseline="-25000">
              <a:ea typeface="ＭＳ Ｐゴシック" charset="-128"/>
            </a:endParaRPr>
          </a:p>
          <a:p>
            <a:pPr>
              <a:buFont typeface="Wingdings 2" charset="2"/>
              <a:buNone/>
            </a:pPr>
            <a:r>
              <a:rPr lang="en-US" altLang="en-US" sz="2400">
                <a:ea typeface="ＭＳ Ｐゴシック" charset="-128"/>
              </a:rPr>
              <a:t>Example: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en-US" sz="1200">
                <a:solidFill>
                  <a:srgbClr val="3F3F3F"/>
                </a:solidFill>
              </a:rPr>
              <a:t>4. Handy Circuit Analysis Techniques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6EC9564-0EED-4F87-8155-42A84D8AF459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31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46086" name="Picture 4" descr="hay29575_05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8" r="48584" b="55051"/>
          <a:stretch>
            <a:fillRect/>
          </a:stretch>
        </p:blipFill>
        <p:spPr bwMode="auto">
          <a:xfrm>
            <a:off x="457200" y="4051300"/>
            <a:ext cx="3773488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Picture 4" descr="hay29575_05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2" t="56229" r="35107" b="6972"/>
          <a:stretch>
            <a:fillRect/>
          </a:stretch>
        </p:blipFill>
        <p:spPr bwMode="auto">
          <a:xfrm>
            <a:off x="5410200" y="4116388"/>
            <a:ext cx="27940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flipV="1">
            <a:off x="4406900" y="4914900"/>
            <a:ext cx="1003300" cy="12700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5486400" y="3838575"/>
            <a:ext cx="3200400" cy="2105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6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 err="1"/>
              <a:t>Thévenin</a:t>
            </a:r>
            <a:r>
              <a:rPr lang="en-US" sz="2800" dirty="0"/>
              <a:t> Example: Handling Dependent Sources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charset="2"/>
              <a:buNone/>
            </a:pPr>
            <a:r>
              <a:rPr lang="en-US" altLang="en-US">
                <a:ea typeface="ＭＳ Ｐゴシック" charset="-128"/>
              </a:rPr>
              <a:t>Finding the ratio </a:t>
            </a:r>
            <a:r>
              <a:rPr lang="en-US" altLang="en-US" i="1">
                <a:ea typeface="ＭＳ Ｐゴシック" charset="-128"/>
              </a:rPr>
              <a:t>V</a:t>
            </a:r>
            <a:r>
              <a:rPr lang="en-US" altLang="en-US" i="1" baseline="-25000">
                <a:ea typeface="ＭＳ Ｐゴシック" charset="-128"/>
              </a:rPr>
              <a:t>TH </a:t>
            </a:r>
            <a:r>
              <a:rPr lang="en-US" altLang="en-US" i="1">
                <a:ea typeface="ＭＳ Ｐゴシック" charset="-128"/>
              </a:rPr>
              <a:t>/ I</a:t>
            </a:r>
            <a:r>
              <a:rPr lang="en-US" altLang="en-US" i="1" baseline="-25000">
                <a:ea typeface="ＭＳ Ｐゴシック" charset="-128"/>
              </a:rPr>
              <a:t>N </a:t>
            </a:r>
            <a:r>
              <a:rPr lang="en-US" altLang="en-US">
                <a:ea typeface="ＭＳ Ｐゴシック" charset="-128"/>
              </a:rPr>
              <a:t>fails when both quantities are zero!</a:t>
            </a:r>
          </a:p>
          <a:p>
            <a:pPr>
              <a:buFont typeface="Wingdings 2" charset="2"/>
              <a:buNone/>
            </a:pPr>
            <a:endParaRPr lang="en-US" altLang="en-US" i="1" baseline="-25000">
              <a:ea typeface="ＭＳ Ｐゴシック" charset="-128"/>
            </a:endParaRPr>
          </a:p>
          <a:p>
            <a:pPr>
              <a:buFont typeface="Wingdings 2" charset="2"/>
              <a:buNone/>
            </a:pPr>
            <a:r>
              <a:rPr lang="en-US" altLang="en-US" sz="2400">
                <a:ea typeface="ＭＳ Ｐゴシック" charset="-128"/>
              </a:rPr>
              <a:t>Solution: apply a test source.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en-US" sz="1200">
                <a:solidFill>
                  <a:srgbClr val="3F3F3F"/>
                </a:solidFill>
              </a:rPr>
              <a:t>4. Handy Circuit Analysis Techniques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CF28933-3852-4959-9980-89232D20D8F8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32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4368800" y="4902200"/>
            <a:ext cx="698500" cy="1588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7111" name="Picture 4" descr="hay29575_05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1" r="56059" b="55696"/>
          <a:stretch>
            <a:fillRect/>
          </a:stretch>
        </p:blipFill>
        <p:spPr bwMode="auto">
          <a:xfrm>
            <a:off x="839788" y="3805238"/>
            <a:ext cx="3224212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4" descr="hay29575_05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31" t="2571" b="55696"/>
          <a:stretch>
            <a:fillRect/>
          </a:stretch>
        </p:blipFill>
        <p:spPr bwMode="auto">
          <a:xfrm>
            <a:off x="5256213" y="3805238"/>
            <a:ext cx="3681412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2823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 err="1"/>
              <a:t>Thévenin</a:t>
            </a:r>
            <a:r>
              <a:rPr lang="en-US" sz="2800" dirty="0"/>
              <a:t> Example: Handling Dependent Sources</a:t>
            </a:r>
          </a:p>
        </p:txBody>
      </p:sp>
      <p:sp>
        <p:nvSpPr>
          <p:cNvPr id="48132" name="Content Placeholder 2"/>
          <p:cNvSpPr>
            <a:spLocks noGrp="1"/>
          </p:cNvSpPr>
          <p:nvPr>
            <p:ph idx="1"/>
          </p:nvPr>
        </p:nvSpPr>
        <p:spPr>
          <a:xfrm>
            <a:off x="457200" y="3871913"/>
            <a:ext cx="8229600" cy="633412"/>
          </a:xfrm>
        </p:spPr>
        <p:txBody>
          <a:bodyPr/>
          <a:lstStyle/>
          <a:p>
            <a:pPr>
              <a:buFont typeface="Wingdings 2" charset="2"/>
              <a:buNone/>
            </a:pPr>
            <a:r>
              <a:rPr lang="en-US" altLang="en-US">
                <a:ea typeface="ＭＳ Ｐゴシック" charset="-128"/>
              </a:rPr>
              <a:t>Solve:  </a:t>
            </a:r>
            <a:r>
              <a:rPr lang="en-US" altLang="en-US" i="1">
                <a:ea typeface="ＭＳ Ｐゴシック" charset="-128"/>
              </a:rPr>
              <a:t>v</a:t>
            </a:r>
            <a:r>
              <a:rPr lang="en-US" altLang="en-US" i="1" baseline="-25000">
                <a:ea typeface="ＭＳ Ｐゴシック" charset="-128"/>
              </a:rPr>
              <a:t>test</a:t>
            </a:r>
            <a:r>
              <a:rPr lang="en-US" altLang="en-US">
                <a:ea typeface="ＭＳ Ｐゴシック" charset="-128"/>
              </a:rPr>
              <a:t> =0.6 V, and so </a:t>
            </a:r>
            <a:r>
              <a:rPr lang="en-US" altLang="en-US" i="1">
                <a:ea typeface="ＭＳ Ｐゴシック" charset="-128"/>
              </a:rPr>
              <a:t>R</a:t>
            </a:r>
            <a:r>
              <a:rPr lang="en-US" altLang="en-US" i="1" baseline="-25000">
                <a:ea typeface="ＭＳ Ｐゴシック" charset="-128"/>
              </a:rPr>
              <a:t>TH </a:t>
            </a:r>
            <a:r>
              <a:rPr lang="en-US" altLang="en-US">
                <a:ea typeface="ＭＳ Ｐゴシック" charset="-128"/>
              </a:rPr>
              <a:t>= 0.6 Ω</a:t>
            </a:r>
            <a:endParaRPr lang="en-US" altLang="en-US" sz="2400">
              <a:ea typeface="ＭＳ Ｐゴシック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en-US" sz="1200">
                <a:solidFill>
                  <a:srgbClr val="3F3F3F"/>
                </a:solidFill>
              </a:rPr>
              <a:t>4. Handy Circuit Analysis Techniques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15EC0CF-D2B2-4608-B152-CB5037ADD3F8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33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4368800" y="2408238"/>
            <a:ext cx="698500" cy="1587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8136" name="Picture 4" descr="hay29575_05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1" r="56059" b="55696"/>
          <a:stretch>
            <a:fillRect/>
          </a:stretch>
        </p:blipFill>
        <p:spPr bwMode="auto">
          <a:xfrm>
            <a:off x="609600" y="4391025"/>
            <a:ext cx="3224212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7" name="Picture 4" descr="hay29575_05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94" t="2571" b="55696"/>
          <a:stretch>
            <a:fillRect/>
          </a:stretch>
        </p:blipFill>
        <p:spPr bwMode="auto">
          <a:xfrm>
            <a:off x="412750" y="1774825"/>
            <a:ext cx="395605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8" name="Picture 4" descr="hay29575_05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3" t="53554" r="37373" b="6425"/>
          <a:stretch>
            <a:fillRect/>
          </a:stretch>
        </p:blipFill>
        <p:spPr bwMode="auto">
          <a:xfrm>
            <a:off x="5067300" y="4505325"/>
            <a:ext cx="18542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>
            <a:off x="3911600" y="5384800"/>
            <a:ext cx="1093788" cy="7938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5145088" y="2074863"/>
          <a:ext cx="3181350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4" imgW="1320800" imgH="546100" progId="Equation.3">
                  <p:embed/>
                </p:oleObj>
              </mc:Choice>
              <mc:Fallback>
                <p:oleObj name="Equation" r:id="rId4" imgW="13208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088" y="2074863"/>
                        <a:ext cx="3181350" cy="131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5105400" y="1638299"/>
            <a:ext cx="3397973" cy="2105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2750" y="3657600"/>
            <a:ext cx="5683250" cy="771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05400" y="4505325"/>
            <a:ext cx="2848741" cy="159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9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Maximum Power Transfer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charset="2"/>
              <a:buNone/>
            </a:pPr>
            <a:r>
              <a:rPr lang="en-US" altLang="en-US">
                <a:ea typeface="ＭＳ Ｐゴシック" charset="-128"/>
              </a:rPr>
              <a:t>What load resistor will allow the practical source to deliver the maximum power to the load? </a:t>
            </a:r>
          </a:p>
          <a:p>
            <a:endParaRPr lang="en-US" altLang="en-US">
              <a:ea typeface="ＭＳ Ｐゴシック" charset="-128"/>
            </a:endParaRPr>
          </a:p>
          <a:p>
            <a:pPr>
              <a:buFont typeface="Wingdings 2" charset="2"/>
              <a:buNone/>
            </a:pPr>
            <a:r>
              <a:rPr lang="en-US" altLang="en-US">
                <a:ea typeface="ＭＳ Ｐゴシック" charset="-128"/>
              </a:rPr>
              <a:t>Answer: </a:t>
            </a:r>
            <a:r>
              <a:rPr lang="en-US" altLang="en-US" i="1">
                <a:ea typeface="ＭＳ Ｐゴシック" charset="-128"/>
              </a:rPr>
              <a:t>R</a:t>
            </a:r>
            <a:r>
              <a:rPr lang="en-US" altLang="en-US" i="1" baseline="-25000">
                <a:ea typeface="ＭＳ Ｐゴシック" charset="-128"/>
              </a:rPr>
              <a:t>L</a:t>
            </a:r>
            <a:r>
              <a:rPr lang="en-US" altLang="en-US" i="1">
                <a:ea typeface="ＭＳ Ｐゴシック" charset="-128"/>
              </a:rPr>
              <a:t>=R</a:t>
            </a:r>
            <a:r>
              <a:rPr lang="en-US" altLang="en-US" i="1" baseline="-25000">
                <a:ea typeface="ＭＳ Ｐゴシック" charset="-128"/>
              </a:rPr>
              <a:t>s</a:t>
            </a:r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pPr>
              <a:buFont typeface="Wingdings 2" charset="2"/>
              <a:buNone/>
            </a:pPr>
            <a:r>
              <a:rPr lang="en-US" altLang="en-US">
                <a:ea typeface="ＭＳ Ｐゴシック" charset="-128"/>
              </a:rPr>
              <a:t>[Solve </a:t>
            </a:r>
            <a:r>
              <a:rPr lang="en-US" altLang="en-US" i="1">
                <a:ea typeface="ＭＳ Ｐゴシック" charset="-128"/>
              </a:rPr>
              <a:t>dp</a:t>
            </a:r>
            <a:r>
              <a:rPr lang="en-US" altLang="en-US" i="1" baseline="-25000">
                <a:ea typeface="ＭＳ Ｐゴシック" charset="-128"/>
              </a:rPr>
              <a:t>L</a:t>
            </a:r>
            <a:r>
              <a:rPr lang="en-US" altLang="en-US" i="1">
                <a:ea typeface="ＭＳ Ｐゴシック" charset="-128"/>
              </a:rPr>
              <a:t>/dR</a:t>
            </a:r>
            <a:r>
              <a:rPr lang="en-US" altLang="en-US" i="1" baseline="-25000">
                <a:ea typeface="ＭＳ Ｐゴシック" charset="-128"/>
              </a:rPr>
              <a:t>L</a:t>
            </a:r>
            <a:r>
              <a:rPr lang="en-US" altLang="en-US">
                <a:ea typeface="ＭＳ Ｐゴシック" charset="-128"/>
              </a:rPr>
              <a:t>=0.]</a:t>
            </a:r>
          </a:p>
          <a:p>
            <a:endParaRPr lang="en-US" altLang="en-US">
              <a:ea typeface="ＭＳ Ｐゴシック" charset="-128"/>
            </a:endParaRPr>
          </a:p>
          <a:p>
            <a:pPr>
              <a:buFont typeface="Wingdings 2" charset="2"/>
              <a:buNone/>
            </a:pPr>
            <a:r>
              <a:rPr lang="en-US" altLang="en-US" sz="2400">
                <a:ea typeface="ＭＳ Ｐゴシック" charset="-128"/>
              </a:rPr>
              <a:t>[Or: </a:t>
            </a:r>
            <a:r>
              <a:rPr lang="en-US" altLang="en-US" sz="2400" i="1">
                <a:ea typeface="ＭＳ Ｐゴシック" charset="-128"/>
              </a:rPr>
              <a:t>p</a:t>
            </a:r>
            <a:r>
              <a:rPr lang="en-US" altLang="en-US" sz="2400" i="1" baseline="-25000">
                <a:ea typeface="ＭＳ Ｐゴシック" charset="-128"/>
              </a:rPr>
              <a:t>L</a:t>
            </a:r>
            <a:r>
              <a:rPr lang="en-US" altLang="en-US" sz="2400" i="1">
                <a:ea typeface="ＭＳ Ｐゴシック" charset="-128"/>
              </a:rPr>
              <a:t>=i(v</a:t>
            </a:r>
            <a:r>
              <a:rPr lang="en-US" altLang="en-US" sz="2400" i="1" baseline="-25000">
                <a:ea typeface="ＭＳ Ｐゴシック" charset="-128"/>
              </a:rPr>
              <a:t>s</a:t>
            </a:r>
            <a:r>
              <a:rPr lang="en-US" altLang="en-US" sz="2400" i="1">
                <a:ea typeface="ＭＳ Ｐゴシック" charset="-128"/>
              </a:rPr>
              <a:t>-iR</a:t>
            </a:r>
            <a:r>
              <a:rPr lang="en-US" altLang="en-US" sz="2400" i="1" baseline="-25000">
                <a:ea typeface="ＭＳ Ｐゴシック" charset="-128"/>
              </a:rPr>
              <a:t>s</a:t>
            </a:r>
            <a:r>
              <a:rPr lang="en-US" altLang="en-US" sz="2400" i="1">
                <a:ea typeface="ＭＳ Ｐゴシック" charset="-128"/>
              </a:rPr>
              <a:t>)</a:t>
            </a:r>
            <a:r>
              <a:rPr lang="en-US" altLang="en-US" sz="2400">
                <a:ea typeface="ＭＳ Ｐゴシック" charset="-128"/>
              </a:rPr>
              <a:t>, set </a:t>
            </a:r>
            <a:r>
              <a:rPr lang="en-US" altLang="en-US" sz="2400" i="1">
                <a:ea typeface="ＭＳ Ｐゴシック" charset="-128"/>
              </a:rPr>
              <a:t>dp</a:t>
            </a:r>
            <a:r>
              <a:rPr lang="en-US" altLang="en-US" sz="2400" i="1" baseline="-25000">
                <a:ea typeface="ＭＳ Ｐゴシック" charset="-128"/>
              </a:rPr>
              <a:t>L</a:t>
            </a:r>
            <a:r>
              <a:rPr lang="en-US" altLang="en-US" sz="2400" i="1">
                <a:ea typeface="ＭＳ Ｐゴシック" charset="-128"/>
              </a:rPr>
              <a:t>/di</a:t>
            </a:r>
            <a:r>
              <a:rPr lang="en-US" altLang="en-US" sz="2400">
                <a:ea typeface="ＭＳ Ｐゴシック" charset="-128"/>
              </a:rPr>
              <a:t>=0 to find  i</a:t>
            </a:r>
            <a:r>
              <a:rPr lang="en-US" altLang="en-US" sz="2400" baseline="-25000">
                <a:ea typeface="ＭＳ Ｐゴシック" charset="-128"/>
              </a:rPr>
              <a:t>max</a:t>
            </a:r>
            <a:r>
              <a:rPr lang="en-US" altLang="en-US" sz="2400">
                <a:ea typeface="ＭＳ Ｐゴシック" charset="-128"/>
              </a:rPr>
              <a:t>=v</a:t>
            </a:r>
            <a:r>
              <a:rPr lang="en-US" altLang="en-US" sz="2400" baseline="-25000">
                <a:ea typeface="ＭＳ Ｐゴシック" charset="-128"/>
              </a:rPr>
              <a:t>s</a:t>
            </a:r>
            <a:r>
              <a:rPr lang="en-US" altLang="en-US" sz="2400">
                <a:ea typeface="ＭＳ Ｐゴシック" charset="-128"/>
              </a:rPr>
              <a:t>/2</a:t>
            </a:r>
            <a:r>
              <a:rPr lang="en-US" altLang="en-US" sz="2400" i="1">
                <a:ea typeface="ＭＳ Ｐゴシック" charset="-128"/>
              </a:rPr>
              <a:t>R</a:t>
            </a:r>
            <a:r>
              <a:rPr lang="en-US" altLang="en-US" sz="2400" i="1" baseline="-25000">
                <a:ea typeface="ＭＳ Ｐゴシック" charset="-128"/>
              </a:rPr>
              <a:t>s</a:t>
            </a:r>
            <a:r>
              <a:rPr lang="en-US" altLang="en-US" sz="2400">
                <a:ea typeface="ＭＳ Ｐゴシック" charset="-128"/>
              </a:rPr>
              <a:t>. Hence </a:t>
            </a:r>
            <a:r>
              <a:rPr lang="en-US" altLang="en-US" sz="2400" i="1">
                <a:ea typeface="ＭＳ Ｐゴシック" charset="-128"/>
              </a:rPr>
              <a:t>R</a:t>
            </a:r>
            <a:r>
              <a:rPr lang="en-US" altLang="en-US" sz="2400" i="1" baseline="-25000">
                <a:ea typeface="ＭＳ Ｐゴシック" charset="-128"/>
              </a:rPr>
              <a:t>L</a:t>
            </a:r>
            <a:r>
              <a:rPr lang="en-US" altLang="en-US" sz="2400" i="1">
                <a:ea typeface="ＭＳ Ｐゴシック" charset="-128"/>
              </a:rPr>
              <a:t>=R</a:t>
            </a:r>
            <a:r>
              <a:rPr lang="en-US" altLang="en-US" sz="2400" i="1" baseline="-25000">
                <a:ea typeface="ＭＳ Ｐゴシック" charset="-128"/>
              </a:rPr>
              <a:t>s</a:t>
            </a:r>
            <a:r>
              <a:rPr lang="en-US" altLang="en-US" sz="2400">
                <a:ea typeface="ＭＳ Ｐゴシック" charset="-128"/>
              </a:rPr>
              <a:t>]</a:t>
            </a:r>
            <a:endParaRPr lang="en-US" altLang="en-US" sz="2400" i="1" baseline="-25000">
              <a:ea typeface="ＭＳ Ｐゴシック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en-US" sz="1200">
                <a:solidFill>
                  <a:srgbClr val="3F3F3F"/>
                </a:solidFill>
              </a:rPr>
              <a:t>4. Handy Circuit Analysis Techniques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8EAE57E-B83C-4778-9056-184203E496FD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34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49158" name="Picture 4" descr="hay29575_054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"/>
          <a:stretch>
            <a:fillRect/>
          </a:stretch>
        </p:blipFill>
        <p:spPr bwMode="auto">
          <a:xfrm>
            <a:off x="5119688" y="2286000"/>
            <a:ext cx="3186112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2286000"/>
            <a:ext cx="2743200" cy="1340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13634" y="4662487"/>
            <a:ext cx="2057400" cy="1340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6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 descr="hay29575_05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0" r="49831" b="9375"/>
          <a:stretch>
            <a:fillRect/>
          </a:stretch>
        </p:blipFill>
        <p:spPr bwMode="auto">
          <a:xfrm>
            <a:off x="2640013" y="2070100"/>
            <a:ext cx="535305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Δ-</a:t>
            </a:r>
            <a:r>
              <a:rPr lang="en-US" i="1" dirty="0"/>
              <a:t>Y (delta-</a:t>
            </a:r>
            <a:r>
              <a:rPr lang="en-US" i="1" dirty="0" err="1"/>
              <a:t>wye</a:t>
            </a:r>
            <a:r>
              <a:rPr lang="en-US" i="1" dirty="0"/>
              <a:t>) Conversion</a:t>
            </a:r>
            <a:endParaRPr lang="en-US" dirty="0"/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676275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The following resistors form a Δ: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en-US" sz="1200">
                <a:solidFill>
                  <a:srgbClr val="3F3F3F"/>
                </a:solidFill>
              </a:rPr>
              <a:t>4. Handy Circuit Analysis Techniques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94FDF07-63BE-4C93-81E8-D27B30E808E1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35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50183" name="Picture 4" descr="hay29575_05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31" t="7500" b="9375"/>
          <a:stretch>
            <a:fillRect/>
          </a:stretch>
        </p:blipFill>
        <p:spPr bwMode="auto">
          <a:xfrm>
            <a:off x="2449513" y="4718050"/>
            <a:ext cx="4578350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4" name="Content Placeholder 2"/>
          <p:cNvSpPr txBox="1">
            <a:spLocks/>
          </p:cNvSpPr>
          <p:nvPr/>
        </p:nvSpPr>
        <p:spPr bwMode="auto">
          <a:xfrm>
            <a:off x="457200" y="4038600"/>
            <a:ext cx="69088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864" tIns="91440"/>
          <a:lstStyle>
            <a:lvl1pPr marL="438150" indent="-3190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>
              <a:buClr>
                <a:schemeClr val="accent1"/>
              </a:buClr>
              <a:buSzPct val="80000"/>
              <a:buFont typeface="Wingdings 2" charset="2"/>
              <a:buChar char=""/>
            </a:pPr>
            <a:r>
              <a:rPr lang="en-US" altLang="en-US" sz="3200">
                <a:latin typeface="Times New Roman" charset="0"/>
              </a:rPr>
              <a:t>The following resistors form a Y: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413410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4" descr="hay29575_05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5" t="18750" r="49831" b="9375"/>
          <a:stretch>
            <a:fillRect/>
          </a:stretch>
        </p:blipFill>
        <p:spPr bwMode="auto">
          <a:xfrm>
            <a:off x="673100" y="1600200"/>
            <a:ext cx="330200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Δ-</a:t>
            </a:r>
            <a:r>
              <a:rPr lang="en-US" i="1" dirty="0"/>
              <a:t>Y (delta-</a:t>
            </a:r>
            <a:r>
              <a:rPr lang="en-US" i="1" dirty="0" err="1"/>
              <a:t>wye</a:t>
            </a:r>
            <a:r>
              <a:rPr lang="en-US" i="1" dirty="0"/>
              <a:t>) Conversion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en-US" sz="1200">
                <a:solidFill>
                  <a:srgbClr val="3F3F3F"/>
                </a:solidFill>
              </a:rPr>
              <a:t>4. Handy Circuit Analysis Techniques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55263A3-9F70-4A08-B71A-55922183BEE6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36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51206" name="Picture 4" descr="hay29575_05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45" t="7500" b="9375"/>
          <a:stretch>
            <a:fillRect/>
          </a:stretch>
        </p:blipFill>
        <p:spPr bwMode="auto">
          <a:xfrm>
            <a:off x="4975225" y="1752600"/>
            <a:ext cx="2898775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9" descr="ch5wyedelta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400" y="4125912"/>
            <a:ext cx="2514600" cy="185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Picture 10" descr="ch5deltawy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4110037"/>
            <a:ext cx="2857500" cy="191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9" name="TextBox 22"/>
          <p:cNvSpPr txBox="1">
            <a:spLocks noChangeArrowheads="1"/>
          </p:cNvSpPr>
          <p:nvPr/>
        </p:nvSpPr>
        <p:spPr bwMode="auto">
          <a:xfrm>
            <a:off x="800100" y="3527425"/>
            <a:ext cx="3467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this Δ is equivalent to the Y if</a:t>
            </a:r>
          </a:p>
        </p:txBody>
      </p:sp>
      <p:sp>
        <p:nvSpPr>
          <p:cNvPr id="51210" name="TextBox 23"/>
          <p:cNvSpPr txBox="1">
            <a:spLocks noChangeArrowheads="1"/>
          </p:cNvSpPr>
          <p:nvPr/>
        </p:nvSpPr>
        <p:spPr bwMode="auto">
          <a:xfrm>
            <a:off x="4953000" y="3705225"/>
            <a:ext cx="3467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this Y is equivalent to the Δ 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70084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Example: Δ-Y Conversion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How do we find the equivalent resistance of the following network? Convert a Δ to a 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en-US" sz="1200">
                <a:solidFill>
                  <a:srgbClr val="3F3F3F"/>
                </a:solidFill>
              </a:rPr>
              <a:t>4. Handy Circuit Analysis Techniques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8EB7499-66CD-4610-8DCA-CB5C5A1B15A8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37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52230" name="Picture 5" descr="\\192.168.81.8\shipment\dti_out\November11\112311\Hayt_Durbin_DFR\z_JPG\ch_05\hay29575_05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65" r="47906" b="51727"/>
          <a:stretch>
            <a:fillRect/>
          </a:stretch>
        </p:blipFill>
        <p:spPr bwMode="auto">
          <a:xfrm>
            <a:off x="708025" y="2895600"/>
            <a:ext cx="3386138" cy="237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5" descr="\\192.168.81.8\shipment\dti_out\November11\112311\Hayt_Durbin_DFR\z_JPG\ch_05\hay29575_05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65" r="47906" b="51727"/>
          <a:stretch>
            <a:fillRect/>
          </a:stretch>
        </p:blipFill>
        <p:spPr bwMode="auto">
          <a:xfrm>
            <a:off x="4759325" y="3051175"/>
            <a:ext cx="3165475" cy="22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73725" y="3203575"/>
            <a:ext cx="1828800" cy="1371600"/>
          </a:xfrm>
          <a:prstGeom prst="ellipse">
            <a:avLst/>
          </a:prstGeom>
          <a:gradFill rotWithShape="1">
            <a:gsLst>
              <a:gs pos="0">
                <a:srgbClr val="FFBF00">
                  <a:alpha val="37999"/>
                </a:srgbClr>
              </a:gs>
              <a:gs pos="45000">
                <a:srgbClr val="F1A300">
                  <a:alpha val="37999"/>
                </a:srgbClr>
              </a:gs>
              <a:gs pos="100000">
                <a:srgbClr val="CC8900">
                  <a:alpha val="37999"/>
                </a:srgbClr>
              </a:gs>
            </a:gsLst>
            <a:lin ang="5400000"/>
          </a:gradFill>
          <a:ln w="6350" cap="rnd">
            <a:solidFill>
              <a:srgbClr val="F0AC00"/>
            </a:solidFill>
            <a:round/>
            <a:headEnd/>
            <a:tailEnd/>
          </a:ln>
          <a:effectLst>
            <a:outerShdw blurRad="39000" dist="254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4581525" y="3721100"/>
            <a:ext cx="838200" cy="1588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32711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Example: Δ-Y Conversion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en-US" sz="1200">
                <a:solidFill>
                  <a:srgbClr val="3F3F3F"/>
                </a:solidFill>
              </a:rPr>
              <a:t>4. Handy Circuit Analysis Techniques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9F4FE41-FAA2-4863-8992-71F40D410418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38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pSp>
        <p:nvGrpSpPr>
          <p:cNvPr id="53253" name="Group 9"/>
          <p:cNvGrpSpPr>
            <a:grpSpLocks/>
          </p:cNvGrpSpPr>
          <p:nvPr/>
        </p:nvGrpSpPr>
        <p:grpSpPr bwMode="auto">
          <a:xfrm>
            <a:off x="254000" y="1524000"/>
            <a:ext cx="3165475" cy="2224088"/>
            <a:chOff x="4508500" y="3406121"/>
            <a:chExt cx="3165475" cy="2224434"/>
          </a:xfrm>
        </p:grpSpPr>
        <p:pic>
          <p:nvPicPr>
            <p:cNvPr id="53261" name="Picture 5" descr="\\192.168.81.8\shipment\dti_out\November11\112311\Hayt_Durbin_DFR\z_JPG\ch_05\hay29575_0546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165" r="47906" b="51727"/>
            <a:stretch>
              <a:fillRect/>
            </a:stretch>
          </p:blipFill>
          <p:spPr bwMode="auto">
            <a:xfrm>
              <a:off x="4508500" y="3406121"/>
              <a:ext cx="3165475" cy="2224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422900" y="3558545"/>
              <a:ext cx="1828800" cy="1371813"/>
            </a:xfrm>
            <a:prstGeom prst="ellipse">
              <a:avLst/>
            </a:prstGeom>
            <a:gradFill rotWithShape="1">
              <a:gsLst>
                <a:gs pos="0">
                  <a:srgbClr val="FFBF00">
                    <a:alpha val="37999"/>
                  </a:srgbClr>
                </a:gs>
                <a:gs pos="45000">
                  <a:srgbClr val="F1A300">
                    <a:alpha val="37999"/>
                  </a:srgbClr>
                </a:gs>
                <a:gs pos="100000">
                  <a:srgbClr val="CC8900">
                    <a:alpha val="37999"/>
                  </a:srgbClr>
                </a:gs>
              </a:gsLst>
              <a:lin ang="5400000"/>
            </a:gradFill>
            <a:ln w="6350" cap="rnd">
              <a:solidFill>
                <a:srgbClr val="F0AC00"/>
              </a:solidFill>
              <a:round/>
              <a:headEnd/>
              <a:tailEnd/>
            </a:ln>
            <a:effectLst>
              <a:outerShdw blurRad="39000" dist="254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53254" name="Picture 5" descr="\\192.168.81.8\shipment\dti_out\November11\112311\Hayt_Durbin_DFR\z_JPG\ch_05\hay29575_05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50" t="1939" b="51727"/>
          <a:stretch>
            <a:fillRect/>
          </a:stretch>
        </p:blipFill>
        <p:spPr bwMode="auto">
          <a:xfrm>
            <a:off x="4938713" y="1819275"/>
            <a:ext cx="3265487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283200" y="1990725"/>
            <a:ext cx="2197100" cy="2398713"/>
          </a:xfrm>
          <a:prstGeom prst="ellipse">
            <a:avLst/>
          </a:prstGeom>
          <a:gradFill rotWithShape="1">
            <a:gsLst>
              <a:gs pos="0">
                <a:srgbClr val="FFBF00">
                  <a:alpha val="39998"/>
                </a:srgbClr>
              </a:gs>
              <a:gs pos="45000">
                <a:srgbClr val="F1A300">
                  <a:alpha val="39998"/>
                </a:srgbClr>
              </a:gs>
              <a:gs pos="100000">
                <a:srgbClr val="CC8900">
                  <a:alpha val="39998"/>
                </a:srgbClr>
              </a:gs>
            </a:gsLst>
            <a:lin ang="5400000"/>
          </a:gradFill>
          <a:ln w="6350" cap="rnd">
            <a:solidFill>
              <a:srgbClr val="F0AC00"/>
            </a:solidFill>
            <a:round/>
            <a:headEnd/>
            <a:tailEnd/>
          </a:ln>
          <a:effectLst>
            <a:outerShdw blurRad="39000" dist="254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>
            <a:off x="3419475" y="2679700"/>
            <a:ext cx="1519238" cy="317500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57" name="TextBox 15"/>
          <p:cNvSpPr txBox="1">
            <a:spLocks noChangeArrowheads="1"/>
          </p:cNvSpPr>
          <p:nvPr/>
        </p:nvSpPr>
        <p:spPr bwMode="auto">
          <a:xfrm>
            <a:off x="3419475" y="1989138"/>
            <a:ext cx="1698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use the Δ to Y equations</a:t>
            </a:r>
          </a:p>
        </p:txBody>
      </p:sp>
      <p:pic>
        <p:nvPicPr>
          <p:cNvPr id="53258" name="Picture 5" descr="\\192.168.81.8\shipment\dti_out\November11\112311\Hayt_Durbin_DFR\z_JPG\ch_05\hay29575_05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4" t="59808" r="7370" b="8083"/>
          <a:stretch>
            <a:fillRect/>
          </a:stretch>
        </p:blipFill>
        <p:spPr bwMode="auto">
          <a:xfrm>
            <a:off x="1293813" y="3810000"/>
            <a:ext cx="2692400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rot="10800000" flipV="1">
            <a:off x="3670300" y="5081588"/>
            <a:ext cx="1268413" cy="169862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60" name="TextBox 19"/>
          <p:cNvSpPr txBox="1">
            <a:spLocks noChangeArrowheads="1"/>
          </p:cNvSpPr>
          <p:nvPr/>
        </p:nvSpPr>
        <p:spPr bwMode="auto">
          <a:xfrm>
            <a:off x="3179763" y="5562600"/>
            <a:ext cx="3876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use standard serial and parallel combinations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974835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Can you explain these terms?</a:t>
            </a:r>
          </a:p>
          <a:p>
            <a:pPr lvl="1" eaLnBrk="1" hangingPunct="1"/>
            <a:r>
              <a:rPr lang="en-US" altLang="en-US" dirty="0"/>
              <a:t>Superposition Concept</a:t>
            </a:r>
          </a:p>
          <a:p>
            <a:pPr lvl="1" eaLnBrk="1" hangingPunct="1"/>
            <a:r>
              <a:rPr lang="en-US" altLang="en-US" dirty="0"/>
              <a:t>Practical Source</a:t>
            </a:r>
          </a:p>
          <a:p>
            <a:pPr lvl="1" eaLnBrk="1" hangingPunct="1"/>
            <a:r>
              <a:rPr lang="en-US" altLang="en-US" dirty="0"/>
              <a:t>Source Transformation</a:t>
            </a:r>
          </a:p>
          <a:p>
            <a:pPr lvl="1" eaLnBrk="1" hangingPunct="1"/>
            <a:r>
              <a:rPr lang="en-US" altLang="en-US" dirty="0" err="1"/>
              <a:t>Thevenin</a:t>
            </a:r>
            <a:r>
              <a:rPr lang="en-US" altLang="en-US" dirty="0"/>
              <a:t>/Norton Circuits</a:t>
            </a:r>
          </a:p>
          <a:p>
            <a:pPr lvl="1" eaLnBrk="1" hangingPunct="1"/>
            <a:r>
              <a:rPr lang="en-US" dirty="0"/>
              <a:t>Δ-</a:t>
            </a:r>
            <a:r>
              <a:rPr lang="en-US" i="1" dirty="0"/>
              <a:t>Y Conversion</a:t>
            </a:r>
            <a:endParaRPr lang="en-US" altLang="en-US" dirty="0"/>
          </a:p>
          <a:p>
            <a:r>
              <a:rPr lang="en-US" dirty="0"/>
              <a:t>Can you use them to simplify the analysis?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4. Handy Circuit Analysis Techniques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7398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Superposition Concept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en-US" sz="1200">
                <a:solidFill>
                  <a:srgbClr val="3F3F3F"/>
                </a:solidFill>
              </a:rPr>
              <a:t>4. Handy Circuit Analysis Techniques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E70842B-5EB7-461B-B707-63F92372E48A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18439" name="Picture 4" descr="hay29575_05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8"/>
          <a:stretch>
            <a:fillRect/>
          </a:stretch>
        </p:blipFill>
        <p:spPr bwMode="auto">
          <a:xfrm>
            <a:off x="3340100" y="1646238"/>
            <a:ext cx="5803900" cy="223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3675" y="1677988"/>
            <a:ext cx="22701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If we define </a:t>
            </a:r>
            <a:r>
              <a:rPr lang="en-US" sz="2400" i="1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A</a:t>
            </a:r>
            <a:r>
              <a:rPr lang="en-US" sz="2400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 as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268288" y="2190750"/>
          <a:ext cx="2462212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4" imgW="1117600" imgH="444500" progId="Equation.3">
                  <p:embed/>
                </p:oleObj>
              </mc:Choice>
              <mc:Fallback>
                <p:oleObj name="Equation" r:id="rId4" imgW="11176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8" y="2190750"/>
                        <a:ext cx="2462212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68288" y="3424238"/>
            <a:ext cx="77628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then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373063" y="4129088"/>
          <a:ext cx="45339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6" imgW="2057400" imgH="444500" progId="Equation.3">
                  <p:embed/>
                </p:oleObj>
              </mc:Choice>
              <mc:Fallback>
                <p:oleObj name="Equation" r:id="rId6" imgW="2057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3" y="4129088"/>
                        <a:ext cx="45339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/>
          <p:cNvCxnSpPr>
            <a:cxnSpLocks noChangeShapeType="1"/>
            <a:stCxn id="22" idx="0"/>
          </p:cNvCxnSpPr>
          <p:nvPr/>
        </p:nvCxnSpPr>
        <p:spPr bwMode="auto">
          <a:xfrm rot="5400000" flipH="1" flipV="1">
            <a:off x="2230438" y="4986338"/>
            <a:ext cx="568325" cy="1050925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/>
          <p:cNvCxnSpPr>
            <a:cxnSpLocks noChangeShapeType="1"/>
            <a:stCxn id="23" idx="0"/>
          </p:cNvCxnSpPr>
          <p:nvPr/>
        </p:nvCxnSpPr>
        <p:spPr bwMode="auto">
          <a:xfrm rot="5400000" flipH="1" flipV="1">
            <a:off x="3973513" y="5345113"/>
            <a:ext cx="538162" cy="303212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936625" y="5795963"/>
            <a:ext cx="2103438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Experiment 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0063" y="5765800"/>
            <a:ext cx="21034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Experiment 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500" y="4411663"/>
            <a:ext cx="3794125" cy="1384300"/>
          </a:xfrm>
          <a:prstGeom prst="rect">
            <a:avLst/>
          </a:prstGeom>
          <a:solidFill>
            <a:srgbClr val="60B5CC">
              <a:alpha val="59000"/>
            </a:srgb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Superposition: </a:t>
            </a:r>
          </a:p>
          <a:p>
            <a:pPr>
              <a:defRPr/>
            </a:pPr>
            <a:r>
              <a:rPr lang="en-US" sz="2800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the response is the sum of experiments A and B.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85569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 maximum power of R</a:t>
            </a:r>
            <a:r>
              <a:rPr lang="en-US" baseline="-25000" dirty="0"/>
              <a:t>L </a:t>
            </a:r>
            <a:r>
              <a:rPr lang="en-US" dirty="0"/>
              <a:t>if it is connected across a and b terminals. What would be the value of R</a:t>
            </a:r>
            <a:r>
              <a:rPr lang="en-US" baseline="-25000" dirty="0"/>
              <a:t>L</a:t>
            </a:r>
            <a:r>
              <a:rPr lang="en-US" dirty="0"/>
              <a:t> itself?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4. Handy Circuit Analysis Techniques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40</a:t>
            </a:fld>
            <a:endParaRPr lang="en-US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2695575"/>
            <a:ext cx="83343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32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Superposition Theorem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charset="2"/>
              <a:buNone/>
            </a:pPr>
            <a:r>
              <a:rPr lang="en-US" altLang="en-US" sz="2800">
                <a:ea typeface="ＭＳ Ｐゴシック" charset="-128"/>
              </a:rPr>
              <a:t>In a linear network, the </a:t>
            </a:r>
            <a:r>
              <a:rPr lang="en-US" altLang="en-US" sz="2800" b="1">
                <a:ea typeface="ＭＳ Ｐゴシック" charset="-128"/>
              </a:rPr>
              <a:t>voltage across </a:t>
            </a:r>
            <a:r>
              <a:rPr lang="en-US" altLang="en-US" sz="2800">
                <a:ea typeface="ＭＳ Ｐゴシック" charset="-128"/>
              </a:rPr>
              <a:t>or the </a:t>
            </a:r>
            <a:r>
              <a:rPr lang="en-US" altLang="en-US" sz="2800" b="1">
                <a:ea typeface="ＭＳ Ｐゴシック" charset="-128"/>
              </a:rPr>
              <a:t>current through </a:t>
            </a:r>
            <a:r>
              <a:rPr lang="en-US" altLang="en-US" sz="2800">
                <a:ea typeface="ＭＳ Ｐゴシック" charset="-128"/>
              </a:rPr>
              <a:t>any element may be calculated by </a:t>
            </a:r>
            <a:r>
              <a:rPr lang="en-US" altLang="en-US" sz="2800" i="1">
                <a:ea typeface="ＭＳ Ｐゴシック" charset="-128"/>
              </a:rPr>
              <a:t>adding algebraically</a:t>
            </a:r>
            <a:r>
              <a:rPr lang="en-US" altLang="en-US" sz="2800">
                <a:ea typeface="ＭＳ Ｐゴシック" charset="-128"/>
              </a:rPr>
              <a:t> all the individual voltages or currents caused by the separate independent sources acting “alone”, i.e. with</a:t>
            </a:r>
          </a:p>
          <a:p>
            <a:pPr lvl="1"/>
            <a:r>
              <a:rPr lang="en-US" altLang="en-US">
                <a:ea typeface="ＭＳ Ｐゴシック" charset="-128"/>
              </a:rPr>
              <a:t>all other independent voltage sources replaced by short circuits and </a:t>
            </a:r>
          </a:p>
          <a:p>
            <a:pPr lvl="1"/>
            <a:r>
              <a:rPr lang="en-US" altLang="en-US">
                <a:ea typeface="ＭＳ Ｐゴシック" charset="-128"/>
              </a:rPr>
              <a:t>all other independent current sources replaced by open circuits.</a:t>
            </a:r>
          </a:p>
          <a:p>
            <a:pPr>
              <a:buFont typeface="Wingdings 2" charset="2"/>
              <a:buNone/>
            </a:pPr>
            <a:endParaRPr lang="en-US" altLang="en-US" sz="2400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 sz="2400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 sz="2400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 sz="2400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 sz="2400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 sz="2400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 sz="2400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 sz="2400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 sz="2400">
              <a:ea typeface="ＭＳ Ｐゴシック" charset="-128"/>
            </a:endParaRPr>
          </a:p>
          <a:p>
            <a:pPr>
              <a:buFont typeface="Wingdings 2" charset="2"/>
              <a:buNone/>
            </a:pPr>
            <a:r>
              <a:rPr lang="en-US" altLang="en-US" sz="2400">
                <a:ea typeface="ＭＳ Ｐゴシック" charset="-128"/>
              </a:rPr>
              <a:t>Answer: </a:t>
            </a:r>
            <a:r>
              <a:rPr lang="en-US" altLang="en-US" sz="2400" i="1">
                <a:ea typeface="ＭＳ Ｐゴシック" charset="-128"/>
              </a:rPr>
              <a:t>i</a:t>
            </a:r>
            <a:r>
              <a:rPr lang="en-US" altLang="en-US" sz="2400" i="1" baseline="-25000">
                <a:ea typeface="ＭＳ Ｐゴシック" charset="-128"/>
              </a:rPr>
              <a:t>3</a:t>
            </a:r>
            <a:r>
              <a:rPr lang="en-US" altLang="en-US" sz="2400">
                <a:ea typeface="ＭＳ Ｐゴシック" charset="-128"/>
              </a:rPr>
              <a:t>(t) = 1.333 sin </a:t>
            </a:r>
            <a:r>
              <a:rPr lang="en-US" altLang="en-US" sz="2400" i="1">
                <a:ea typeface="ＭＳ Ｐゴシック" charset="-128"/>
              </a:rPr>
              <a:t>t  </a:t>
            </a:r>
            <a:r>
              <a:rPr lang="en-US" altLang="en-US" sz="2400">
                <a:ea typeface="ＭＳ Ｐゴシック" charset="-128"/>
              </a:rPr>
              <a:t>V</a:t>
            </a:r>
            <a:endParaRPr lang="en-US" altLang="en-US" sz="2400" i="1">
              <a:ea typeface="ＭＳ Ｐゴシック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en-US" sz="1200">
                <a:solidFill>
                  <a:srgbClr val="3F3F3F"/>
                </a:solidFill>
              </a:rPr>
              <a:t>4. Handy Circuit Analysis Techniques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EF2E364-BFCB-4FC9-AFD4-23EA2D34138B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441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hay29575_05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 b="4849"/>
          <a:stretch>
            <a:fillRect/>
          </a:stretch>
        </p:blipFill>
        <p:spPr bwMode="auto">
          <a:xfrm>
            <a:off x="5765800" y="2166938"/>
            <a:ext cx="3314700" cy="409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Applying Superposition</a:t>
            </a:r>
          </a:p>
        </p:txBody>
      </p:sp>
      <p:sp>
        <p:nvSpPr>
          <p:cNvPr id="20484" name="Content Placeholder 2"/>
          <p:cNvSpPr>
            <a:spLocks noGrp="1"/>
          </p:cNvSpPr>
          <p:nvPr>
            <p:ph idx="1"/>
          </p:nvPr>
        </p:nvSpPr>
        <p:spPr>
          <a:xfrm>
            <a:off x="457200" y="1622425"/>
            <a:ext cx="8229600" cy="4625975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Leave one source ON and turn all other sources OFF:</a:t>
            </a:r>
          </a:p>
          <a:p>
            <a:pPr lvl="1"/>
            <a:r>
              <a:rPr lang="en-US" altLang="en-US">
                <a:ea typeface="ＭＳ Ｐゴシック" charset="-128"/>
              </a:rPr>
              <a:t>voltage sources: </a:t>
            </a:r>
            <a:r>
              <a:rPr lang="en-US" altLang="en-US" i="1">
                <a:ea typeface="ＭＳ Ｐゴシック" charset="-128"/>
              </a:rPr>
              <a:t>set v=0.</a:t>
            </a:r>
          </a:p>
          <a:p>
            <a:pPr lvl="1">
              <a:buFont typeface="Wingdings" charset="2"/>
              <a:buNone/>
            </a:pPr>
            <a:r>
              <a:rPr lang="en-US" altLang="en-US">
                <a:ea typeface="ＭＳ Ｐゴシック" charset="-128"/>
              </a:rPr>
              <a:t>These become </a:t>
            </a:r>
            <a:r>
              <a:rPr lang="en-US" altLang="en-US" i="1">
                <a:ea typeface="ＭＳ Ｐゴシック" charset="-128"/>
              </a:rPr>
              <a:t>short circuits.</a:t>
            </a:r>
          </a:p>
          <a:p>
            <a:pPr lvl="1"/>
            <a:r>
              <a:rPr lang="en-US" altLang="en-US">
                <a:ea typeface="ＭＳ Ｐゴシック" charset="-128"/>
              </a:rPr>
              <a:t>current sources: </a:t>
            </a:r>
            <a:r>
              <a:rPr lang="en-US" altLang="en-US" i="1">
                <a:ea typeface="ＭＳ Ｐゴシック" charset="-128"/>
              </a:rPr>
              <a:t>set i=0.</a:t>
            </a:r>
          </a:p>
          <a:p>
            <a:pPr lvl="1">
              <a:buFont typeface="Wingdings" charset="2"/>
              <a:buNone/>
            </a:pPr>
            <a:r>
              <a:rPr lang="en-US" altLang="en-US">
                <a:ea typeface="ＭＳ Ｐゴシック" charset="-128"/>
              </a:rPr>
              <a:t>These become </a:t>
            </a:r>
            <a:r>
              <a:rPr lang="en-US" altLang="en-US" i="1">
                <a:ea typeface="ＭＳ Ｐゴシック" charset="-128"/>
              </a:rPr>
              <a:t>open circuits.</a:t>
            </a:r>
          </a:p>
          <a:p>
            <a:pPr lvl="1">
              <a:buFont typeface="Wingdings" charset="2"/>
              <a:buNone/>
            </a:pPr>
            <a:r>
              <a:rPr lang="en-US" altLang="en-US" i="1">
                <a:ea typeface="ＭＳ Ｐゴシック" charset="-128"/>
              </a:rPr>
              <a:t>Find the response from this source.</a:t>
            </a:r>
          </a:p>
          <a:p>
            <a:r>
              <a:rPr lang="en-US" altLang="en-US">
                <a:ea typeface="ＭＳ Ｐゴシック" charset="-128"/>
              </a:rPr>
              <a:t>Add the resulting responses </a:t>
            </a:r>
          </a:p>
          <a:p>
            <a:pPr>
              <a:buFont typeface="Wingdings 2" charset="2"/>
              <a:buNone/>
            </a:pPr>
            <a:r>
              <a:rPr lang="en-US" altLang="en-US">
                <a:ea typeface="ＭＳ Ｐゴシック" charset="-128"/>
              </a:rPr>
              <a:t>to find the total response.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en-US" sz="1200">
                <a:solidFill>
                  <a:srgbClr val="3F3F3F"/>
                </a:solidFill>
              </a:rPr>
              <a:t>4. Handy Circuit Analysis Techniques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3FE6568-F728-42A7-AF9C-8D25373D948F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6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15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Superposition Example </a:t>
            </a:r>
            <a:r>
              <a:rPr lang="en-US" sz="3200" dirty="0"/>
              <a:t>(part 1 of 4)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charset="2"/>
              <a:buNone/>
            </a:pPr>
            <a:r>
              <a:rPr lang="en-US" altLang="en-US">
                <a:ea typeface="ＭＳ Ｐゴシック" charset="-128"/>
              </a:rPr>
              <a:t>Use superposition to solve for the current </a:t>
            </a:r>
            <a:r>
              <a:rPr lang="en-US" altLang="en-US" i="1">
                <a:ea typeface="ＭＳ Ｐゴシック" charset="-128"/>
              </a:rPr>
              <a:t>i</a:t>
            </a:r>
            <a:r>
              <a:rPr lang="en-US" altLang="en-US" i="1" baseline="-25000">
                <a:ea typeface="ＭＳ Ｐゴシック" charset="-128"/>
              </a:rPr>
              <a:t>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en-US" sz="1200">
                <a:solidFill>
                  <a:srgbClr val="3F3F3F"/>
                </a:solidFill>
              </a:rPr>
              <a:t>4. Handy Circuit Analysis Techniques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D2A2996-64C2-4C79-85AA-74817BCDF42C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7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1510" name="Picture 3" descr="hay29575_05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3" t="1939" r="12843" b="59808"/>
          <a:stretch>
            <a:fillRect/>
          </a:stretch>
        </p:blipFill>
        <p:spPr bwMode="auto">
          <a:xfrm>
            <a:off x="1925638" y="2882900"/>
            <a:ext cx="5291137" cy="216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727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Superposition Example </a:t>
            </a:r>
            <a:r>
              <a:rPr lang="en-US" sz="3200" dirty="0"/>
              <a:t>(part 2 of 4)</a:t>
            </a:r>
          </a:p>
        </p:txBody>
      </p:sp>
      <p:sp>
        <p:nvSpPr>
          <p:cNvPr id="22532" name="Content Placeholder 2"/>
          <p:cNvSpPr>
            <a:spLocks noGrp="1"/>
          </p:cNvSpPr>
          <p:nvPr>
            <p:ph idx="1"/>
          </p:nvPr>
        </p:nvSpPr>
        <p:spPr>
          <a:xfrm>
            <a:off x="457200" y="3349625"/>
            <a:ext cx="6311900" cy="923925"/>
          </a:xfrm>
        </p:spPr>
        <p:txBody>
          <a:bodyPr/>
          <a:lstStyle/>
          <a:p>
            <a:pPr>
              <a:buFont typeface="Wingdings 2" charset="2"/>
              <a:buNone/>
            </a:pPr>
            <a:r>
              <a:rPr lang="en-US" altLang="en-US">
                <a:ea typeface="ＭＳ Ｐゴシック" charset="-128"/>
              </a:rPr>
              <a:t>First, turn the current source off:</a:t>
            </a:r>
          </a:p>
          <a:p>
            <a:pPr>
              <a:buFont typeface="Wingdings 2" charset="2"/>
              <a:buNone/>
            </a:pPr>
            <a:endParaRPr lang="en-US" altLang="en-US" i="1" baseline="-25000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 i="1" baseline="-25000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 i="1" baseline="-25000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 i="1" baseline="-25000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 i="1" baseline="-25000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 i="1" baseline="-25000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 i="1" baseline="-25000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 i="1" baseline="-25000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 i="1" baseline="-25000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 i="1" baseline="-25000">
              <a:ea typeface="ＭＳ Ｐゴシック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en-US" sz="1200">
                <a:solidFill>
                  <a:srgbClr val="3F3F3F"/>
                </a:solidFill>
              </a:rPr>
              <a:t>4. Handy Circuit Analysis Techniques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D67D517-D9C4-48AA-BC46-A50580DF9AFD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8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2535" name="Picture 3" descr="hay29575_05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27" r="51372" b="6467"/>
          <a:stretch>
            <a:fillRect/>
          </a:stretch>
        </p:blipFill>
        <p:spPr bwMode="auto">
          <a:xfrm>
            <a:off x="4414838" y="4027488"/>
            <a:ext cx="2954337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1092200" y="4533900"/>
          <a:ext cx="22685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4" imgW="939800" imgH="355600" progId="Equation.3">
                  <p:embed/>
                </p:oleObj>
              </mc:Choice>
              <mc:Fallback>
                <p:oleObj name="Equation" r:id="rId4" imgW="9398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4533900"/>
                        <a:ext cx="226853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6" name="Picture 3" descr="hay29575_050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3" t="1939" r="12843" b="59808"/>
          <a:stretch>
            <a:fillRect/>
          </a:stretch>
        </p:blipFill>
        <p:spPr bwMode="auto">
          <a:xfrm>
            <a:off x="4414838" y="1500188"/>
            <a:ext cx="4522787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rot="5400000">
            <a:off x="6164262" y="3649663"/>
            <a:ext cx="904875" cy="304800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1752600" y="4509294"/>
            <a:ext cx="1760220" cy="1054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4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 descr="hay29575_05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72" t="51727" b="6467"/>
          <a:stretch>
            <a:fillRect/>
          </a:stretch>
        </p:blipFill>
        <p:spPr bwMode="auto">
          <a:xfrm>
            <a:off x="5468938" y="3944938"/>
            <a:ext cx="2954337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Superposition Example </a:t>
            </a:r>
            <a:r>
              <a:rPr lang="en-US" sz="3200" dirty="0"/>
              <a:t>(part 3 of 4)</a:t>
            </a:r>
          </a:p>
        </p:txBody>
      </p:sp>
      <p:sp>
        <p:nvSpPr>
          <p:cNvPr id="23557" name="Content Placeholder 2"/>
          <p:cNvSpPr>
            <a:spLocks noGrp="1"/>
          </p:cNvSpPr>
          <p:nvPr>
            <p:ph idx="1"/>
          </p:nvPr>
        </p:nvSpPr>
        <p:spPr>
          <a:xfrm>
            <a:off x="457200" y="3481388"/>
            <a:ext cx="5829300" cy="774700"/>
          </a:xfrm>
        </p:spPr>
        <p:txBody>
          <a:bodyPr/>
          <a:lstStyle/>
          <a:p>
            <a:pPr>
              <a:buFont typeface="Wingdings 2" charset="2"/>
              <a:buNone/>
            </a:pPr>
            <a:r>
              <a:rPr lang="en-US" altLang="en-US">
                <a:ea typeface="ＭＳ Ｐゴシック" charset="-128"/>
              </a:rPr>
              <a:t>Then, turn the voltage source off:</a:t>
            </a:r>
          </a:p>
          <a:p>
            <a:pPr>
              <a:buFont typeface="Wingdings 2" charset="2"/>
              <a:buNone/>
            </a:pPr>
            <a:endParaRPr lang="en-US" altLang="en-US" i="1" baseline="-25000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 i="1" baseline="-25000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 i="1" baseline="-25000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 i="1" baseline="-25000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 i="1" baseline="-25000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 i="1" baseline="-25000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 i="1" baseline="-25000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 i="1" baseline="-25000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 i="1" baseline="-25000"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 i="1" baseline="-25000">
              <a:ea typeface="ＭＳ Ｐゴシック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en-US" sz="1200">
                <a:solidFill>
                  <a:srgbClr val="3F3F3F"/>
                </a:solidFill>
              </a:rPr>
              <a:t>4. Handy Circuit Analysis Techniques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C324E40-321A-4AC6-A441-93E066B804E6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9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057759"/>
              </p:ext>
            </p:extLst>
          </p:nvPr>
        </p:nvGraphicFramePr>
        <p:xfrm>
          <a:off x="1219200" y="4452938"/>
          <a:ext cx="3293966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4" imgW="1168400" imgH="355600" progId="Equation.3">
                  <p:embed/>
                </p:oleObj>
              </mc:Choice>
              <mc:Fallback>
                <p:oleObj name="Equation" r:id="rId4" imgW="11684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452938"/>
                        <a:ext cx="3293966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60" name="Picture 3" descr="hay29575_050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3" t="1939" r="12843" b="59808"/>
          <a:stretch>
            <a:fillRect/>
          </a:stretch>
        </p:blipFill>
        <p:spPr bwMode="auto">
          <a:xfrm>
            <a:off x="1943100" y="1509713"/>
            <a:ext cx="4522788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5803900" y="2946400"/>
            <a:ext cx="1397000" cy="1309688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07932" y="4426744"/>
            <a:ext cx="2342853" cy="1054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3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3319</TotalTime>
  <Words>1404</Words>
  <Application>Microsoft Office PowerPoint</Application>
  <PresentationFormat>On-screen Show (4:3)</PresentationFormat>
  <Paragraphs>337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ＭＳ Ｐゴシック</vt:lpstr>
      <vt:lpstr>Arial</vt:lpstr>
      <vt:lpstr>Calibri</vt:lpstr>
      <vt:lpstr>Times New Roman</vt:lpstr>
      <vt:lpstr>Wingdings</vt:lpstr>
      <vt:lpstr>Wingdings 2</vt:lpstr>
      <vt:lpstr>Median</vt:lpstr>
      <vt:lpstr>Equation</vt:lpstr>
      <vt:lpstr>Electrical Circuits Lecture 4: Handy Circuit Analysis Techniques  By: Mahmoud Momtazpour ceit.aut.ac.ir/~momtazpour  </vt:lpstr>
      <vt:lpstr>Topic Overview </vt:lpstr>
      <vt:lpstr>The Superposition Concept</vt:lpstr>
      <vt:lpstr>The Superposition Concept</vt:lpstr>
      <vt:lpstr>The Superposition Theorem</vt:lpstr>
      <vt:lpstr>Applying Superposition</vt:lpstr>
      <vt:lpstr>Superposition Example (part 1 of 4)</vt:lpstr>
      <vt:lpstr>Superposition Example (part 2 of 4)</vt:lpstr>
      <vt:lpstr>Superposition Example (part 3 of 4)</vt:lpstr>
      <vt:lpstr>Superposition Example (part 4 of 4)</vt:lpstr>
      <vt:lpstr>Example: Power Ratings</vt:lpstr>
      <vt:lpstr>Example: Power Ratings</vt:lpstr>
      <vt:lpstr>Superposition with a Dependent Source</vt:lpstr>
      <vt:lpstr>Superposition with a Dependent Source</vt:lpstr>
      <vt:lpstr>Practical Voltage Sources</vt:lpstr>
      <vt:lpstr>Practical Source: Effect of Connecting a Load</vt:lpstr>
      <vt:lpstr>Practical Voltage Source</vt:lpstr>
      <vt:lpstr>Practical Current Source</vt:lpstr>
      <vt:lpstr>Source Transformation and Equivalent Sources</vt:lpstr>
      <vt:lpstr>Source Transformation</vt:lpstr>
      <vt:lpstr>Example: Source Transformation</vt:lpstr>
      <vt:lpstr>Thévenin Equivalent Circuits</vt:lpstr>
      <vt:lpstr>Thévenin Equivalent using Source Transformation </vt:lpstr>
      <vt:lpstr>Finding the Thévenin Equivalent</vt:lpstr>
      <vt:lpstr>Thévenin Example</vt:lpstr>
      <vt:lpstr>Norton Equivalent Circuits</vt:lpstr>
      <vt:lpstr>Finding the Norton Equivalent</vt:lpstr>
      <vt:lpstr>Source Transformation: Norton and Thévenin</vt:lpstr>
      <vt:lpstr>Example: Norton and Thévenin</vt:lpstr>
      <vt:lpstr>Example: Norton and Thévenin</vt:lpstr>
      <vt:lpstr>Thévenin Example: Handling Dependent Sources</vt:lpstr>
      <vt:lpstr>Thévenin Example: Handling Dependent Sources</vt:lpstr>
      <vt:lpstr>Thévenin Example: Handling Dependent Sources</vt:lpstr>
      <vt:lpstr>Maximum Power Transfer</vt:lpstr>
      <vt:lpstr>Δ-Y (delta-wye) Conversion</vt:lpstr>
      <vt:lpstr>Δ-Y (delta-wye) Conversion</vt:lpstr>
      <vt:lpstr>Example: Δ-Y Conversion</vt:lpstr>
      <vt:lpstr>Example: Δ-Y Conversion</vt:lpstr>
      <vt:lpstr>Summary</vt:lpstr>
      <vt:lpstr>In-class Exercise</vt:lpstr>
    </vt:vector>
  </TitlesOfParts>
  <Company>Purdue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Overview</dc:title>
  <dc:creator>rf</dc:creator>
  <cp:lastModifiedBy>M M</cp:lastModifiedBy>
  <cp:revision>149</cp:revision>
  <cp:lastPrinted>2015-09-17T08:17:29Z</cp:lastPrinted>
  <dcterms:created xsi:type="dcterms:W3CDTF">2005-06-03T08:24:32Z</dcterms:created>
  <dcterms:modified xsi:type="dcterms:W3CDTF">2016-09-18T13:50:03Z</dcterms:modified>
</cp:coreProperties>
</file>