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1"/>
  </p:notesMasterIdLst>
  <p:sldIdLst>
    <p:sldId id="271" r:id="rId2"/>
    <p:sldId id="270"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99" r:id="rId17"/>
    <p:sldId id="286" r:id="rId18"/>
    <p:sldId id="287" r:id="rId19"/>
    <p:sldId id="290" r:id="rId20"/>
    <p:sldId id="291" r:id="rId21"/>
    <p:sldId id="294" r:id="rId22"/>
    <p:sldId id="295" r:id="rId23"/>
    <p:sldId id="301" r:id="rId24"/>
    <p:sldId id="300" r:id="rId25"/>
    <p:sldId id="302" r:id="rId26"/>
    <p:sldId id="303" r:id="rId27"/>
    <p:sldId id="304" r:id="rId28"/>
    <p:sldId id="296" r:id="rId29"/>
    <p:sldId id="298" r:id="rId30"/>
    <p:sldId id="305" r:id="rId31"/>
    <p:sldId id="306" r:id="rId32"/>
    <p:sldId id="307" r:id="rId33"/>
    <p:sldId id="308" r:id="rId34"/>
    <p:sldId id="309" r:id="rId35"/>
    <p:sldId id="310" r:id="rId36"/>
    <p:sldId id="312" r:id="rId37"/>
    <p:sldId id="313" r:id="rId38"/>
    <p:sldId id="314" r:id="rId39"/>
    <p:sldId id="316"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28F0"/>
    <a:srgbClr val="E727B0"/>
    <a:srgbClr val="FF000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4022" autoAdjust="0"/>
  </p:normalViewPr>
  <p:slideViewPr>
    <p:cSldViewPr>
      <p:cViewPr varScale="1">
        <p:scale>
          <a:sx n="68" d="100"/>
          <a:sy n="68" d="100"/>
        </p:scale>
        <p:origin x="12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4622FA27-AFE5-4595-80D5-04A76A4EC8F3}" type="datetimeFigureOut">
              <a:rPr lang="en-US"/>
              <a:pPr>
                <a:defRPr/>
              </a:pPr>
              <a:t>12/3/2017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واقع یک آپ</a:t>
            </a:r>
            <a:r>
              <a:rPr lang="fa-IR" baseline="0" dirty="0" smtClean="0"/>
              <a:t> امپ پایه های بیشتری دارد. از جمله پایه های منبع تغذیه که باید به آنها ولتاژ کافی برای روشن شدن ترانزیستورهای داخلی آپ امپ اعمال کرد. فعلا فرض کنید آن پایه ها به ولتاژ مناسب وصلند. میخواهیم بدون اینکه وارد جزئیات مدار ترانزیستوری داخل آپ امپ بشویم، با استفاده از یک مدل ساده فقط رفتار مداری آن را بررسی کنیم.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4</a:t>
            </a:fld>
            <a:endParaRPr lang="en-US"/>
          </a:p>
        </p:txBody>
      </p:sp>
    </p:spTree>
    <p:extLst>
      <p:ext uri="{BB962C8B-B14F-4D97-AF65-F5344CB8AC3E}">
        <p14:creationId xmlns:p14="http://schemas.microsoft.com/office/powerpoint/2010/main" val="119304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36</a:t>
            </a:fld>
            <a:endParaRPr lang="en-US"/>
          </a:p>
        </p:txBody>
      </p:sp>
    </p:spTree>
    <p:extLst>
      <p:ext uri="{BB962C8B-B14F-4D97-AF65-F5344CB8AC3E}">
        <p14:creationId xmlns:p14="http://schemas.microsoft.com/office/powerpoint/2010/main" val="4274586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37</a:t>
            </a:fld>
            <a:endParaRPr lang="en-US"/>
          </a:p>
        </p:txBody>
      </p:sp>
    </p:spTree>
    <p:extLst>
      <p:ext uri="{BB962C8B-B14F-4D97-AF65-F5344CB8AC3E}">
        <p14:creationId xmlns:p14="http://schemas.microsoft.com/office/powerpoint/2010/main" val="1957225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38</a:t>
            </a:fld>
            <a:endParaRPr lang="en-US"/>
          </a:p>
        </p:txBody>
      </p:sp>
    </p:spTree>
    <p:extLst>
      <p:ext uri="{BB962C8B-B14F-4D97-AF65-F5344CB8AC3E}">
        <p14:creationId xmlns:p14="http://schemas.microsoft.com/office/powerpoint/2010/main" val="188775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39</a:t>
            </a:fld>
            <a:endParaRPr lang="en-US"/>
          </a:p>
        </p:txBody>
      </p:sp>
    </p:spTree>
    <p:extLst>
      <p:ext uri="{BB962C8B-B14F-4D97-AF65-F5344CB8AC3E}">
        <p14:creationId xmlns:p14="http://schemas.microsoft.com/office/powerpoint/2010/main" val="265683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این مدار بافر</a:t>
            </a:r>
            <a:r>
              <a:rPr lang="fa-IR" baseline="0" dirty="0" smtClean="0"/>
              <a:t> نیز گویند.</a:t>
            </a:r>
          </a:p>
          <a:p>
            <a:pPr algn="r" rtl="1"/>
            <a:r>
              <a:rPr lang="fa-IR" baseline="0" dirty="0" smtClean="0"/>
              <a:t>دقت کنید جریان خروجی آپ امپ صفر نیست و در این مثال در واقع خود آپ امپ است که جریان مقاومت </a:t>
            </a:r>
            <a:r>
              <a:rPr lang="en-US" baseline="0" dirty="0" smtClean="0"/>
              <a:t>RL</a:t>
            </a:r>
            <a:r>
              <a:rPr lang="fa-IR" baseline="0" dirty="0" smtClean="0"/>
              <a:t> را تامین می کند. پس مراقب باشید در هنگام </a:t>
            </a:r>
            <a:r>
              <a:rPr lang="en-US" baseline="0" dirty="0" smtClean="0"/>
              <a:t>KCL</a:t>
            </a:r>
            <a:r>
              <a:rPr lang="fa-IR" baseline="0" dirty="0" smtClean="0"/>
              <a:t> نوشتن در گره خروجی آپ امپ یک جریان خروجی یا ورودی به پین خروجی آپ امپ داریم که مقدار آن را نمی دانیم. به همین دلیل معمولا </a:t>
            </a:r>
            <a:r>
              <a:rPr lang="en-US" baseline="0" dirty="0" smtClean="0"/>
              <a:t>KCL</a:t>
            </a:r>
            <a:r>
              <a:rPr lang="fa-IR" baseline="0" dirty="0" smtClean="0"/>
              <a:t> برای گره خروجی نمی نویسیم.</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10</a:t>
            </a:fld>
            <a:endParaRPr lang="en-US"/>
          </a:p>
        </p:txBody>
      </p:sp>
    </p:spTree>
    <p:extLst>
      <p:ext uri="{BB962C8B-B14F-4D97-AF65-F5344CB8AC3E}">
        <p14:creationId xmlns:p14="http://schemas.microsoft.com/office/powerpoint/2010/main" val="148013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بدون</a:t>
            </a:r>
            <a:r>
              <a:rPr lang="fa-IR" baseline="0" dirty="0" smtClean="0"/>
              <a:t> آپ امپ هم، دیود زنر می تواند به عنوان یک رگولاتور ولتاژ عمل کند و ولتاژ را روی </a:t>
            </a:r>
            <a:r>
              <a:rPr lang="en-US" baseline="0" dirty="0" smtClean="0"/>
              <a:t>4.7</a:t>
            </a:r>
            <a:r>
              <a:rPr lang="fa-IR" baseline="0" dirty="0" smtClean="0"/>
              <a:t> ولت نگه دارد. ولی استفاده از آپ امپ در کنار دیود زنر این مزیت را دارد که مقدار ولتاژ خروجی رگولاتور را می توان با انتخاب مقادیر </a:t>
            </a:r>
            <a:r>
              <a:rPr lang="en-US" baseline="0" dirty="0" err="1" smtClean="0"/>
              <a:t>Rf</a:t>
            </a:r>
            <a:r>
              <a:rPr lang="fa-IR" baseline="0" dirty="0" smtClean="0"/>
              <a:t> و </a:t>
            </a:r>
            <a:r>
              <a:rPr lang="en-US" baseline="0" dirty="0" smtClean="0"/>
              <a:t>R1</a:t>
            </a:r>
            <a:r>
              <a:rPr lang="fa-IR" baseline="0" dirty="0" smtClean="0"/>
              <a:t> تغییر داد.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13</a:t>
            </a:fld>
            <a:endParaRPr lang="en-US"/>
          </a:p>
        </p:txBody>
      </p:sp>
    </p:spTree>
    <p:extLst>
      <p:ext uri="{BB962C8B-B14F-4D97-AF65-F5344CB8AC3E}">
        <p14:creationId xmlns:p14="http://schemas.microsoft.com/office/powerpoint/2010/main" val="351793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تا اینجا مدل ایده</a:t>
            </a:r>
            <a:r>
              <a:rPr lang="fa-IR" baseline="0" dirty="0" smtClean="0"/>
              <a:t> آل برای توصیف تخمینی رفتار یک آپ امپ را دیدید. حال (باز هم بدون اینکه وارد جزییات مدارهای ترانزیستوری داخل آپ امپ بشویم) به مدل دقیقتری برای توصیف رفتار آن می پردازیم.</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15</a:t>
            </a:fld>
            <a:endParaRPr lang="en-US"/>
          </a:p>
        </p:txBody>
      </p:sp>
    </p:spTree>
    <p:extLst>
      <p:ext uri="{BB962C8B-B14F-4D97-AF65-F5344CB8AC3E}">
        <p14:creationId xmlns:p14="http://schemas.microsoft.com/office/powerpoint/2010/main" val="389865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اگر </a:t>
            </a:r>
            <a:r>
              <a:rPr lang="en-US" dirty="0" smtClean="0"/>
              <a:t>Ro=0</a:t>
            </a:r>
            <a:r>
              <a:rPr lang="fa-IR" baseline="0" dirty="0" smtClean="0"/>
              <a:t> باشد، </a:t>
            </a:r>
            <a:r>
              <a:rPr lang="fa-IR" dirty="0" smtClean="0"/>
              <a:t>می دانیم </a:t>
            </a:r>
            <a:r>
              <a:rPr lang="en-US" dirty="0" err="1" smtClean="0"/>
              <a:t>vd</a:t>
            </a:r>
            <a:r>
              <a:rPr lang="en-US" dirty="0" smtClean="0"/>
              <a:t>=</a:t>
            </a:r>
            <a:r>
              <a:rPr lang="en-US" dirty="0" err="1" smtClean="0"/>
              <a:t>vout</a:t>
            </a:r>
            <a:r>
              <a:rPr lang="en-US" dirty="0" smtClean="0"/>
              <a:t>/A</a:t>
            </a:r>
            <a:r>
              <a:rPr lang="fa-IR" dirty="0" smtClean="0"/>
              <a:t>.</a:t>
            </a:r>
            <a:r>
              <a:rPr lang="fa-IR" baseline="0" dirty="0" smtClean="0"/>
              <a:t> همچنین همانطور که در اسلایدهای بعدی خواهیم دید، ولتاژ خروجی آپ امپ نمی تواند از ولتاژ تغذیه ای که به آن وصل است بیشتر شود. پس ولتاژ خروجی همیشه محدود به مقادیری بین 5 تا 24 ولت (ولتاژ تغذیه آپ امپ) است. چون </a:t>
            </a:r>
            <a:r>
              <a:rPr lang="en-US" baseline="0" dirty="0" smtClean="0"/>
              <a:t>A</a:t>
            </a:r>
            <a:r>
              <a:rPr lang="fa-IR" baseline="0" dirty="0" smtClean="0"/>
              <a:t> عددی بزرگ در رنج 100000</a:t>
            </a:r>
            <a:r>
              <a:rPr lang="en-US" baseline="0" dirty="0" smtClean="0"/>
              <a:t> </a:t>
            </a:r>
            <a:r>
              <a:rPr lang="fa-IR" baseline="0" dirty="0" smtClean="0"/>
              <a:t>است، ولتاژ </a:t>
            </a:r>
            <a:r>
              <a:rPr lang="en-US" baseline="0" dirty="0" err="1" smtClean="0"/>
              <a:t>vd</a:t>
            </a:r>
            <a:r>
              <a:rPr lang="fa-IR" baseline="0" dirty="0" smtClean="0"/>
              <a:t> تقریبا برابر صفر (در رنج چند میکرو ولت) خواهد بود. در مدل ایده آل که </a:t>
            </a:r>
            <a:r>
              <a:rPr lang="en-US" baseline="0" dirty="0" smtClean="0"/>
              <a:t>A</a:t>
            </a:r>
            <a:r>
              <a:rPr lang="fa-IR" baseline="0" dirty="0" smtClean="0"/>
              <a:t> بی نهایت فرض شده است، </a:t>
            </a:r>
            <a:r>
              <a:rPr lang="en-US" baseline="0" dirty="0" err="1" smtClean="0"/>
              <a:t>vd</a:t>
            </a:r>
            <a:r>
              <a:rPr lang="fa-IR" baseline="0" dirty="0" smtClean="0"/>
              <a:t> هم صفر خواهد بود و بنابراین جریان ورودی نیز صفر خواهد بود. در عمل جریان ورودی در رنج چند نانو آمپر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18</a:t>
            </a:fld>
            <a:endParaRPr lang="en-US"/>
          </a:p>
        </p:txBody>
      </p:sp>
    </p:spTree>
    <p:extLst>
      <p:ext uri="{BB962C8B-B14F-4D97-AF65-F5344CB8AC3E}">
        <p14:creationId xmlns:p14="http://schemas.microsoft.com/office/powerpoint/2010/main" val="52050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u="none" strike="noStrike" kern="1200" baseline="0" dirty="0" smtClean="0">
                <a:solidFill>
                  <a:schemeClr val="tx1"/>
                </a:solidFill>
                <a:latin typeface="+mn-lt"/>
                <a:ea typeface="+mn-ea"/>
                <a:cs typeface="+mn-cs"/>
              </a:rPr>
              <a:t>استفاده از آپ امپ بدون فیدبک (به صورت حلقه باز و فقط با تکیه بر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برای تقویت کردن این عیب را دارد که به دلیل مشکلات ساخت و عدم وجود کنترل کافی بر فرآیند ساخت، دو آپ امپ یکسان بهره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کاملا یکسان نخواهند داشت. همچنین دما بر بهره تاثیر می گذارد و این مطلوب ما نیست (نمی خواهیم تقویت کننده در مکانهای گرم بهره 10 و در مکانهای سرد بهره 15 داشته باشد!)</a:t>
            </a:r>
          </a:p>
          <a:p>
            <a:pPr algn="r" rtl="1"/>
            <a:r>
              <a:rPr lang="fa-IR" sz="1200" b="0" i="0" u="none" strike="noStrike" kern="1200" baseline="0" dirty="0" smtClean="0">
                <a:solidFill>
                  <a:schemeClr val="tx1"/>
                </a:solidFill>
                <a:latin typeface="+mn-lt"/>
                <a:ea typeface="+mn-ea"/>
                <a:cs typeface="+mn-cs"/>
              </a:rPr>
              <a:t>از این رو با استفاده از فیدبک کاری می کنیم تا بهره تقویت کننده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نباشد. به عبارت دیگر مادامی که مقدار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خیلی بزرگ باشد، بهره این تقویت کننده نشان داده شده 1 خواهد بود و وابسته به مقدار دقیق </a:t>
            </a:r>
            <a:r>
              <a:rPr lang="en-US" sz="1200" b="0" i="0" u="none" strike="noStrike" kern="1200" baseline="0" dirty="0" smtClean="0">
                <a:solidFill>
                  <a:schemeClr val="tx1"/>
                </a:solidFill>
                <a:latin typeface="+mn-lt"/>
                <a:ea typeface="+mn-ea"/>
                <a:cs typeface="+mn-cs"/>
              </a:rPr>
              <a:t>A</a:t>
            </a:r>
            <a:r>
              <a:rPr lang="fa-IR" sz="1200" b="0" i="0" u="none" strike="noStrike" kern="1200" baseline="0" dirty="0" smtClean="0">
                <a:solidFill>
                  <a:schemeClr val="tx1"/>
                </a:solidFill>
                <a:latin typeface="+mn-lt"/>
                <a:ea typeface="+mn-ea"/>
                <a:cs typeface="+mn-cs"/>
              </a:rPr>
              <a:t> نیست. </a:t>
            </a:r>
          </a:p>
          <a:p>
            <a:pPr algn="r" rtl="1"/>
            <a:r>
              <a:rPr lang="fa-IR" sz="1200" b="0" i="0" u="none" strike="noStrike" kern="1200" baseline="0" dirty="0" smtClean="0">
                <a:solidFill>
                  <a:schemeClr val="tx1"/>
                </a:solidFill>
                <a:latin typeface="+mn-lt"/>
                <a:ea typeface="+mn-ea"/>
                <a:cs typeface="+mn-cs"/>
              </a:rPr>
              <a:t>چرا فیدبک را نمی توان به صورت مثبت به پایه مثبت اعمال کرد؟ مثال میکروفونی که روبروی بلندگو می گیریم و اصطلاحا جیغ می کشد!</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23</a:t>
            </a:fld>
            <a:endParaRPr lang="en-US"/>
          </a:p>
        </p:txBody>
      </p:sp>
    </p:spTree>
    <p:extLst>
      <p:ext uri="{BB962C8B-B14F-4D97-AF65-F5344CB8AC3E}">
        <p14:creationId xmlns:p14="http://schemas.microsoft.com/office/powerpoint/2010/main" val="217492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Vout</a:t>
            </a:r>
            <a:r>
              <a:rPr lang="en-US" dirty="0" smtClean="0"/>
              <a:t> = V2-V1</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29</a:t>
            </a:fld>
            <a:endParaRPr lang="en-US"/>
          </a:p>
        </p:txBody>
      </p:sp>
    </p:spTree>
    <p:extLst>
      <p:ext uri="{BB962C8B-B14F-4D97-AF65-F5344CB8AC3E}">
        <p14:creationId xmlns:p14="http://schemas.microsoft.com/office/powerpoint/2010/main" val="130940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t>
            </a:r>
            <a:r>
              <a:rPr lang="de-DE" baseline="-25000" dirty="0" smtClean="0"/>
              <a:t>o</a:t>
            </a:r>
            <a:r>
              <a:rPr lang="de-DE" dirty="0" smtClean="0"/>
              <a:t>(t) = 10 – e</a:t>
            </a:r>
            <a:r>
              <a:rPr lang="de-DE" baseline="30000" dirty="0" smtClean="0"/>
              <a:t>-t</a:t>
            </a:r>
            <a:r>
              <a:rPr lang="de-DE" dirty="0" smtClean="0"/>
              <a:t>(10</a:t>
            </a:r>
            <a:r>
              <a:rPr lang="de-DE" baseline="0" dirty="0" smtClean="0"/>
              <a:t> </a:t>
            </a:r>
            <a:r>
              <a:rPr lang="de-DE" dirty="0" smtClean="0"/>
              <a:t>cos</a:t>
            </a:r>
            <a:r>
              <a:rPr lang="de-DE" baseline="0" dirty="0" smtClean="0"/>
              <a:t> </a:t>
            </a:r>
            <a:r>
              <a:rPr lang="de-DE" dirty="0" smtClean="0"/>
              <a:t>2t+5 sin 2t) mV</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34</a:t>
            </a:fld>
            <a:endParaRPr lang="en-US"/>
          </a:p>
        </p:txBody>
      </p:sp>
    </p:spTree>
    <p:extLst>
      <p:ext uri="{BB962C8B-B14F-4D97-AF65-F5344CB8AC3E}">
        <p14:creationId xmlns:p14="http://schemas.microsoft.com/office/powerpoint/2010/main" val="3398840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35</a:t>
            </a:fld>
            <a:endParaRPr lang="en-US"/>
          </a:p>
        </p:txBody>
      </p:sp>
    </p:spTree>
    <p:extLst>
      <p:ext uri="{BB962C8B-B14F-4D97-AF65-F5344CB8AC3E}">
        <p14:creationId xmlns:p14="http://schemas.microsoft.com/office/powerpoint/2010/main" val="103308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en-US" altLang="en-US"/>
              <a:t>Electrical Circuits</a:t>
            </a:r>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r-FR" altLang="en-US"/>
              <a:t>5. Operational Amplifiers</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en-US" altLang="en-US"/>
              <a:t>Electrical Circuits</a:t>
            </a:r>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r-FR" altLang="en-US"/>
              <a:t>5. Operational Amplifiers</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lvl1p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a:defRPr/>
            </a:lvl1pPr>
          </a:lstStyle>
          <a:p>
            <a:pPr>
              <a:defRPr/>
            </a:pPr>
            <a:r>
              <a:rPr lang="fr-FR" altLang="en-US"/>
              <a:t>5. Operational Amplifiers</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B5CFC3F8-B58D-40FA-AF21-F23E618E0688}" type="slidenum">
              <a:rPr lang="en-US" altLang="en-US"/>
              <a:pPr>
                <a:defRPr/>
              </a:pPr>
              <a:t>‹#›</a:t>
            </a:fld>
            <a:endParaRPr lang="en-US" altLang="en-US" dirty="0"/>
          </a:p>
        </p:txBody>
      </p:sp>
    </p:spTree>
    <p:extLst>
      <p:ext uri="{BB962C8B-B14F-4D97-AF65-F5344CB8AC3E}">
        <p14:creationId xmlns:p14="http://schemas.microsoft.com/office/powerpoint/2010/main" val="78124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en-US" altLang="en-US"/>
              <a:t>Electrical Circuits</a:t>
            </a: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en-US" altLang="en-US"/>
              <a:t>Electrical Circuits</a:t>
            </a:r>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en-US" altLang="en-US"/>
              <a:t>Electrical Circuits</a:t>
            </a:r>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a:t>Electrical Circuits</a:t>
            </a:r>
          </a:p>
        </p:txBody>
      </p:sp>
      <p:sp>
        <p:nvSpPr>
          <p:cNvPr id="3"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ltLang="en-US"/>
              <a:t>Electrical Circuits</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r-FR" altLang="en-US"/>
              <a:t>5. Operational Amplifiers</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en-US" altLang="en-US"/>
              <a:t>Electrical Circuits</a:t>
            </a: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r-FR" altLang="en-US"/>
              <a:t>5. Operational Amplifiers</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en-US" altLang="en-US"/>
              <a:t>Electrical Circuits</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r-FR" altLang="en-US"/>
              <a:t>5. Operational Amplifiers</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0949679D-F92E-44F0-804B-F6AF1B3D7B0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eaLnBrk="1" fontAlgn="auto" hangingPunct="1">
              <a:spcAft>
                <a:spcPts val="0"/>
              </a:spcAft>
              <a:defRPr/>
            </a:pPr>
            <a:r>
              <a:rPr lang="en-US" cap="none" dirty="0"/>
              <a:t>Electrical Circuits</a:t>
            </a:r>
            <a:br>
              <a:rPr lang="en-US" cap="none" dirty="0"/>
            </a:br>
            <a:r>
              <a:rPr lang="en-US" cap="none" dirty="0"/>
              <a:t>Lecture 5: Operational Amplifier</a:t>
            </a:r>
            <a:br>
              <a:rPr lang="en-US" cap="none" dirty="0"/>
            </a:br>
            <a:r>
              <a:rPr lang="en-US" dirty="0"/>
              <a:t/>
            </a:r>
            <a:br>
              <a:rPr lang="en-US" dirty="0"/>
            </a:br>
            <a:r>
              <a:rPr lang="en-US" sz="3600" cap="none" dirty="0"/>
              <a:t>By: Mahmoud Momtazpour</a:t>
            </a:r>
            <a:br>
              <a:rPr lang="en-US" sz="3600" cap="none" dirty="0"/>
            </a:br>
            <a:r>
              <a:rPr lang="en-US" sz="3000" u="sng" cap="none" dirty="0">
                <a:solidFill>
                  <a:srgbClr val="6128F0"/>
                </a:solidFill>
              </a:rPr>
              <a:t>ceit.aut.ac.ir/~</a:t>
            </a:r>
            <a:r>
              <a:rPr lang="en-US" sz="3000" u="sng" cap="none" dirty="0" err="1">
                <a:solidFill>
                  <a:srgbClr val="6128F0"/>
                </a:solidFill>
              </a:rPr>
              <a:t>momtazpour</a:t>
            </a:r>
            <a:r>
              <a:rPr lang="en-US" dirty="0"/>
              <a:t/>
            </a:r>
            <a:br>
              <a:rPr lang="en-US" dirty="0"/>
            </a:br>
            <a:r>
              <a:rPr lang="en-US" dirty="0"/>
              <a:t/>
            </a:r>
            <a:br>
              <a:rPr lang="en-US" dirty="0"/>
            </a:br>
            <a:endParaRPr lang="en-US" sz="3000" cap="none" dirty="0"/>
          </a:p>
        </p:txBody>
      </p:sp>
      <p:sp>
        <p:nvSpPr>
          <p:cNvPr id="10243" name="Subtitle 2"/>
          <p:cNvSpPr>
            <a:spLocks noGrp="1"/>
          </p:cNvSpPr>
          <p:nvPr>
            <p:ph type="subTitle" idx="1"/>
          </p:nvPr>
        </p:nvSpPr>
        <p:spPr>
          <a:xfrm>
            <a:off x="2362200" y="6049963"/>
            <a:ext cx="6705600" cy="685800"/>
          </a:xfrm>
        </p:spPr>
        <p:txBody>
          <a:bodyPr/>
          <a:lstStyle/>
          <a:p>
            <a:pPr eaLnBrk="1" hangingPunct="1"/>
            <a:r>
              <a:rPr lang="en-US" altLang="en-US"/>
              <a:t>Amirkabir University of Technology</a:t>
            </a: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rPr>
              <a:pPr eaLnBrk="1" hangingPunct="1">
                <a:spcBef>
                  <a:spcPct val="0"/>
                </a:spcBef>
                <a:buClrTx/>
                <a:buSzTx/>
                <a:buFontTx/>
                <a:buNone/>
              </a:pPr>
              <a:t>1</a:t>
            </a:fld>
            <a:endParaRPr lang="en-US" altLang="en-US" sz="1400">
              <a:solidFill>
                <a:schemeClr val="tx2"/>
              </a:solidFill>
              <a:latin typeface="Arial" charset="0"/>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solidFill>
                  <a:srgbClr val="FFFFFF"/>
                </a:solidFill>
              </a:rPr>
              <a:t>Electrical Circuits</a:t>
            </a: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solidFill>
                  <a:schemeClr val="tx2"/>
                </a:solidFill>
              </a:rPr>
              <a:t>5. Operational Amplifiers</a:t>
            </a:r>
            <a:endParaRPr lang="en-US" altLang="en-US">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descr="hay29575_0608"/>
          <p:cNvPicPr>
            <a:picLocks noChangeAspect="1" noChangeArrowheads="1"/>
          </p:cNvPicPr>
          <p:nvPr/>
        </p:nvPicPr>
        <p:blipFill>
          <a:blip r:embed="rId3" cstate="print">
            <a:extLst>
              <a:ext uri="{28A0092B-C50C-407E-A947-70E740481C1C}">
                <a14:useLocalDpi xmlns:a14="http://schemas.microsoft.com/office/drawing/2010/main" val="0"/>
              </a:ext>
            </a:extLst>
          </a:blip>
          <a:srcRect t="2473"/>
          <a:stretch>
            <a:fillRect/>
          </a:stretch>
        </p:blipFill>
        <p:spPr bwMode="auto">
          <a:xfrm>
            <a:off x="4311650" y="1600200"/>
            <a:ext cx="44513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Voltage Follower</a:t>
            </a:r>
          </a:p>
        </p:txBody>
      </p:sp>
      <p:sp>
        <p:nvSpPr>
          <p:cNvPr id="23556" name="Content Placeholder 2"/>
          <p:cNvSpPr>
            <a:spLocks noGrp="1"/>
          </p:cNvSpPr>
          <p:nvPr>
            <p:ph idx="1"/>
          </p:nvPr>
        </p:nvSpPr>
        <p:spPr/>
        <p:txBody>
          <a:bodyPr/>
          <a:lstStyle/>
          <a:p>
            <a:endParaRPr lang="en-US" altLang="en-US" sz="3600" i="1" dirty="0"/>
          </a:p>
          <a:p>
            <a:endParaRPr lang="en-US" altLang="en-US" sz="3600" i="1" dirty="0"/>
          </a:p>
          <a:p>
            <a:r>
              <a:rPr lang="en-US" altLang="en-US" sz="3600" i="1" dirty="0" err="1"/>
              <a:t>v</a:t>
            </a:r>
            <a:r>
              <a:rPr lang="en-US" altLang="en-US" sz="3600" i="1" baseline="-25000" dirty="0" err="1"/>
              <a:t>out</a:t>
            </a:r>
            <a:r>
              <a:rPr lang="en-US" altLang="en-US" sz="3600" i="1" dirty="0"/>
              <a:t>(t) = v</a:t>
            </a:r>
            <a:r>
              <a:rPr lang="en-US" altLang="en-US" sz="3600" i="1" baseline="-25000" dirty="0"/>
              <a:t>in</a:t>
            </a:r>
            <a:r>
              <a:rPr lang="en-US" altLang="en-US" sz="3600" i="1" dirty="0"/>
              <a:t>(t) </a:t>
            </a:r>
          </a:p>
          <a:p>
            <a:pPr>
              <a:buFont typeface="Wingdings 2" pitchFamily="18" charset="2"/>
              <a:buNone/>
            </a:pPr>
            <a:endParaRPr lang="en-US" altLang="en-US" sz="3600" i="1" dirty="0"/>
          </a:p>
          <a:p>
            <a:endParaRPr lang="en-US" altLang="en-US" sz="3600" i="1" dirty="0"/>
          </a:p>
          <a:p>
            <a:endParaRPr lang="en-US" altLang="en-US" sz="2800" dirty="0"/>
          </a:p>
          <a:p>
            <a:r>
              <a:rPr lang="en-US" altLang="en-US" sz="2800" dirty="0"/>
              <a:t>This design allows connection of a practical voltage source to a load without experiencing voltage droop!</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A654C80-0B83-48E6-9CBE-9D82BFB8A992}" type="slidenum">
              <a:rPr lang="en-US" altLang="en-US" sz="1200">
                <a:solidFill>
                  <a:srgbClr val="3F3F3F"/>
                </a:solidFill>
              </a:rPr>
              <a:pPr eaLnBrk="1" hangingPunct="1"/>
              <a:t>10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8" name="Rectangle 7"/>
          <p:cNvSpPr/>
          <p:nvPr/>
        </p:nvSpPr>
        <p:spPr>
          <a:xfrm>
            <a:off x="2406868" y="2362200"/>
            <a:ext cx="1533788"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0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3" descr="hay29575_0609"/>
          <p:cNvPicPr>
            <a:picLocks noChangeAspect="1" noChangeArrowheads="1"/>
          </p:cNvPicPr>
          <p:nvPr/>
        </p:nvPicPr>
        <p:blipFill>
          <a:blip r:embed="rId3" cstate="print">
            <a:extLst>
              <a:ext uri="{28A0092B-C50C-407E-A947-70E740481C1C}">
                <a14:useLocalDpi xmlns:a14="http://schemas.microsoft.com/office/drawing/2010/main" val="0"/>
              </a:ext>
            </a:extLst>
          </a:blip>
          <a:srcRect t="2679"/>
          <a:stretch>
            <a:fillRect/>
          </a:stretch>
        </p:blipFill>
        <p:spPr bwMode="auto">
          <a:xfrm>
            <a:off x="2139950" y="1724025"/>
            <a:ext cx="69278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Summing Amplifier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4E3721-2FD2-4D7A-BF70-9A6BDC409992}" type="slidenum">
              <a:rPr lang="en-US" altLang="en-US" sz="1200">
                <a:solidFill>
                  <a:srgbClr val="3F3F3F"/>
                </a:solidFill>
              </a:rPr>
              <a:pPr eaLnBrk="1" hangingPunct="1"/>
              <a:t>11</a:t>
            </a:fld>
            <a:endParaRPr lang="en-US" altLang="en-US" sz="1200">
              <a:solidFill>
                <a:srgbClr val="3F3F3F"/>
              </a:solidFill>
            </a:endParaRPr>
          </a:p>
        </p:txBody>
      </p:sp>
      <p:graphicFrame>
        <p:nvGraphicFramePr>
          <p:cNvPr id="24578" name="Object 2"/>
          <p:cNvGraphicFramePr>
            <a:graphicFrameLocks noChangeAspect="1"/>
          </p:cNvGraphicFramePr>
          <p:nvPr>
            <p:extLst>
              <p:ext uri="{D42A27DB-BD31-4B8C-83A1-F6EECF244321}">
                <p14:modId xmlns:p14="http://schemas.microsoft.com/office/powerpoint/2010/main" val="2936940077"/>
              </p:ext>
            </p:extLst>
          </p:nvPr>
        </p:nvGraphicFramePr>
        <p:xfrm>
          <a:off x="581025" y="1204913"/>
          <a:ext cx="4981575" cy="1309687"/>
        </p:xfrm>
        <a:graphic>
          <a:graphicData uri="http://schemas.openxmlformats.org/presentationml/2006/ole">
            <mc:AlternateContent xmlns:mc="http://schemas.openxmlformats.org/markup-compatibility/2006">
              <mc:Choice xmlns:v="urn:schemas-microsoft-com:vml" Requires="v">
                <p:oleObj spid="_x0000_s15435" name="Equation" r:id="rId4" imgW="1447800" imgH="381000" progId="Equation.3">
                  <p:embed/>
                </p:oleObj>
              </mc:Choice>
              <mc:Fallback>
                <p:oleObj name="Equation" r:id="rId4" imgW="1447800" imgH="38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1204913"/>
                        <a:ext cx="4981575" cy="1309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p:nvPr/>
        </p:nvSpPr>
        <p:spPr>
          <a:xfrm>
            <a:off x="457200" y="5410200"/>
            <a:ext cx="6896100" cy="830263"/>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This amplifier performs the </a:t>
            </a:r>
            <a:r>
              <a:rPr lang="en-US" altLang="en-US" i="1" dirty="0">
                <a:latin typeface="Times New Roman" pitchFamily="18" charset="0"/>
              </a:rPr>
              <a:t>operation</a:t>
            </a:r>
            <a:r>
              <a:rPr lang="en-US" altLang="en-US" dirty="0">
                <a:latin typeface="Times New Roman" pitchFamily="18" charset="0"/>
              </a:rPr>
              <a:t> of adding.</a:t>
            </a:r>
          </a:p>
          <a:p>
            <a:pPr eaLnBrk="1" hangingPunct="1"/>
            <a:r>
              <a:rPr lang="en-US" altLang="en-US" dirty="0">
                <a:latin typeface="Times New Roman" pitchFamily="18" charset="0"/>
              </a:rPr>
              <a:t> It also introduces a gain of –</a:t>
            </a:r>
            <a:r>
              <a:rPr lang="en-US" altLang="en-US" i="1" dirty="0" err="1">
                <a:latin typeface="Times New Roman" pitchFamily="18" charset="0"/>
              </a:rPr>
              <a:t>R</a:t>
            </a:r>
            <a:r>
              <a:rPr lang="en-US" altLang="en-US" i="1" baseline="-25000" dirty="0" err="1">
                <a:latin typeface="Times New Roman" pitchFamily="18" charset="0"/>
              </a:rPr>
              <a:t>f</a:t>
            </a:r>
            <a:r>
              <a:rPr lang="en-US" altLang="en-US" i="1" dirty="0">
                <a:latin typeface="Times New Roman" pitchFamily="18" charset="0"/>
              </a:rPr>
              <a:t>/R</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9" name="Rectangle 8"/>
          <p:cNvSpPr/>
          <p:nvPr/>
        </p:nvSpPr>
        <p:spPr>
          <a:xfrm>
            <a:off x="1828800" y="1190609"/>
            <a:ext cx="38100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1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hay29575_0615"/>
          <p:cNvPicPr>
            <a:picLocks noChangeAspect="1" noChangeArrowheads="1"/>
          </p:cNvPicPr>
          <p:nvPr/>
        </p:nvPicPr>
        <p:blipFill>
          <a:blip r:embed="rId3" cstate="print">
            <a:extLst>
              <a:ext uri="{28A0092B-C50C-407E-A947-70E740481C1C}">
                <a14:useLocalDpi xmlns:a14="http://schemas.microsoft.com/office/drawing/2010/main" val="0"/>
              </a:ext>
            </a:extLst>
          </a:blip>
          <a:srcRect t="3659"/>
          <a:stretch>
            <a:fillRect/>
          </a:stretch>
        </p:blipFill>
        <p:spPr bwMode="auto">
          <a:xfrm>
            <a:off x="814387" y="1219200"/>
            <a:ext cx="7339013"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Cascaded Stages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E4F5EBAD-6CA9-423C-85E0-7FEEE208FC10}" type="slidenum">
              <a:rPr lang="en-US" altLang="en-US" sz="1200">
                <a:solidFill>
                  <a:srgbClr val="3F3F3F"/>
                </a:solidFill>
              </a:rPr>
              <a:pPr eaLnBrk="1" hangingPunct="1"/>
              <a:t>12</a:t>
            </a:fld>
            <a:endParaRPr lang="en-US" altLang="en-US" sz="1200">
              <a:solidFill>
                <a:srgbClr val="3F3F3F"/>
              </a:solidFill>
            </a:endParaRPr>
          </a:p>
        </p:txBody>
      </p:sp>
      <p:graphicFrame>
        <p:nvGraphicFramePr>
          <p:cNvPr id="25602" name="Object 2"/>
          <p:cNvGraphicFramePr>
            <a:graphicFrameLocks noChangeAspect="1"/>
          </p:cNvGraphicFramePr>
          <p:nvPr/>
        </p:nvGraphicFramePr>
        <p:xfrm>
          <a:off x="2436813" y="4192588"/>
          <a:ext cx="3611562" cy="1089025"/>
        </p:xfrm>
        <a:graphic>
          <a:graphicData uri="http://schemas.openxmlformats.org/presentationml/2006/ole">
            <mc:AlternateContent xmlns:mc="http://schemas.openxmlformats.org/markup-compatibility/2006">
              <mc:Choice xmlns:v="urn:schemas-microsoft-com:vml" Requires="v">
                <p:oleObj spid="_x0000_s16459" name="Equation" r:id="rId4" imgW="1473200" imgH="444500" progId="Equation.3">
                  <p:embed/>
                </p:oleObj>
              </mc:Choice>
              <mc:Fallback>
                <p:oleObj name="Equation" r:id="rId4" imgW="14732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813" y="4192588"/>
                        <a:ext cx="36115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p:nvPr/>
        </p:nvSpPr>
        <p:spPr>
          <a:xfrm>
            <a:off x="6704012" y="4549775"/>
            <a:ext cx="2363787" cy="1016000"/>
          </a:xfrm>
          <a:prstGeom prst="rect">
            <a:avLst/>
          </a:prstGeom>
          <a:noFill/>
        </p:spPr>
        <p:txBody>
          <a:bodyPr wrap="square">
            <a:spAutoFit/>
          </a:bodyPr>
          <a:lstStyle/>
          <a:p>
            <a:pPr>
              <a:defRPr/>
            </a:pPr>
            <a:r>
              <a:rPr lang="en-US" sz="2000" dirty="0">
                <a:latin typeface="+mn-lt"/>
                <a:cs typeface="ＭＳ Ｐゴシック" pitchFamily="-1" charset="-128"/>
              </a:rPr>
              <a:t>This voltage is not affected by the circuit on the right.</a:t>
            </a:r>
          </a:p>
        </p:txBody>
      </p:sp>
      <p:cxnSp>
        <p:nvCxnSpPr>
          <p:cNvPr id="12" name="Straight Arrow Connector 11"/>
          <p:cNvCxnSpPr>
            <a:cxnSpLocks noChangeShapeType="1"/>
          </p:cNvCxnSpPr>
          <p:nvPr/>
        </p:nvCxnSpPr>
        <p:spPr bwMode="auto">
          <a:xfrm flipH="1" flipV="1">
            <a:off x="5257800" y="2819400"/>
            <a:ext cx="1447800" cy="19177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09" name="TextBox 14"/>
          <p:cNvSpPr txBox="1">
            <a:spLocks noChangeArrowheads="1"/>
          </p:cNvSpPr>
          <p:nvPr/>
        </p:nvSpPr>
        <p:spPr bwMode="auto">
          <a:xfrm>
            <a:off x="419100" y="5418138"/>
            <a:ext cx="7048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Op amps can be combined in stages to create the desired relationship between the outputs and the inputs.</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3" name="Rectangle 12"/>
          <p:cNvSpPr/>
          <p:nvPr/>
        </p:nvSpPr>
        <p:spPr>
          <a:xfrm>
            <a:off x="3339792" y="4117181"/>
            <a:ext cx="2800876"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7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 Reliable Voltage Source</a:t>
            </a:r>
          </a:p>
        </p:txBody>
      </p:sp>
      <p:sp>
        <p:nvSpPr>
          <p:cNvPr id="26627" name="Content Placeholder 2"/>
          <p:cNvSpPr>
            <a:spLocks noGrp="1"/>
          </p:cNvSpPr>
          <p:nvPr>
            <p:ph idx="1"/>
          </p:nvPr>
        </p:nvSpPr>
        <p:spPr>
          <a:xfrm>
            <a:off x="1371600" y="5545138"/>
            <a:ext cx="4076700" cy="930275"/>
          </a:xfrm>
        </p:spPr>
        <p:txBody>
          <a:bodyPr/>
          <a:lstStyle/>
          <a:p>
            <a:pPr>
              <a:buFont typeface="Wingdings 2" pitchFamily="18" charset="2"/>
              <a:buNone/>
            </a:pPr>
            <a:r>
              <a:rPr lang="en-US" altLang="en-US" sz="2400"/>
              <a:t>Zener diode: </a:t>
            </a:r>
            <a:r>
              <a:rPr lang="en-US" altLang="en-US" sz="2400" i="1"/>
              <a:t>i=0 </a:t>
            </a:r>
            <a:r>
              <a:rPr lang="en-US" altLang="en-US" sz="2400"/>
              <a:t>if </a:t>
            </a:r>
            <a:r>
              <a:rPr lang="en-US" altLang="en-US" sz="2400" i="1"/>
              <a:t>v&lt;4.7 </a:t>
            </a:r>
            <a:r>
              <a:rPr lang="en-US" altLang="en-US" sz="2400"/>
              <a:t>volts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5B775C6-8D01-41C9-BCE4-280A7695B544}" type="slidenum">
              <a:rPr lang="en-US" altLang="en-US" sz="1200">
                <a:solidFill>
                  <a:srgbClr val="3F3F3F"/>
                </a:solidFill>
              </a:rPr>
              <a:pPr eaLnBrk="1" hangingPunct="1"/>
              <a:t>13</a:t>
            </a:fld>
            <a:endParaRPr lang="en-US" altLang="en-US" sz="1200">
              <a:solidFill>
                <a:srgbClr val="3F3F3F"/>
              </a:solidFill>
            </a:endParaRPr>
          </a:p>
        </p:txBody>
      </p:sp>
      <p:pic>
        <p:nvPicPr>
          <p:cNvPr id="26630" name="Picture 3" descr="hay29575_0620"/>
          <p:cNvPicPr>
            <a:picLocks noChangeAspect="1" noChangeArrowheads="1"/>
          </p:cNvPicPr>
          <p:nvPr/>
        </p:nvPicPr>
        <p:blipFill>
          <a:blip r:embed="rId3" cstate="print">
            <a:extLst>
              <a:ext uri="{28A0092B-C50C-407E-A947-70E740481C1C}">
                <a14:useLocalDpi xmlns:a14="http://schemas.microsoft.com/office/drawing/2010/main" val="0"/>
              </a:ext>
            </a:extLst>
          </a:blip>
          <a:srcRect t="2284"/>
          <a:stretch>
            <a:fillRect/>
          </a:stretch>
        </p:blipFill>
        <p:spPr bwMode="auto">
          <a:xfrm>
            <a:off x="3540125" y="1524000"/>
            <a:ext cx="539750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a:cxnSpLocks noChangeShapeType="1"/>
          </p:cNvCxnSpPr>
          <p:nvPr/>
        </p:nvCxnSpPr>
        <p:spPr bwMode="auto">
          <a:xfrm rot="5400000" flipH="1" flipV="1">
            <a:off x="5349081" y="4531519"/>
            <a:ext cx="1112838" cy="9144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TextBox 8"/>
          <p:cNvSpPr txBox="1"/>
          <p:nvPr/>
        </p:nvSpPr>
        <p:spPr>
          <a:xfrm>
            <a:off x="571500" y="1371600"/>
            <a:ext cx="4457700" cy="1200150"/>
          </a:xfrm>
          <a:prstGeom prst="rect">
            <a:avLst/>
          </a:prstGeom>
          <a:noFill/>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dirty="0">
                <a:latin typeface="Times New Roman" pitchFamily="18" charset="0"/>
              </a:rPr>
              <a:t>This circuit will produce an accurate voltage regardless of the age of the battery </a:t>
            </a:r>
            <a:r>
              <a:rPr lang="en-US" altLang="en-US" i="1" dirty="0" err="1">
                <a:latin typeface="Times New Roman" pitchFamily="18" charset="0"/>
              </a:rPr>
              <a:t>V</a:t>
            </a:r>
            <a:r>
              <a:rPr lang="en-US" altLang="en-US" baseline="-25000" dirty="0" err="1">
                <a:latin typeface="Times New Roman" pitchFamily="18" charset="0"/>
              </a:rPr>
              <a:t>bat</a:t>
            </a:r>
            <a:r>
              <a:rPr lang="en-US" altLang="en-US" baseline="-25000" dirty="0">
                <a:latin typeface="Times New Roman" pitchFamily="18" charset="0"/>
              </a:rPr>
              <a:t> </a:t>
            </a:r>
            <a:r>
              <a:rPr lang="en-US" altLang="en-US" dirty="0">
                <a:latin typeface="Times New Roman" pitchFamily="18" charset="0"/>
              </a:rPr>
              <a:t>.</a:t>
            </a:r>
            <a:endParaRPr lang="en-US" altLang="en-US" baseline="-250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617862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 Reliable Current Source</a:t>
            </a:r>
          </a:p>
        </p:txBody>
      </p:sp>
      <p:sp>
        <p:nvSpPr>
          <p:cNvPr id="27651" name="Content Placeholder 2"/>
          <p:cNvSpPr>
            <a:spLocks noGrp="1"/>
          </p:cNvSpPr>
          <p:nvPr>
            <p:ph idx="1"/>
          </p:nvPr>
        </p:nvSpPr>
        <p:spPr>
          <a:xfrm>
            <a:off x="457200" y="4470400"/>
            <a:ext cx="8229600" cy="1574800"/>
          </a:xfrm>
        </p:spPr>
        <p:txBody>
          <a:bodyPr/>
          <a:lstStyle/>
          <a:p>
            <a:pPr>
              <a:buFont typeface="Wingdings 2" pitchFamily="18" charset="2"/>
              <a:buNone/>
            </a:pPr>
            <a:r>
              <a:rPr lang="en-US" altLang="en-US"/>
              <a:t>With a reference voltage source </a:t>
            </a:r>
            <a:r>
              <a:rPr lang="en-US" altLang="en-US" i="1"/>
              <a:t>V</a:t>
            </a:r>
            <a:r>
              <a:rPr lang="en-US" altLang="en-US" baseline="-25000"/>
              <a:t>ref</a:t>
            </a:r>
            <a:r>
              <a:rPr lang="en-US" altLang="en-US"/>
              <a:t>, we can drive a constant current </a:t>
            </a:r>
            <a:r>
              <a:rPr lang="en-US" altLang="en-US" i="1"/>
              <a:t>I</a:t>
            </a:r>
            <a:r>
              <a:rPr lang="en-US" altLang="en-US" i="1" baseline="-25000"/>
              <a:t>s</a:t>
            </a:r>
            <a:r>
              <a:rPr lang="en-US" altLang="en-US" i="1"/>
              <a:t>=V</a:t>
            </a:r>
            <a:r>
              <a:rPr lang="en-US" altLang="en-US" baseline="-25000"/>
              <a:t>ref </a:t>
            </a:r>
            <a:r>
              <a:rPr lang="en-US" altLang="en-US" i="1"/>
              <a:t>/ R</a:t>
            </a:r>
            <a:r>
              <a:rPr lang="en-US" altLang="en-US" baseline="-25000"/>
              <a:t>ref</a:t>
            </a:r>
            <a:r>
              <a:rPr lang="en-US" altLang="en-US"/>
              <a:t> through any load </a:t>
            </a:r>
            <a:r>
              <a:rPr lang="en-US" altLang="en-US" i="1"/>
              <a:t>R</a:t>
            </a:r>
            <a:r>
              <a:rPr lang="en-US" altLang="en-US" i="1" baseline="-25000"/>
              <a:t>L</a:t>
            </a:r>
            <a:r>
              <a:rPr lang="en-US" altLang="en-US"/>
              <a:t>.</a:t>
            </a:r>
            <a:endParaRPr lang="en-US" altLang="en-US" i="1" baseline="-2500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DF2901EB-9C49-4898-8F23-AA766C4B2794}" type="slidenum">
              <a:rPr lang="en-US" altLang="en-US" sz="1200">
                <a:solidFill>
                  <a:srgbClr val="3F3F3F"/>
                </a:solidFill>
              </a:rPr>
              <a:pPr eaLnBrk="1" hangingPunct="1"/>
              <a:t>14</a:t>
            </a:fld>
            <a:endParaRPr lang="en-US" altLang="en-US" sz="1200">
              <a:solidFill>
                <a:srgbClr val="3F3F3F"/>
              </a:solidFill>
            </a:endParaRPr>
          </a:p>
        </p:txBody>
      </p:sp>
      <p:pic>
        <p:nvPicPr>
          <p:cNvPr id="27654" name="Picture 3" descr="hay29575_0621"/>
          <p:cNvPicPr>
            <a:picLocks noChangeAspect="1" noChangeArrowheads="1"/>
          </p:cNvPicPr>
          <p:nvPr/>
        </p:nvPicPr>
        <p:blipFill>
          <a:blip r:embed="rId2" cstate="print">
            <a:extLst>
              <a:ext uri="{28A0092B-C50C-407E-A947-70E740481C1C}">
                <a14:useLocalDpi xmlns:a14="http://schemas.microsoft.com/office/drawing/2010/main" val="0"/>
              </a:ext>
            </a:extLst>
          </a:blip>
          <a:srcRect l="33224" t="59912" r="31126" b="5449"/>
          <a:stretch>
            <a:fillRect/>
          </a:stretch>
        </p:blipFill>
        <p:spPr bwMode="auto">
          <a:xfrm>
            <a:off x="6621463" y="2203450"/>
            <a:ext cx="2328862"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3" descr="hay29575_0621"/>
          <p:cNvPicPr>
            <a:picLocks noChangeAspect="1" noChangeArrowheads="1"/>
          </p:cNvPicPr>
          <p:nvPr/>
        </p:nvPicPr>
        <p:blipFill>
          <a:blip r:embed="rId3" cstate="print">
            <a:extLst>
              <a:ext uri="{28A0092B-C50C-407E-A947-70E740481C1C}">
                <a14:useLocalDpi xmlns:a14="http://schemas.microsoft.com/office/drawing/2010/main" val="0"/>
              </a:ext>
            </a:extLst>
          </a:blip>
          <a:srcRect t="2036" b="46214"/>
          <a:stretch>
            <a:fillRect/>
          </a:stretch>
        </p:blipFill>
        <p:spPr bwMode="auto">
          <a:xfrm>
            <a:off x="457200" y="1885950"/>
            <a:ext cx="59436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81750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 More Detailed Op Amp Model</a:t>
            </a:r>
          </a:p>
        </p:txBody>
      </p:sp>
      <p:sp>
        <p:nvSpPr>
          <p:cNvPr id="28675" name="Content Placeholder 2"/>
          <p:cNvSpPr>
            <a:spLocks noGrp="1"/>
          </p:cNvSpPr>
          <p:nvPr>
            <p:ph idx="1"/>
          </p:nvPr>
        </p:nvSpPr>
        <p:spPr/>
        <p:txBody>
          <a:bodyPr/>
          <a:lstStyle/>
          <a:p>
            <a:pPr>
              <a:buFont typeface="Wingdings 2" pitchFamily="18" charset="2"/>
              <a:buNone/>
            </a:pPr>
            <a:r>
              <a:rPr lang="en-US" altLang="en-US"/>
              <a:t>The op amp can be modeled as a dependent voltage source, with the following components as shown:</a:t>
            </a:r>
          </a:p>
          <a:p>
            <a:r>
              <a:rPr lang="en-US" altLang="en-US"/>
              <a:t>input resistance </a:t>
            </a:r>
            <a:r>
              <a:rPr lang="en-US" altLang="en-US" i="1"/>
              <a:t>R</a:t>
            </a:r>
            <a:r>
              <a:rPr lang="en-US" altLang="en-US" i="1" baseline="-25000"/>
              <a:t>i</a:t>
            </a:r>
          </a:p>
          <a:p>
            <a:r>
              <a:rPr lang="en-US" altLang="en-US"/>
              <a:t>output resistance </a:t>
            </a:r>
            <a:r>
              <a:rPr lang="en-US" altLang="en-US" i="1"/>
              <a:t>R</a:t>
            </a:r>
            <a:r>
              <a:rPr lang="en-US" altLang="en-US" i="1" baseline="-25000"/>
              <a:t>o</a:t>
            </a:r>
          </a:p>
          <a:p>
            <a:r>
              <a:rPr lang="en-US" altLang="en-US"/>
              <a:t>open loop gain </a:t>
            </a:r>
            <a:r>
              <a:rPr lang="en-US" altLang="en-US" i="1"/>
              <a:t>A</a:t>
            </a:r>
          </a:p>
          <a:p>
            <a:endParaRPr lang="en-US" altLang="en-US" i="1"/>
          </a:p>
          <a:p>
            <a:endParaRPr lang="en-US" altLang="en-US" i="1"/>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69242434-D1C3-4524-9906-6DB1C9341579}" type="slidenum">
              <a:rPr lang="en-US" altLang="en-US" sz="1200">
                <a:solidFill>
                  <a:srgbClr val="3F3F3F"/>
                </a:solidFill>
              </a:rPr>
              <a:pPr eaLnBrk="1" hangingPunct="1"/>
              <a:t>15</a:t>
            </a:fld>
            <a:endParaRPr lang="en-US" altLang="en-US" sz="1200">
              <a:solidFill>
                <a:srgbClr val="3F3F3F"/>
              </a:solidFill>
            </a:endParaRPr>
          </a:p>
        </p:txBody>
      </p:sp>
      <p:pic>
        <p:nvPicPr>
          <p:cNvPr id="28678" name="Picture 3" descr="hay29575_0624"/>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4851400" y="2667000"/>
            <a:ext cx="3835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444270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Detailed Op Amp Model</a:t>
            </a:r>
          </a:p>
        </p:txBody>
      </p:sp>
      <p:sp>
        <p:nvSpPr>
          <p:cNvPr id="3" name="Content Placeholder 2"/>
          <p:cNvSpPr>
            <a:spLocks noGrp="1"/>
          </p:cNvSpPr>
          <p:nvPr>
            <p:ph sz="quarter" idx="1"/>
          </p:nvPr>
        </p:nvSpPr>
        <p:spPr/>
        <p:txBody>
          <a:bodyPr/>
          <a:lstStyle/>
          <a:p>
            <a:r>
              <a:rPr lang="en-US" dirty="0" smtClean="0"/>
              <a:t>KCL</a:t>
            </a:r>
            <a:r>
              <a:rPr lang="en-US" baseline="-25000" dirty="0" smtClean="0"/>
              <a:t>1</a:t>
            </a:r>
          </a:p>
          <a:p>
            <a:endParaRPr lang="en-US" dirty="0" smtClean="0"/>
          </a:p>
          <a:p>
            <a:r>
              <a:rPr lang="en-US" dirty="0" smtClean="0"/>
              <a:t>KCL</a:t>
            </a:r>
            <a:r>
              <a:rPr lang="en-US" baseline="-25000" dirty="0" smtClean="0"/>
              <a:t>2</a:t>
            </a:r>
          </a:p>
          <a:p>
            <a:endParaRPr lang="en-US" baseline="-25000"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16</a:t>
            </a:fld>
            <a:endParaRPr lang="en-US" altLang="en-US" dirty="0"/>
          </a:p>
        </p:txBody>
      </p:sp>
      <p:pic>
        <p:nvPicPr>
          <p:cNvPr id="7" name="Picture 3" descr="hay29575_062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8" b="3437"/>
          <a:stretch/>
        </p:blipFill>
        <p:spPr bwMode="auto">
          <a:xfrm>
            <a:off x="4572000" y="2174875"/>
            <a:ext cx="424710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a:srcRect l="6796"/>
          <a:stretch/>
        </p:blipFill>
        <p:spPr>
          <a:xfrm>
            <a:off x="2057400" y="1219200"/>
            <a:ext cx="4572000" cy="819150"/>
          </a:xfrm>
          <a:prstGeom prst="rect">
            <a:avLst/>
          </a:prstGeom>
        </p:spPr>
      </p:pic>
      <p:pic>
        <p:nvPicPr>
          <p:cNvPr id="10" name="Picture 9"/>
          <p:cNvPicPr>
            <a:picLocks noChangeAspect="1"/>
          </p:cNvPicPr>
          <p:nvPr/>
        </p:nvPicPr>
        <p:blipFill rotWithShape="1">
          <a:blip r:embed="rId4"/>
          <a:srcRect l="9136"/>
          <a:stretch/>
        </p:blipFill>
        <p:spPr>
          <a:xfrm>
            <a:off x="2057400" y="2275540"/>
            <a:ext cx="3505200" cy="752475"/>
          </a:xfrm>
          <a:prstGeom prst="rect">
            <a:avLst/>
          </a:prstGeom>
        </p:spPr>
      </p:pic>
      <p:pic>
        <p:nvPicPr>
          <p:cNvPr id="11" name="Picture 10"/>
          <p:cNvPicPr>
            <a:picLocks noChangeAspect="1"/>
          </p:cNvPicPr>
          <p:nvPr/>
        </p:nvPicPr>
        <p:blipFill>
          <a:blip r:embed="rId5"/>
          <a:stretch>
            <a:fillRect/>
          </a:stretch>
        </p:blipFill>
        <p:spPr>
          <a:xfrm>
            <a:off x="710787" y="5291137"/>
            <a:ext cx="5780914" cy="804863"/>
          </a:xfrm>
          <a:prstGeom prst="rect">
            <a:avLst/>
          </a:prstGeom>
        </p:spPr>
      </p:pic>
    </p:spTree>
    <p:extLst>
      <p:ext uri="{BB962C8B-B14F-4D97-AF65-F5344CB8AC3E}">
        <p14:creationId xmlns:p14="http://schemas.microsoft.com/office/powerpoint/2010/main" val="415138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hay29575_0625"/>
          <p:cNvPicPr>
            <a:picLocks noChangeAspect="1" noChangeArrowheads="1"/>
          </p:cNvPicPr>
          <p:nvPr/>
        </p:nvPicPr>
        <p:blipFill>
          <a:blip r:embed="rId2" cstate="print">
            <a:extLst>
              <a:ext uri="{28A0092B-C50C-407E-A947-70E740481C1C}">
                <a14:useLocalDpi xmlns:a14="http://schemas.microsoft.com/office/drawing/2010/main" val="0"/>
              </a:ext>
            </a:extLst>
          </a:blip>
          <a:srcRect t="2228"/>
          <a:stretch>
            <a:fillRect/>
          </a:stretch>
        </p:blipFill>
        <p:spPr bwMode="auto">
          <a:xfrm>
            <a:off x="3762375" y="3214470"/>
            <a:ext cx="4749800"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hay29575_0603"/>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381000" y="1676400"/>
            <a:ext cx="288258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a:defRPr/>
            </a:pPr>
            <a:r>
              <a:rPr lang="en-US" sz="3900" dirty="0"/>
              <a:t>Inverting Amplifier with a Real Op Amp</a:t>
            </a:r>
          </a:p>
        </p:txBody>
      </p:sp>
      <p:sp>
        <p:nvSpPr>
          <p:cNvPr id="29701" name="Content Placeholder 2"/>
          <p:cNvSpPr>
            <a:spLocks noGrp="1"/>
          </p:cNvSpPr>
          <p:nvPr>
            <p:ph idx="1"/>
          </p:nvPr>
        </p:nvSpPr>
        <p:spPr>
          <a:xfrm>
            <a:off x="784225" y="4343400"/>
            <a:ext cx="2568575" cy="1666875"/>
          </a:xfrm>
        </p:spPr>
        <p:txBody>
          <a:bodyPr/>
          <a:lstStyle/>
          <a:p>
            <a:pPr>
              <a:buFont typeface="Wingdings 2" pitchFamily="18" charset="2"/>
              <a:buNone/>
            </a:pPr>
            <a:r>
              <a:rPr lang="en-US" altLang="en-US" sz="2400" dirty="0"/>
              <a:t>Example</a:t>
            </a:r>
            <a:r>
              <a:rPr lang="en-US" altLang="en-US" sz="2400" i="1" dirty="0"/>
              <a:t>:</a:t>
            </a:r>
          </a:p>
          <a:p>
            <a:pPr>
              <a:buFont typeface="Wingdings 2" pitchFamily="18" charset="2"/>
              <a:buNone/>
            </a:pPr>
            <a:r>
              <a:rPr lang="en-US" altLang="en-US" sz="2400" i="1" dirty="0"/>
              <a:t> v</a:t>
            </a:r>
            <a:r>
              <a:rPr lang="en-US" altLang="en-US" sz="2400" i="1" baseline="-25000" dirty="0"/>
              <a:t>in</a:t>
            </a:r>
            <a:r>
              <a:rPr lang="en-US" altLang="en-US" sz="2400" i="1" dirty="0"/>
              <a:t>(t)</a:t>
            </a:r>
            <a:r>
              <a:rPr lang="en-US" altLang="en-US" sz="2400" dirty="0"/>
              <a:t>=5 </a:t>
            </a:r>
            <a:r>
              <a:rPr lang="en-US" altLang="en-US" sz="2400" i="1" dirty="0"/>
              <a:t>sin</a:t>
            </a:r>
            <a:r>
              <a:rPr lang="en-US" altLang="en-US" sz="2400" dirty="0"/>
              <a:t> </a:t>
            </a:r>
            <a:r>
              <a:rPr lang="en-US" altLang="en-US" sz="2400" i="1" dirty="0"/>
              <a:t>3t</a:t>
            </a:r>
            <a:r>
              <a:rPr lang="en-US" altLang="en-US" sz="2400" dirty="0"/>
              <a:t> mV,</a:t>
            </a:r>
          </a:p>
          <a:p>
            <a:pPr>
              <a:buFont typeface="Wingdings 2" pitchFamily="18" charset="2"/>
              <a:buNone/>
            </a:pPr>
            <a:r>
              <a:rPr lang="en-US" altLang="en-US" sz="2400" dirty="0"/>
              <a:t> </a:t>
            </a:r>
            <a:r>
              <a:rPr lang="en-US" altLang="en-US" sz="2400" i="1" dirty="0" err="1"/>
              <a:t>R</a:t>
            </a:r>
            <a:r>
              <a:rPr lang="en-US" altLang="en-US" sz="2400" i="1" baseline="-25000" dirty="0" err="1"/>
              <a:t>f</a:t>
            </a:r>
            <a:r>
              <a:rPr lang="en-US" altLang="en-US" sz="2400" dirty="0"/>
              <a:t>=47 </a:t>
            </a:r>
            <a:r>
              <a:rPr lang="en-US" altLang="en-US" sz="2400" dirty="0" err="1"/>
              <a:t>kΩ</a:t>
            </a:r>
            <a:r>
              <a:rPr lang="en-US" altLang="en-US" sz="2400" dirty="0"/>
              <a:t>, </a:t>
            </a:r>
          </a:p>
          <a:p>
            <a:pPr>
              <a:buFont typeface="Wingdings 2" pitchFamily="18" charset="2"/>
              <a:buNone/>
            </a:pPr>
            <a:r>
              <a:rPr lang="en-US" altLang="en-US" sz="2400" i="1" dirty="0"/>
              <a:t>R</a:t>
            </a:r>
            <a:r>
              <a:rPr lang="en-US" altLang="en-US" sz="2400" i="1" baseline="-25000" dirty="0"/>
              <a:t>1</a:t>
            </a:r>
            <a:r>
              <a:rPr lang="en-US" altLang="en-US" sz="2400" dirty="0"/>
              <a:t>=4.7 </a:t>
            </a:r>
            <a:r>
              <a:rPr lang="en-US" altLang="en-US" sz="2400" dirty="0" err="1"/>
              <a:t>kΩ</a:t>
            </a:r>
            <a:endParaRPr lang="en-US" altLang="en-US" sz="2400"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233A186F-B315-48EB-BEC5-743667C0084A}" type="slidenum">
              <a:rPr lang="en-US" altLang="en-US" sz="1200">
                <a:solidFill>
                  <a:srgbClr val="3F3F3F"/>
                </a:solidFill>
              </a:rPr>
              <a:pPr eaLnBrk="1" hangingPunct="1"/>
              <a:t>17</a:t>
            </a:fld>
            <a:endParaRPr lang="en-US" altLang="en-US" sz="1200">
              <a:solidFill>
                <a:srgbClr val="3F3F3F"/>
              </a:solidFill>
            </a:endParaRPr>
          </a:p>
        </p:txBody>
      </p:sp>
      <p:sp>
        <p:nvSpPr>
          <p:cNvPr id="29704" name="Content Placeholder 2"/>
          <p:cNvSpPr txBox="1">
            <a:spLocks/>
          </p:cNvSpPr>
          <p:nvPr/>
        </p:nvSpPr>
        <p:spPr bwMode="auto">
          <a:xfrm>
            <a:off x="3413125" y="1300162"/>
            <a:ext cx="565467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2000" dirty="0">
                <a:latin typeface="Times New Roman" pitchFamily="18" charset="0"/>
              </a:rPr>
              <a:t>For a 741op amp (A=200,000, </a:t>
            </a:r>
            <a:r>
              <a:rPr lang="en-US" altLang="en-US" sz="2000" dirty="0" err="1">
                <a:latin typeface="Times New Roman" pitchFamily="18" charset="0"/>
              </a:rPr>
              <a:t>R</a:t>
            </a:r>
            <a:r>
              <a:rPr lang="en-US" altLang="en-US" sz="2000" baseline="-25000" dirty="0" err="1">
                <a:latin typeface="Times New Roman" pitchFamily="18" charset="0"/>
              </a:rPr>
              <a:t>i</a:t>
            </a:r>
            <a:r>
              <a:rPr lang="en-US" altLang="en-US" sz="2000" dirty="0">
                <a:latin typeface="Times New Roman" pitchFamily="18" charset="0"/>
              </a:rPr>
              <a:t>=2MΩ, R</a:t>
            </a:r>
            <a:r>
              <a:rPr lang="en-US" altLang="en-US" sz="2000" baseline="-25000" dirty="0">
                <a:latin typeface="Times New Roman" pitchFamily="18" charset="0"/>
              </a:rPr>
              <a:t>o</a:t>
            </a:r>
            <a:r>
              <a:rPr lang="en-US" altLang="en-US" sz="2000" dirty="0">
                <a:latin typeface="Times New Roman" pitchFamily="18" charset="0"/>
              </a:rPr>
              <a:t>=75Ω)</a:t>
            </a:r>
          </a:p>
          <a:p>
            <a:pPr defTabSz="914400">
              <a:buClr>
                <a:schemeClr val="accent1"/>
              </a:buClr>
              <a:buSzPct val="80000"/>
              <a:buFont typeface="Wingdings 2" pitchFamily="18" charset="2"/>
              <a:buNone/>
            </a:pPr>
            <a:endParaRPr lang="en-US" altLang="en-US" sz="2000" dirty="0">
              <a:latin typeface="Times New Roman" pitchFamily="18" charset="0"/>
            </a:endParaRPr>
          </a:p>
          <a:p>
            <a:pPr defTabSz="914400">
              <a:buClr>
                <a:schemeClr val="accent1"/>
              </a:buClr>
              <a:buSzPct val="80000"/>
              <a:buFont typeface="Wingdings 2" pitchFamily="18" charset="2"/>
              <a:buNone/>
            </a:pPr>
            <a:r>
              <a:rPr lang="en-US" altLang="en-US" sz="2000" dirty="0">
                <a:latin typeface="Times New Roman" pitchFamily="18" charset="0"/>
              </a:rPr>
              <a:t>A real op amp produces: </a:t>
            </a:r>
            <a:r>
              <a:rPr lang="en-US" altLang="en-US" sz="2000" dirty="0" err="1">
                <a:solidFill>
                  <a:srgbClr val="FF0000"/>
                </a:solidFill>
                <a:latin typeface="Times New Roman" pitchFamily="18" charset="0"/>
              </a:rPr>
              <a:t>v</a:t>
            </a:r>
            <a:r>
              <a:rPr lang="en-US" altLang="en-US" sz="2000" baseline="-25000" dirty="0" err="1">
                <a:solidFill>
                  <a:srgbClr val="FF0000"/>
                </a:solidFill>
                <a:latin typeface="Times New Roman" pitchFamily="18" charset="0"/>
              </a:rPr>
              <a:t>out</a:t>
            </a:r>
            <a:r>
              <a:rPr lang="en-US" altLang="en-US" sz="2000" dirty="0">
                <a:solidFill>
                  <a:srgbClr val="FF0000"/>
                </a:solidFill>
                <a:latin typeface="Times New Roman" pitchFamily="18" charset="0"/>
              </a:rPr>
              <a:t>(t) = -49.997 sin 3t mV</a:t>
            </a:r>
            <a:r>
              <a:rPr lang="en-US" altLang="en-US" sz="2000" dirty="0">
                <a:latin typeface="Times New Roman" pitchFamily="18" charset="0"/>
              </a:rPr>
              <a:t>.</a:t>
            </a:r>
          </a:p>
          <a:p>
            <a:pPr defTabSz="914400">
              <a:buClr>
                <a:schemeClr val="accent1"/>
              </a:buClr>
              <a:buSzPct val="80000"/>
            </a:pPr>
            <a:r>
              <a:rPr lang="en-US" altLang="en-US" sz="2000" dirty="0">
                <a:latin typeface="Times New Roman" pitchFamily="18" charset="0"/>
              </a:rPr>
              <a:t>An ideal op amp produces: </a:t>
            </a:r>
            <a:r>
              <a:rPr lang="en-US" altLang="en-US" sz="2000" dirty="0" err="1">
                <a:solidFill>
                  <a:srgbClr val="FF0000"/>
                </a:solidFill>
                <a:latin typeface="Times New Roman" pitchFamily="18" charset="0"/>
              </a:rPr>
              <a:t>v</a:t>
            </a:r>
            <a:r>
              <a:rPr lang="en-US" altLang="en-US" sz="2000" baseline="-25000" dirty="0" err="1">
                <a:solidFill>
                  <a:srgbClr val="FF0000"/>
                </a:solidFill>
                <a:latin typeface="Times New Roman" pitchFamily="18" charset="0"/>
              </a:rPr>
              <a:t>out</a:t>
            </a:r>
            <a:r>
              <a:rPr lang="en-US" altLang="en-US" sz="2000" dirty="0">
                <a:solidFill>
                  <a:srgbClr val="FF0000"/>
                </a:solidFill>
                <a:latin typeface="Times New Roman" pitchFamily="18" charset="0"/>
              </a:rPr>
              <a:t>(t) = -50 sin 3t mV</a:t>
            </a:r>
            <a:r>
              <a:rPr lang="en-US" altLang="en-US" sz="2000" dirty="0">
                <a:latin typeface="Times New Roman" pitchFamily="18" charset="0"/>
              </a:rPr>
              <a:t>.</a:t>
            </a:r>
          </a:p>
          <a:p>
            <a:pPr defTabSz="914400">
              <a:buClr>
                <a:schemeClr val="accent1"/>
              </a:buClr>
              <a:buSzPct val="80000"/>
            </a:pPr>
            <a:endParaRPr lang="en-US" altLang="en-US" sz="1800" dirty="0">
              <a:latin typeface="Times New Roman" pitchFamily="18" charset="0"/>
            </a:endParaRPr>
          </a:p>
          <a:p>
            <a:pPr defTabSz="914400">
              <a:buClr>
                <a:schemeClr val="accent1"/>
              </a:buClr>
              <a:buSzPct val="80000"/>
            </a:pPr>
            <a:r>
              <a:rPr lang="en-US" altLang="en-US" sz="1800" dirty="0">
                <a:latin typeface="Times New Roman" pitchFamily="18" charset="0"/>
              </a:rPr>
              <a:t>[Analyze the detailed op amp model using nodal analysis.]</a:t>
            </a:r>
          </a:p>
          <a:p>
            <a:pPr defTabSz="914400">
              <a:buClr>
                <a:schemeClr val="accent1"/>
              </a:buClr>
              <a:buSzPct val="80000"/>
              <a:buFont typeface="Wingdings 2" pitchFamily="18" charset="2"/>
              <a:buNone/>
            </a:pPr>
            <a:endParaRPr lang="en-US" altLang="en-US" sz="1800" dirty="0">
              <a:latin typeface="Times New Roman" pitchFamily="18" charset="0"/>
            </a:endParaRPr>
          </a:p>
          <a:p>
            <a:pPr defTabSz="914400">
              <a:buClr>
                <a:schemeClr val="accent1"/>
              </a:buClr>
              <a:buSzPct val="80000"/>
              <a:buFont typeface="Wingdings 2" pitchFamily="18" charset="2"/>
              <a:buNone/>
            </a:pPr>
            <a:endParaRPr lang="en-US" altLang="en-US" sz="18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533911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An Ideal Op Amp</a:t>
            </a:r>
          </a:p>
        </p:txBody>
      </p:sp>
      <p:sp>
        <p:nvSpPr>
          <p:cNvPr id="30723" name="Content Placeholder 2"/>
          <p:cNvSpPr>
            <a:spLocks noGrp="1"/>
          </p:cNvSpPr>
          <p:nvPr>
            <p:ph idx="1"/>
          </p:nvPr>
        </p:nvSpPr>
        <p:spPr>
          <a:xfrm>
            <a:off x="457200" y="1219200"/>
            <a:ext cx="8610600" cy="4876800"/>
          </a:xfrm>
        </p:spPr>
        <p:txBody>
          <a:bodyPr/>
          <a:lstStyle/>
          <a:p>
            <a:pPr>
              <a:buFont typeface="Wingdings 2" pitchFamily="18" charset="2"/>
              <a:buNone/>
            </a:pPr>
            <a:r>
              <a:rPr lang="en-US" altLang="en-US" dirty="0"/>
              <a:t>When A=∞, </a:t>
            </a:r>
            <a:r>
              <a:rPr lang="en-US" altLang="en-US" i="1" dirty="0"/>
              <a:t>R</a:t>
            </a:r>
            <a:r>
              <a:rPr lang="en-US" altLang="en-US" i="1" baseline="-25000" dirty="0"/>
              <a:t>o</a:t>
            </a:r>
            <a:r>
              <a:rPr lang="en-US" altLang="en-US" dirty="0"/>
              <a:t>=0 Ω, and </a:t>
            </a:r>
            <a:r>
              <a:rPr lang="en-US" altLang="en-US" dirty="0" err="1"/>
              <a:t>R</a:t>
            </a:r>
            <a:r>
              <a:rPr lang="en-US" altLang="en-US" baseline="-25000" dirty="0" err="1"/>
              <a:t>i</a:t>
            </a:r>
            <a:r>
              <a:rPr lang="en-US" altLang="en-US" dirty="0"/>
              <a:t>=∞ Ω: </a:t>
            </a:r>
          </a:p>
          <a:p>
            <a:pPr>
              <a:buFont typeface="Wingdings 2" pitchFamily="18" charset="2"/>
              <a:buNone/>
            </a:pPr>
            <a:r>
              <a:rPr lang="en-US" altLang="en-US" dirty="0"/>
              <a:t>The op amp behaves according to the ideal </a:t>
            </a:r>
            <a:r>
              <a:rPr lang="en-US" altLang="en-US" dirty="0" err="1"/>
              <a:t>opamp</a:t>
            </a:r>
            <a:r>
              <a:rPr lang="en-US" altLang="en-US" dirty="0"/>
              <a:t> rules</a:t>
            </a:r>
          </a:p>
          <a:p>
            <a:pPr>
              <a:buFont typeface="Wingdings 2" pitchFamily="18" charset="2"/>
              <a:buNone/>
            </a:pPr>
            <a:r>
              <a:rPr lang="en-US" altLang="en-US" dirty="0"/>
              <a:t> (</a:t>
            </a:r>
            <a:r>
              <a:rPr lang="en-US" altLang="en-US" i="1" dirty="0" err="1"/>
              <a:t>v</a:t>
            </a:r>
            <a:r>
              <a:rPr lang="en-US" altLang="en-US" i="1" baseline="-25000" dirty="0" err="1"/>
              <a:t>d</a:t>
            </a:r>
            <a:r>
              <a:rPr lang="en-US" altLang="en-US" i="1" dirty="0"/>
              <a:t>=0 and </a:t>
            </a:r>
            <a:r>
              <a:rPr lang="en-US" altLang="en-US" i="1" dirty="0" err="1"/>
              <a:t>i</a:t>
            </a:r>
            <a:r>
              <a:rPr lang="en-US" altLang="en-US" i="1" baseline="-25000" dirty="0" err="1"/>
              <a:t>in</a:t>
            </a:r>
            <a:r>
              <a:rPr lang="en-US" altLang="en-US" i="1" dirty="0"/>
              <a:t>=0</a:t>
            </a:r>
            <a:r>
              <a:rPr lang="en-US" altLang="en-US" dirty="0"/>
              <a:t>)</a:t>
            </a:r>
            <a:endParaRPr lang="en-US" altLang="en-US" i="1"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BF09A44-3EB9-4ECD-8D89-A5019AC34B15}" type="slidenum">
              <a:rPr lang="en-US" altLang="en-US" sz="1200">
                <a:solidFill>
                  <a:srgbClr val="3F3F3F"/>
                </a:solidFill>
              </a:rPr>
              <a:pPr eaLnBrk="1" hangingPunct="1"/>
              <a:t>18</a:t>
            </a:fld>
            <a:endParaRPr lang="en-US" altLang="en-US" sz="1200">
              <a:solidFill>
                <a:srgbClr val="3F3F3F"/>
              </a:solidFill>
            </a:endParaRPr>
          </a:p>
        </p:txBody>
      </p:sp>
      <p:pic>
        <p:nvPicPr>
          <p:cNvPr id="30726" name="Picture 3" descr="hay29575_0624"/>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4267200" y="2590800"/>
            <a:ext cx="4191000" cy="32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31717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565400"/>
            <a:ext cx="20002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defRPr/>
            </a:pPr>
            <a:r>
              <a:rPr lang="en-US" dirty="0"/>
              <a:t>Power Supplies</a:t>
            </a:r>
          </a:p>
        </p:txBody>
      </p:sp>
      <p:sp>
        <p:nvSpPr>
          <p:cNvPr id="33795" name="Content Placeholder 2"/>
          <p:cNvSpPr>
            <a:spLocks noGrp="1"/>
          </p:cNvSpPr>
          <p:nvPr>
            <p:ph idx="1"/>
          </p:nvPr>
        </p:nvSpPr>
        <p:spPr>
          <a:xfrm>
            <a:off x="584200" y="1295400"/>
            <a:ext cx="6502400" cy="3952875"/>
          </a:xfrm>
        </p:spPr>
        <p:txBody>
          <a:bodyPr/>
          <a:lstStyle/>
          <a:p>
            <a:r>
              <a:rPr lang="en-US" altLang="en-US" dirty="0"/>
              <a:t>An op amp requires power supplies.</a:t>
            </a:r>
          </a:p>
          <a:p>
            <a:r>
              <a:rPr lang="en-US" altLang="en-US" dirty="0"/>
              <a:t>Usually, equal and opposite voltages are connect to the V</a:t>
            </a:r>
            <a:r>
              <a:rPr lang="en-US" altLang="en-US" baseline="30000" dirty="0"/>
              <a:t>+</a:t>
            </a:r>
            <a:r>
              <a:rPr lang="en-US" altLang="en-US" dirty="0"/>
              <a:t> and V</a:t>
            </a:r>
            <a:r>
              <a:rPr lang="en-US" altLang="en-US" baseline="30000" dirty="0"/>
              <a:t>-</a:t>
            </a:r>
            <a:r>
              <a:rPr lang="en-US" altLang="en-US" dirty="0"/>
              <a:t> terminals.</a:t>
            </a:r>
          </a:p>
          <a:p>
            <a:r>
              <a:rPr lang="en-US" altLang="en-US" dirty="0"/>
              <a:t>Typical values are 5 to 24 volts.</a:t>
            </a:r>
          </a:p>
          <a:p>
            <a:r>
              <a:rPr lang="en-US" altLang="en-US" dirty="0"/>
              <a:t>The power supply ground must be </a:t>
            </a:r>
          </a:p>
          <a:p>
            <a:pPr marL="0" indent="0">
              <a:buNone/>
            </a:pPr>
            <a:r>
              <a:rPr lang="en-US" altLang="en-US" dirty="0"/>
              <a:t>    the same as the signal ground.</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179A9C0-FF26-4D1A-8721-6808B1FF59A9}" type="slidenum">
              <a:rPr lang="en-US" altLang="en-US" sz="1200">
                <a:solidFill>
                  <a:srgbClr val="3F3F3F"/>
                </a:solidFill>
              </a:rPr>
              <a:pPr eaLnBrk="1" hangingPunct="1"/>
              <a:t>19</a:t>
            </a:fld>
            <a:endParaRPr lang="en-US" altLang="en-US" sz="1200">
              <a:solidFill>
                <a:srgbClr val="3F3F3F"/>
              </a:solidFill>
            </a:endParaRPr>
          </a:p>
        </p:txBody>
      </p:sp>
      <p:cxnSp>
        <p:nvCxnSpPr>
          <p:cNvPr id="8" name="Straight Arrow Connector 7"/>
          <p:cNvCxnSpPr>
            <a:cxnSpLocks noChangeShapeType="1"/>
          </p:cNvCxnSpPr>
          <p:nvPr/>
        </p:nvCxnSpPr>
        <p:spPr bwMode="auto">
          <a:xfrm flipV="1">
            <a:off x="6007100" y="5181600"/>
            <a:ext cx="1308100" cy="5461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0" name="TextBox 8"/>
          <p:cNvSpPr txBox="1">
            <a:spLocks noChangeArrowheads="1"/>
          </p:cNvSpPr>
          <p:nvPr/>
        </p:nvSpPr>
        <p:spPr bwMode="auto">
          <a:xfrm>
            <a:off x="1682750" y="5638800"/>
            <a:ext cx="459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800"/>
              <a:t>in this example +18V is connected to V</a:t>
            </a:r>
            <a:r>
              <a:rPr lang="en-US" altLang="en-US" sz="1800" baseline="30000"/>
              <a:t>+</a:t>
            </a:r>
            <a:r>
              <a:rPr lang="en-US" altLang="en-US" sz="1800"/>
              <a:t> and -18 V is connected to V</a:t>
            </a:r>
            <a:r>
              <a:rPr lang="en-US" altLang="en-US" sz="1800" baseline="30000"/>
              <a:t>-</a:t>
            </a: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859692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en-US" altLang="en-US" dirty="0"/>
              <a:t>Topic Overview </a:t>
            </a:r>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en-US" altLang="en-US" dirty="0"/>
              <a:t>Operational Amplifier</a:t>
            </a:r>
          </a:p>
          <a:p>
            <a:pPr lvl="1" eaLnBrk="1" hangingPunct="1"/>
            <a:r>
              <a:rPr lang="en-US" altLang="en-US" dirty="0"/>
              <a:t>Ideal Op Amp</a:t>
            </a:r>
          </a:p>
          <a:p>
            <a:pPr lvl="2" eaLnBrk="1" hangingPunct="1"/>
            <a:r>
              <a:rPr lang="en-US" altLang="en-US" dirty="0"/>
              <a:t>Inverting Amplifier</a:t>
            </a:r>
          </a:p>
          <a:p>
            <a:pPr lvl="2" eaLnBrk="1" hangingPunct="1"/>
            <a:r>
              <a:rPr lang="en-US" altLang="en-US" dirty="0"/>
              <a:t>Non-inverting Amplifier</a:t>
            </a:r>
          </a:p>
          <a:p>
            <a:pPr lvl="1" eaLnBrk="1" hangingPunct="1"/>
            <a:r>
              <a:rPr lang="en-US" altLang="en-US" dirty="0"/>
              <a:t>More realistic model</a:t>
            </a:r>
          </a:p>
          <a:p>
            <a:pPr lvl="1" eaLnBrk="1" hangingPunct="1"/>
            <a:r>
              <a:rPr lang="en-US" altLang="en-US" dirty="0"/>
              <a:t>Comparator</a:t>
            </a:r>
          </a:p>
          <a:p>
            <a:pPr lvl="1"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chemeClr val="tx2"/>
                </a:solidFill>
              </a:rPr>
              <a:t>Electrical Circuits</a:t>
            </a: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solidFill>
                  <a:schemeClr val="tx2"/>
                </a:solidFill>
              </a:rPr>
              <a:t>5. Operational Amplifiers</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hay29575_0628"/>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676400" y="2143125"/>
            <a:ext cx="57912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Saturation</a:t>
            </a:r>
          </a:p>
        </p:txBody>
      </p:sp>
      <p:sp>
        <p:nvSpPr>
          <p:cNvPr id="34820" name="Content Placeholder 2"/>
          <p:cNvSpPr>
            <a:spLocks noGrp="1"/>
          </p:cNvSpPr>
          <p:nvPr>
            <p:ph idx="1"/>
          </p:nvPr>
        </p:nvSpPr>
        <p:spPr>
          <a:xfrm>
            <a:off x="685800" y="1447800"/>
            <a:ext cx="8229600" cy="904875"/>
          </a:xfrm>
        </p:spPr>
        <p:txBody>
          <a:bodyPr/>
          <a:lstStyle/>
          <a:p>
            <a:pPr>
              <a:buFont typeface="Wingdings 2" pitchFamily="18" charset="2"/>
              <a:buNone/>
            </a:pPr>
            <a:r>
              <a:rPr lang="en-US" altLang="en-US" i="1" dirty="0" err="1"/>
              <a:t>v</a:t>
            </a:r>
            <a:r>
              <a:rPr lang="en-US" altLang="en-US" i="1" baseline="-25000" dirty="0" err="1"/>
              <a:t>out</a:t>
            </a:r>
            <a:r>
              <a:rPr lang="en-US" altLang="en-US" i="1" dirty="0"/>
              <a:t>=10v</a:t>
            </a:r>
            <a:r>
              <a:rPr lang="en-US" altLang="en-US" i="1" baseline="-25000" dirty="0"/>
              <a:t>in,</a:t>
            </a:r>
            <a:r>
              <a:rPr lang="en-US" altLang="en-US" i="1" dirty="0"/>
              <a:t> </a:t>
            </a:r>
            <a:r>
              <a:rPr lang="en-US" altLang="en-US" dirty="0"/>
              <a:t>but only up to the ±18 V supplies</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8CB283A-0D4A-481B-8A72-088BD96A5876}" type="slidenum">
              <a:rPr lang="en-US" altLang="en-US" sz="1200">
                <a:solidFill>
                  <a:srgbClr val="3F3F3F"/>
                </a:solidFill>
              </a:rPr>
              <a:pPr eaLnBrk="1" hangingPunct="1"/>
              <a:t>20</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439328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Comparator</a:t>
            </a:r>
          </a:p>
        </p:txBody>
      </p:sp>
      <p:sp>
        <p:nvSpPr>
          <p:cNvPr id="37891" name="Content Placeholder 2"/>
          <p:cNvSpPr>
            <a:spLocks noGrp="1"/>
          </p:cNvSpPr>
          <p:nvPr>
            <p:ph idx="1"/>
          </p:nvPr>
        </p:nvSpPr>
        <p:spPr/>
        <p:txBody>
          <a:bodyPr/>
          <a:lstStyle/>
          <a:p>
            <a:r>
              <a:rPr lang="en-US" altLang="en-US"/>
              <a:t>Op amps in open loop can be used to make decisions. In this case, is </a:t>
            </a:r>
            <a:r>
              <a:rPr lang="en-US" altLang="en-US" i="1"/>
              <a:t>v</a:t>
            </a:r>
            <a:r>
              <a:rPr lang="en-US" altLang="en-US" i="1" baseline="-25000"/>
              <a:t>in</a:t>
            </a:r>
            <a:r>
              <a:rPr lang="en-US" altLang="en-US" i="1"/>
              <a:t>&gt;2.5 V?</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5F116CD-DD76-4513-A42E-23D66B5CDA6D}" type="slidenum">
              <a:rPr lang="en-US" altLang="en-US" sz="1200">
                <a:solidFill>
                  <a:srgbClr val="3F3F3F"/>
                </a:solidFill>
              </a:rPr>
              <a:pPr eaLnBrk="1" hangingPunct="1"/>
              <a:t>21</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743200"/>
            <a:ext cx="87153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068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Example: Comparator Design  </a:t>
            </a:r>
          </a:p>
        </p:txBody>
      </p:sp>
      <p:sp>
        <p:nvSpPr>
          <p:cNvPr id="38915" name="Content Placeholder 2"/>
          <p:cNvSpPr>
            <a:spLocks noGrp="1"/>
          </p:cNvSpPr>
          <p:nvPr>
            <p:ph idx="1"/>
          </p:nvPr>
        </p:nvSpPr>
        <p:spPr/>
        <p:txBody>
          <a:bodyPr/>
          <a:lstStyle/>
          <a:p>
            <a:pPr>
              <a:buFont typeface="Wingdings 2" pitchFamily="18" charset="2"/>
              <a:buNone/>
            </a:pPr>
            <a:r>
              <a:rPr lang="en-US" altLang="en-US" sz="2800" dirty="0"/>
              <a:t>Design a circuit that provides a “logic 1” 5 V output if a certain voltage signal drops below 3 V, and zero volts otherwise.</a:t>
            </a:r>
          </a:p>
          <a:p>
            <a:pPr>
              <a:buFont typeface="Wingdings 2" pitchFamily="18" charset="2"/>
              <a:buNone/>
            </a:pPr>
            <a:endParaRPr lang="en-US" altLang="en-US" sz="2800" dirty="0"/>
          </a:p>
          <a:p>
            <a:pPr>
              <a:buFont typeface="Wingdings 2" pitchFamily="18" charset="2"/>
              <a:buNone/>
            </a:pPr>
            <a:endParaRPr lang="en-US" altLang="en-US" sz="2800" dirty="0"/>
          </a:p>
          <a:p>
            <a:pPr>
              <a:buFont typeface="Wingdings 2" pitchFamily="18" charset="2"/>
              <a:buNone/>
            </a:pPr>
            <a:r>
              <a:rPr lang="en-US" altLang="en-US" sz="2400" i="1" dirty="0"/>
              <a:t>     Answer: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472D5410-5E0A-4453-AD76-07215A432AAF}" type="slidenum">
              <a:rPr lang="en-US" altLang="en-US" sz="1200">
                <a:solidFill>
                  <a:srgbClr val="3F3F3F"/>
                </a:solidFill>
              </a:rPr>
              <a:pPr eaLnBrk="1" hangingPunct="1"/>
              <a:t>22</a:t>
            </a:fld>
            <a:endParaRPr lang="en-US" altLang="en-US" sz="1200">
              <a:solidFill>
                <a:srgbClr val="3F3F3F"/>
              </a:solidFill>
            </a:endParaRPr>
          </a:p>
        </p:txBody>
      </p:sp>
      <p:pic>
        <p:nvPicPr>
          <p:cNvPr id="38918" name="Picture 3" descr="hay29575_0636"/>
          <p:cNvPicPr>
            <a:picLocks noChangeAspect="1" noChangeArrowheads="1"/>
          </p:cNvPicPr>
          <p:nvPr/>
        </p:nvPicPr>
        <p:blipFill>
          <a:blip r:embed="rId2" cstate="print">
            <a:extLst>
              <a:ext uri="{28A0092B-C50C-407E-A947-70E740481C1C}">
                <a14:useLocalDpi xmlns:a14="http://schemas.microsoft.com/office/drawing/2010/main" val="0"/>
              </a:ext>
            </a:extLst>
          </a:blip>
          <a:srcRect t="2473"/>
          <a:stretch>
            <a:fillRect/>
          </a:stretch>
        </p:blipFill>
        <p:spPr bwMode="auto">
          <a:xfrm>
            <a:off x="2903713" y="2514600"/>
            <a:ext cx="555448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344476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437952" y="3724275"/>
            <a:ext cx="5316095" cy="2447925"/>
          </a:xfrm>
          <a:prstGeom prst="rect">
            <a:avLst/>
          </a:prstGeom>
        </p:spPr>
      </p:pic>
      <p:sp>
        <p:nvSpPr>
          <p:cNvPr id="2" name="Title 1"/>
          <p:cNvSpPr>
            <a:spLocks noGrp="1"/>
          </p:cNvSpPr>
          <p:nvPr>
            <p:ph type="title"/>
          </p:nvPr>
        </p:nvSpPr>
        <p:spPr/>
        <p:txBody>
          <a:bodyPr/>
          <a:lstStyle/>
          <a:p>
            <a:pPr>
              <a:defRPr/>
            </a:pPr>
            <a:r>
              <a:rPr lang="en-US" dirty="0"/>
              <a:t>Negative Feedback</a:t>
            </a:r>
          </a:p>
        </p:txBody>
      </p:sp>
      <mc:AlternateContent xmlns:mc="http://schemas.openxmlformats.org/markup-compatibility/2006" xmlns:a14="http://schemas.microsoft.com/office/drawing/2010/main">
        <mc:Choice Requires="a14">
          <p:sp>
            <p:nvSpPr>
              <p:cNvPr id="32771" name="Content Placeholder 2"/>
              <p:cNvSpPr>
                <a:spLocks noGrp="1"/>
              </p:cNvSpPr>
              <p:nvPr>
                <p:ph idx="1"/>
              </p:nvPr>
            </p:nvSpPr>
            <p:spPr/>
            <p:txBody>
              <a:bodyPr/>
              <a:lstStyle/>
              <a:p>
                <a:pPr marL="0" indent="0" algn="ctr">
                  <a:buNone/>
                </a:pPr>
                <a:r>
                  <a:rPr lang="en-US" altLang="en-US" sz="2400" dirty="0" smtClean="0">
                    <a:solidFill>
                      <a:srgbClr val="FF0000"/>
                    </a:solidFill>
                  </a:rPr>
                  <a:t>The enormous but unpredictable gain of the op amp (A) </a:t>
                </a:r>
                <a:r>
                  <a:rPr lang="en-US" altLang="en-US" sz="2400" dirty="0">
                    <a:solidFill>
                      <a:srgbClr val="FF0000"/>
                    </a:solidFill>
                  </a:rPr>
                  <a:t>is made usable through negative feedback. </a:t>
                </a:r>
              </a:p>
              <a:p>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𝑑</m:t>
                        </m:r>
                      </m:sub>
                    </m:sSub>
                    <m:r>
                      <a:rPr lang="en-US" altLang="en-US" sz="2400" i="1">
                        <a:latin typeface="Cambria Math" panose="02040503050406030204" pitchFamily="18" charset="0"/>
                        <a:ea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   </m:t>
                    </m:r>
                    <m:m>
                      <m:mPr>
                        <m:mcs>
                          <m:mc>
                            <m:mcPr>
                              <m:count m:val="1"/>
                              <m:mcJc m:val="center"/>
                            </m:mcPr>
                          </m:mc>
                        </m:mcs>
                        <m:ctrlPr>
                          <a:rPr lang="en-US" altLang="en-US" sz="2400" b="0" i="1" smtClean="0">
                            <a:latin typeface="Cambria Math" panose="02040503050406030204" pitchFamily="18" charset="0"/>
                            <a:ea typeface="Cambria Math" panose="02040503050406030204" pitchFamily="18" charset="0"/>
                          </a:rPr>
                        </m:ctrlPr>
                      </m:mPr>
                      <m:mr>
                        <m:e>
                          <m:m>
                            <m:mPr>
                              <m:mcs>
                                <m:mc>
                                  <m:mcPr>
                                    <m:count m:val="1"/>
                                    <m:mcJc m:val="center"/>
                                  </m:mcPr>
                                </m:mc>
                              </m:mcs>
                              <m:ctrlPr>
                                <a:rPr lang="en-US" altLang="en-US" sz="2400" i="1">
                                  <a:latin typeface="Cambria Math" panose="02040503050406030204" pitchFamily="18" charset="0"/>
                                  <a:ea typeface="Cambria Math" panose="02040503050406030204" pitchFamily="18" charset="0"/>
                                </a:rPr>
                              </m:ctrlPr>
                            </m:mPr>
                            <m:mr>
                              <m:e>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𝑜</m:t>
                                    </m:r>
                                    <m:r>
                                      <a:rPr lang="en-US" altLang="en-US" sz="2400" i="1">
                                        <a:latin typeface="Cambria Math" panose="02040503050406030204" pitchFamily="18" charset="0"/>
                                        <a:ea typeface="Cambria Math" panose="02040503050406030204" pitchFamily="18" charset="0"/>
                                      </a:rPr>
                                      <m:t>𝑢𝑡</m:t>
                                    </m:r>
                                  </m:sub>
                                </m:sSub>
                                <m:r>
                                  <m:rPr>
                                    <m:brk m:alnAt="7"/>
                                  </m:rPr>
                                  <a:rPr lang="en-US" altLang="en-US" sz="2400" i="1">
                                    <a:latin typeface="Cambria Math" panose="02040503050406030204" pitchFamily="18" charset="0"/>
                                    <a:ea typeface="Cambria Math" panose="02040503050406030204" pitchFamily="18" charset="0"/>
                                  </a:rPr>
                                  <m:t>=</m:t>
                                </m:r>
                                <m:r>
                                  <a:rPr lang="en-US" altLang="en-US" sz="2400" i="1">
                                    <a:latin typeface="Cambria Math" panose="02040503050406030204" pitchFamily="18" charset="0"/>
                                    <a:ea typeface="Cambria Math" panose="02040503050406030204" pitchFamily="18" charset="0"/>
                                  </a:rPr>
                                  <m:t>𝐴</m:t>
                                </m:r>
                                <m:sSub>
                                  <m:sSubPr>
                                    <m:ctrlPr>
                                      <a:rPr lang="en-US" altLang="en-US" sz="2400" i="1">
                                        <a:latin typeface="Cambria Math" panose="02040503050406030204" pitchFamily="18" charset="0"/>
                                        <a:ea typeface="Cambria Math" panose="02040503050406030204" pitchFamily="18" charset="0"/>
                                      </a:rPr>
                                    </m:ctrlPr>
                                  </m:sSubPr>
                                  <m:e>
                                    <m:r>
                                      <m:rPr>
                                        <m:brk m:alnAt="7"/>
                                      </m:rPr>
                                      <a:rPr lang="en-US" altLang="en-US" sz="2400" i="1">
                                        <a:latin typeface="Cambria Math" panose="02040503050406030204" pitchFamily="18" charset="0"/>
                                        <a:ea typeface="Cambria Math" panose="02040503050406030204" pitchFamily="18" charset="0"/>
                                      </a:rPr>
                                      <m:t>𝑣</m:t>
                                    </m:r>
                                  </m:e>
                                  <m:sub>
                                    <m:r>
                                      <m:rPr>
                                        <m:brk m:alnAt="7"/>
                                      </m:rPr>
                                      <a:rPr lang="en-US" altLang="en-US" sz="2400" i="1">
                                        <a:latin typeface="Cambria Math" panose="02040503050406030204" pitchFamily="18" charset="0"/>
                                        <a:ea typeface="Cambria Math" panose="02040503050406030204" pitchFamily="18" charset="0"/>
                                      </a:rPr>
                                      <m:t>𝑑</m:t>
                                    </m:r>
                                  </m:sub>
                                </m:sSub>
                              </m:e>
                            </m:mr>
                            <m:mr>
                              <m:e>
                                <m:r>
                                  <a:rPr lang="en-US" altLang="en-US" sz="2400" i="1">
                                    <a:latin typeface="Cambria Math" panose="02040503050406030204" pitchFamily="18" charset="0"/>
                                    <a:ea typeface="Cambria Math" panose="02040503050406030204" pitchFamily="18" charset="0"/>
                                  </a:rPr>
                                  <m:t>→</m:t>
                                </m:r>
                              </m:e>
                            </m:mr>
                          </m:m>
                        </m:e>
                      </m:mr>
                      <m:mr>
                        <m:e/>
                      </m:mr>
                    </m:m>
                    <m:r>
                      <a:rPr lang="en-US" altLang="en-US" sz="2400" b="0" i="1" smtClean="0">
                        <a:latin typeface="Cambria Math" panose="02040503050406030204" pitchFamily="18" charset="0"/>
                        <a:ea typeface="Cambria Math" panose="02040503050406030204" pitchFamily="18" charset="0"/>
                      </a:rPr>
                      <m:t>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𝑜𝑢𝑡</m:t>
                        </m:r>
                      </m:sub>
                    </m:sSub>
                    <m:r>
                      <a:rPr lang="en-US" altLang="en-US" sz="2400" b="0" i="1" smtClean="0">
                        <a:latin typeface="Cambria Math" panose="02040503050406030204" pitchFamily="18" charset="0"/>
                        <a:ea typeface="Cambria Math" panose="02040503050406030204" pitchFamily="18" charset="0"/>
                      </a:rPr>
                      <m:t>↑   →   </m:t>
                    </m:r>
                    <m:sSub>
                      <m:sSubPr>
                        <m:ctrlPr>
                          <a:rPr lang="en-US" altLang="en-US" sz="2400" b="0" i="1" smtClean="0">
                            <a:latin typeface="Cambria Math" panose="02040503050406030204" pitchFamily="18" charset="0"/>
                            <a:ea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𝑣</m:t>
                        </m:r>
                      </m:e>
                      <m:sub>
                        <m:r>
                          <a:rPr lang="en-US" altLang="en-US" sz="2400" b="0" i="1" smtClean="0">
                            <a:latin typeface="Cambria Math" panose="02040503050406030204" pitchFamily="18" charset="0"/>
                            <a:ea typeface="Cambria Math" panose="02040503050406030204" pitchFamily="18" charset="0"/>
                          </a:rPr>
                          <m:t>−</m:t>
                        </m:r>
                      </m:sub>
                    </m:sSub>
                    <m:r>
                      <a:rPr lang="en-US" altLang="en-US" sz="2400" b="0" i="1" smtClean="0">
                        <a:latin typeface="Cambria Math" panose="02040503050406030204" pitchFamily="18" charset="0"/>
                        <a:ea typeface="Cambria Math" panose="02040503050406030204" pitchFamily="18" charset="0"/>
                      </a:rPr>
                      <m:t>↑   </m:t>
                    </m:r>
                    <m:r>
                      <a:rPr lang="en-US" altLang="en-US" sz="2400" i="1">
                        <a:latin typeface="Cambria Math" panose="02040503050406030204" pitchFamily="18" charset="0"/>
                        <a:ea typeface="Cambria Math" panose="02040503050406030204" pitchFamily="18" charset="0"/>
                      </a:rPr>
                      <m:t>→   </m:t>
                    </m:r>
                    <m:sSub>
                      <m:sSubPr>
                        <m:ctrlPr>
                          <a:rPr lang="en-US" altLang="en-US" sz="2400" i="1">
                            <a:latin typeface="Cambria Math" panose="02040503050406030204" pitchFamily="18" charset="0"/>
                            <a:ea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𝑣</m:t>
                        </m:r>
                      </m:e>
                      <m:sub>
                        <m:r>
                          <a:rPr lang="en-US" altLang="en-US" sz="2400" i="1">
                            <a:latin typeface="Cambria Math" panose="02040503050406030204" pitchFamily="18" charset="0"/>
                            <a:ea typeface="Cambria Math" panose="02040503050406030204" pitchFamily="18" charset="0"/>
                          </a:rPr>
                          <m:t>𝑑</m:t>
                        </m:r>
                      </m:sub>
                    </m:sSub>
                    <m:r>
                      <a:rPr lang="en-US" altLang="en-US" sz="2400" b="0" i="1" smtClean="0">
                        <a:latin typeface="Cambria Math" panose="02040503050406030204" pitchFamily="18" charset="0"/>
                        <a:ea typeface="Cambria Math" panose="02040503050406030204" pitchFamily="18" charset="0"/>
                      </a:rPr>
                      <m:t>↓  …</m:t>
                    </m:r>
                  </m:oMath>
                </a14:m>
                <a:endParaRPr lang="en-US" altLang="en-US" sz="2400" dirty="0" smtClean="0"/>
              </a:p>
              <a:p>
                <a:r>
                  <a:rPr lang="en-US" altLang="en-US" sz="2400" dirty="0" smtClean="0"/>
                  <a:t>The negative feedback force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𝑣</m:t>
                        </m:r>
                      </m:e>
                      <m:sub>
                        <m:r>
                          <a:rPr lang="en-US" altLang="en-US" sz="2400" b="0" i="1" smtClean="0">
                            <a:latin typeface="Cambria Math" panose="02040503050406030204" pitchFamily="18" charset="0"/>
                          </a:rPr>
                          <m:t>𝑑</m:t>
                        </m:r>
                      </m:sub>
                    </m:sSub>
                  </m:oMath>
                </a14:m>
                <a:r>
                  <a:rPr lang="en-US" altLang="en-US" sz="2400" dirty="0" smtClean="0"/>
                  <a:t> to be near zero.</a:t>
                </a:r>
                <a:endParaRPr lang="en-US" altLang="en-US" sz="2400" dirty="0"/>
              </a:p>
            </p:txBody>
          </p:sp>
        </mc:Choice>
        <mc:Fallback xmlns="">
          <p:sp>
            <p:nvSpPr>
              <p:cNvPr id="32771" name="Content Placeholder 2"/>
              <p:cNvSpPr>
                <a:spLocks noGrp="1" noRot="1" noChangeAspect="1" noMove="1" noResize="1" noEditPoints="1" noAdjustHandles="1" noChangeArrowheads="1" noChangeShapeType="1" noTextEdit="1"/>
              </p:cNvSpPr>
              <p:nvPr>
                <p:ph idx="1"/>
              </p:nvPr>
            </p:nvSpPr>
            <p:spPr>
              <a:blipFill>
                <a:blip r:embed="rId4"/>
                <a:stretch>
                  <a:fillRect l="-898" t="-1000" r="-17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9D05C7EC-2869-40E2-9875-A48BCB249906}" type="slidenum">
              <a:rPr lang="en-US" altLang="en-US" sz="1200">
                <a:solidFill>
                  <a:srgbClr val="3F3F3F"/>
                </a:solidFill>
              </a:rPr>
              <a:pPr eaLnBrk="1" hangingPunct="1"/>
              <a:t>23</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1" name="TextBox 10"/>
          <p:cNvSpPr txBox="1"/>
          <p:nvPr/>
        </p:nvSpPr>
        <p:spPr>
          <a:xfrm>
            <a:off x="5181600" y="3539609"/>
            <a:ext cx="1242648" cy="369332"/>
          </a:xfrm>
          <a:prstGeom prst="rect">
            <a:avLst/>
          </a:prstGeom>
          <a:noFill/>
        </p:spPr>
        <p:txBody>
          <a:bodyPr wrap="none" rtlCol="0">
            <a:spAutoFit/>
          </a:bodyPr>
          <a:lstStyle/>
          <a:p>
            <a:r>
              <a:rPr lang="en-US" dirty="0" smtClean="0"/>
              <a:t>A=200000</a:t>
            </a:r>
            <a:endParaRPr lang="en-US" dirty="0"/>
          </a:p>
        </p:txBody>
      </p:sp>
      <p:sp>
        <p:nvSpPr>
          <p:cNvPr id="14" name="TextBox 13"/>
          <p:cNvSpPr txBox="1"/>
          <p:nvPr/>
        </p:nvSpPr>
        <p:spPr>
          <a:xfrm>
            <a:off x="6808176" y="4038600"/>
            <a:ext cx="513282" cy="369332"/>
          </a:xfrm>
          <a:prstGeom prst="rect">
            <a:avLst/>
          </a:prstGeom>
          <a:noFill/>
        </p:spPr>
        <p:txBody>
          <a:bodyPr wrap="none" rtlCol="0">
            <a:spAutoFit/>
          </a:bodyPr>
          <a:lstStyle/>
          <a:p>
            <a:r>
              <a:rPr lang="en-US" dirty="0" err="1" smtClean="0"/>
              <a:t>v</a:t>
            </a:r>
            <a:r>
              <a:rPr lang="en-US" baseline="-25000" dirty="0" err="1" smtClean="0"/>
              <a:t>out</a:t>
            </a:r>
            <a:endParaRPr lang="en-US" baseline="-25000" dirty="0"/>
          </a:p>
        </p:txBody>
      </p:sp>
    </p:spTree>
    <p:extLst>
      <p:ext uri="{BB962C8B-B14F-4D97-AF65-F5344CB8AC3E}">
        <p14:creationId xmlns:p14="http://schemas.microsoft.com/office/powerpoint/2010/main" val="102976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 Analogy</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8" name="Picture 7"/>
          <p:cNvPicPr>
            <a:picLocks noChangeAspect="1"/>
          </p:cNvPicPr>
          <p:nvPr/>
        </p:nvPicPr>
        <p:blipFill>
          <a:blip r:embed="rId3"/>
          <a:stretch>
            <a:fillRect/>
          </a:stretch>
        </p:blipFill>
        <p:spPr>
          <a:xfrm>
            <a:off x="4981575" y="1447800"/>
            <a:ext cx="3781425" cy="4162425"/>
          </a:xfrm>
          <a:prstGeom prst="rect">
            <a:avLst/>
          </a:prstGeom>
        </p:spPr>
      </p:pic>
    </p:spTree>
    <p:extLst>
      <p:ext uri="{BB962C8B-B14F-4D97-AF65-F5344CB8AC3E}">
        <p14:creationId xmlns:p14="http://schemas.microsoft.com/office/powerpoint/2010/main" val="23757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 Analogy</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pic>
        <p:nvPicPr>
          <p:cNvPr id="7" name="Picture 6"/>
          <p:cNvPicPr>
            <a:picLocks noChangeAspect="1"/>
          </p:cNvPicPr>
          <p:nvPr/>
        </p:nvPicPr>
        <p:blipFill>
          <a:blip r:embed="rId2"/>
          <a:stretch>
            <a:fillRect/>
          </a:stretch>
        </p:blipFill>
        <p:spPr>
          <a:xfrm>
            <a:off x="609600" y="1754982"/>
            <a:ext cx="3781425" cy="3733800"/>
          </a:xfrm>
          <a:prstGeom prst="rect">
            <a:avLst/>
          </a:prstGeom>
        </p:spPr>
      </p:pic>
      <p:pic>
        <p:nvPicPr>
          <p:cNvPr id="9" name="Picture 8"/>
          <p:cNvPicPr>
            <a:picLocks noChangeAspect="1"/>
          </p:cNvPicPr>
          <p:nvPr/>
        </p:nvPicPr>
        <p:blipFill>
          <a:blip r:embed="rId3"/>
          <a:stretch>
            <a:fillRect/>
          </a:stretch>
        </p:blipFill>
        <p:spPr>
          <a:xfrm>
            <a:off x="4905375" y="1969294"/>
            <a:ext cx="3857625" cy="3305175"/>
          </a:xfrm>
          <a:prstGeom prst="rect">
            <a:avLst/>
          </a:prstGeom>
        </p:spPr>
      </p:pic>
    </p:spTree>
    <p:extLst>
      <p:ext uri="{BB962C8B-B14F-4D97-AF65-F5344CB8AC3E}">
        <p14:creationId xmlns:p14="http://schemas.microsoft.com/office/powerpoint/2010/main" val="17714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 Analogy</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26</a:t>
            </a:fld>
            <a:endParaRPr lang="en-US" altLang="en-US" dirty="0"/>
          </a:p>
        </p:txBody>
      </p:sp>
      <p:pic>
        <p:nvPicPr>
          <p:cNvPr id="8" name="Picture 7"/>
          <p:cNvPicPr>
            <a:picLocks noChangeAspect="1"/>
          </p:cNvPicPr>
          <p:nvPr/>
        </p:nvPicPr>
        <p:blipFill>
          <a:blip r:embed="rId2"/>
          <a:stretch>
            <a:fillRect/>
          </a:stretch>
        </p:blipFill>
        <p:spPr>
          <a:xfrm>
            <a:off x="609600" y="1553581"/>
            <a:ext cx="3762375" cy="3933825"/>
          </a:xfrm>
          <a:prstGeom prst="rect">
            <a:avLst/>
          </a:prstGeom>
        </p:spPr>
      </p:pic>
      <p:pic>
        <p:nvPicPr>
          <p:cNvPr id="10" name="Picture 9"/>
          <p:cNvPicPr>
            <a:picLocks noChangeAspect="1"/>
          </p:cNvPicPr>
          <p:nvPr/>
        </p:nvPicPr>
        <p:blipFill>
          <a:blip r:embed="rId3"/>
          <a:stretch>
            <a:fillRect/>
          </a:stretch>
        </p:blipFill>
        <p:spPr>
          <a:xfrm>
            <a:off x="4953000" y="1401180"/>
            <a:ext cx="3762375" cy="4238625"/>
          </a:xfrm>
          <a:prstGeom prst="rect">
            <a:avLst/>
          </a:prstGeom>
        </p:spPr>
      </p:pic>
    </p:spTree>
    <p:extLst>
      <p:ext uri="{BB962C8B-B14F-4D97-AF65-F5344CB8AC3E}">
        <p14:creationId xmlns:p14="http://schemas.microsoft.com/office/powerpoint/2010/main" val="233557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 Analogy</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27</a:t>
            </a:fld>
            <a:endParaRPr lang="en-US" altLang="en-US" dirty="0"/>
          </a:p>
        </p:txBody>
      </p:sp>
      <p:pic>
        <p:nvPicPr>
          <p:cNvPr id="7" name="Picture 6"/>
          <p:cNvPicPr>
            <a:picLocks noChangeAspect="1"/>
          </p:cNvPicPr>
          <p:nvPr/>
        </p:nvPicPr>
        <p:blipFill>
          <a:blip r:embed="rId2"/>
          <a:stretch>
            <a:fillRect/>
          </a:stretch>
        </p:blipFill>
        <p:spPr>
          <a:xfrm>
            <a:off x="626097" y="2202656"/>
            <a:ext cx="3829050" cy="2619375"/>
          </a:xfrm>
          <a:prstGeom prst="rect">
            <a:avLst/>
          </a:prstGeom>
        </p:spPr>
      </p:pic>
      <p:pic>
        <p:nvPicPr>
          <p:cNvPr id="9" name="Picture 8"/>
          <p:cNvPicPr>
            <a:picLocks noChangeAspect="1"/>
          </p:cNvPicPr>
          <p:nvPr/>
        </p:nvPicPr>
        <p:blipFill>
          <a:blip r:embed="rId3"/>
          <a:stretch>
            <a:fillRect/>
          </a:stretch>
        </p:blipFill>
        <p:spPr>
          <a:xfrm>
            <a:off x="4800600" y="1215074"/>
            <a:ext cx="3671890" cy="2447926"/>
          </a:xfrm>
          <a:prstGeom prst="rect">
            <a:avLst/>
          </a:prstGeom>
        </p:spPr>
      </p:pic>
      <p:pic>
        <p:nvPicPr>
          <p:cNvPr id="11" name="Picture 10"/>
          <p:cNvPicPr>
            <a:picLocks noChangeAspect="1"/>
          </p:cNvPicPr>
          <p:nvPr/>
        </p:nvPicPr>
        <p:blipFill>
          <a:blip r:embed="rId4"/>
          <a:stretch>
            <a:fillRect/>
          </a:stretch>
        </p:blipFill>
        <p:spPr>
          <a:xfrm>
            <a:off x="4876800" y="3663000"/>
            <a:ext cx="3765387" cy="2447926"/>
          </a:xfrm>
          <a:prstGeom prst="rect">
            <a:avLst/>
          </a:prstGeom>
        </p:spPr>
      </p:pic>
    </p:spTree>
    <p:extLst>
      <p:ext uri="{BB962C8B-B14F-4D97-AF65-F5344CB8AC3E}">
        <p14:creationId xmlns:p14="http://schemas.microsoft.com/office/powerpoint/2010/main" val="248416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a:t>
            </a:r>
          </a:p>
        </p:txBody>
      </p:sp>
      <p:sp>
        <p:nvSpPr>
          <p:cNvPr id="3" name="Content Placeholder 2"/>
          <p:cNvSpPr>
            <a:spLocks noGrp="1"/>
          </p:cNvSpPr>
          <p:nvPr>
            <p:ph sz="quarter" idx="1"/>
          </p:nvPr>
        </p:nvSpPr>
        <p:spPr/>
        <p:txBody>
          <a:bodyPr/>
          <a:lstStyle/>
          <a:p>
            <a:r>
              <a:rPr lang="en-US" dirty="0"/>
              <a:t>V</a:t>
            </a:r>
            <a:r>
              <a:rPr lang="en-US" baseline="-25000" dirty="0"/>
              <a:t>1 </a:t>
            </a:r>
            <a:r>
              <a:rPr lang="en-US" dirty="0"/>
              <a:t>= ?</a:t>
            </a:r>
          </a:p>
        </p:txBody>
      </p:sp>
      <p:sp>
        <p:nvSpPr>
          <p:cNvPr id="4" name="Date Placeholder 3"/>
          <p:cNvSpPr>
            <a:spLocks noGrp="1"/>
          </p:cNvSpPr>
          <p:nvPr>
            <p:ph type="dt" sz="half" idx="10"/>
          </p:nvPr>
        </p:nvSpPr>
        <p:spPr/>
        <p:txBody>
          <a:body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28</a:t>
            </a:fld>
            <a:endParaRPr lang="en-US"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752600"/>
            <a:ext cx="5105400" cy="388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658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2</a:t>
            </a:r>
            <a:endParaRPr lang="en-US" dirty="0"/>
          </a:p>
        </p:txBody>
      </p:sp>
      <p:sp>
        <p:nvSpPr>
          <p:cNvPr id="3" name="Content Placeholder 2"/>
          <p:cNvSpPr>
            <a:spLocks noGrp="1"/>
          </p:cNvSpPr>
          <p:nvPr>
            <p:ph sz="quarter" idx="1"/>
          </p:nvPr>
        </p:nvSpPr>
        <p:spPr/>
        <p:txBody>
          <a:bodyPr/>
          <a:lstStyle/>
          <a:p>
            <a:r>
              <a:rPr lang="en-US" dirty="0" err="1" smtClean="0"/>
              <a:t>Vout</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smtClean="0"/>
              <a:t>5. Operational Amplifiers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29</a:t>
            </a:fld>
            <a:endParaRPr lang="en-US" altLang="en-US" dirty="0"/>
          </a:p>
        </p:txBody>
      </p:sp>
      <p:pic>
        <p:nvPicPr>
          <p:cNvPr id="8" name="Picture 7"/>
          <p:cNvPicPr>
            <a:picLocks noChangeAspect="1"/>
          </p:cNvPicPr>
          <p:nvPr/>
        </p:nvPicPr>
        <p:blipFill>
          <a:blip r:embed="rId3"/>
          <a:stretch>
            <a:fillRect/>
          </a:stretch>
        </p:blipFill>
        <p:spPr>
          <a:xfrm>
            <a:off x="1143000" y="1866900"/>
            <a:ext cx="7310603" cy="3581400"/>
          </a:xfrm>
          <a:prstGeom prst="rect">
            <a:avLst/>
          </a:prstGeom>
        </p:spPr>
      </p:pic>
    </p:spTree>
    <p:extLst>
      <p:ext uri="{BB962C8B-B14F-4D97-AF65-F5344CB8AC3E}">
        <p14:creationId xmlns:p14="http://schemas.microsoft.com/office/powerpoint/2010/main" val="3628303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The Operational Amplifier</a:t>
            </a: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58D0119C-5C22-4C3A-A574-A5D39111B652}" type="slidenum">
              <a:rPr lang="en-US" altLang="en-US" sz="1200">
                <a:solidFill>
                  <a:srgbClr val="3F3F3F"/>
                </a:solidFill>
              </a:rPr>
              <a:pPr eaLnBrk="1" hangingPunct="1"/>
              <a:t>3</a:t>
            </a:fld>
            <a:endParaRPr lang="en-US" altLang="en-US" sz="1200">
              <a:solidFill>
                <a:srgbClr val="3F3F3F"/>
              </a:solidFill>
            </a:endParaRPr>
          </a:p>
        </p:txBody>
      </p:sp>
      <p:sp>
        <p:nvSpPr>
          <p:cNvPr id="16389" name="Content Placeholder 2"/>
          <p:cNvSpPr>
            <a:spLocks noGrp="1"/>
          </p:cNvSpPr>
          <p:nvPr>
            <p:ph idx="1"/>
          </p:nvPr>
        </p:nvSpPr>
        <p:spPr>
          <a:xfrm>
            <a:off x="457200" y="1371600"/>
            <a:ext cx="8229600" cy="1828800"/>
          </a:xfrm>
        </p:spPr>
        <p:txBody>
          <a:bodyPr/>
          <a:lstStyle/>
          <a:p>
            <a:r>
              <a:rPr lang="en-US" altLang="en-US" dirty="0"/>
              <a:t>The </a:t>
            </a:r>
            <a:r>
              <a:rPr lang="en-US" altLang="en-US" i="1" dirty="0"/>
              <a:t>operational amplifier </a:t>
            </a:r>
            <a:r>
              <a:rPr lang="en-US" altLang="en-US" dirty="0"/>
              <a:t>or</a:t>
            </a:r>
            <a:r>
              <a:rPr lang="en-US" altLang="en-US" i="1" dirty="0"/>
              <a:t> </a:t>
            </a:r>
            <a:r>
              <a:rPr lang="en-US" altLang="en-US" dirty="0">
                <a:solidFill>
                  <a:srgbClr val="FF0000"/>
                </a:solidFill>
              </a:rPr>
              <a:t>op</a:t>
            </a:r>
            <a:r>
              <a:rPr lang="en-US" altLang="en-US" i="1" dirty="0">
                <a:solidFill>
                  <a:srgbClr val="FF0000"/>
                </a:solidFill>
              </a:rPr>
              <a:t> </a:t>
            </a:r>
            <a:r>
              <a:rPr lang="en-US" altLang="en-US" dirty="0">
                <a:solidFill>
                  <a:srgbClr val="FF0000"/>
                </a:solidFill>
              </a:rPr>
              <a:t>amp </a:t>
            </a:r>
            <a:r>
              <a:rPr lang="en-US" altLang="en-US" dirty="0"/>
              <a:t>for short, finds daily usage in a large variety  of electronic applications.</a:t>
            </a:r>
          </a:p>
        </p:txBody>
      </p:sp>
      <p:pic>
        <p:nvPicPr>
          <p:cNvPr id="16390" name="Picture 4" descr="hay29575_0601"/>
          <p:cNvPicPr>
            <a:picLocks noChangeAspect="1" noChangeArrowheads="1"/>
          </p:cNvPicPr>
          <p:nvPr/>
        </p:nvPicPr>
        <p:blipFill>
          <a:blip r:embed="rId2" cstate="print">
            <a:extLst>
              <a:ext uri="{28A0092B-C50C-407E-A947-70E740481C1C}">
                <a14:useLocalDpi xmlns:a14="http://schemas.microsoft.com/office/drawing/2010/main" val="0"/>
              </a:ext>
            </a:extLst>
          </a:blip>
          <a:srcRect t="3931" b="9825"/>
          <a:stretch>
            <a:fillRect/>
          </a:stretch>
        </p:blipFill>
        <p:spPr bwMode="auto">
          <a:xfrm>
            <a:off x="868362" y="3276600"/>
            <a:ext cx="7513638"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2631859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3</a:t>
            </a:r>
            <a:endParaRPr lang="en-US" dirty="0"/>
          </a:p>
        </p:txBody>
      </p:sp>
      <p:sp>
        <p:nvSpPr>
          <p:cNvPr id="3" name="Content Placeholder 2"/>
          <p:cNvSpPr>
            <a:spLocks noGrp="1"/>
          </p:cNvSpPr>
          <p:nvPr>
            <p:ph sz="quarter" idx="1"/>
          </p:nvPr>
        </p:nvSpPr>
        <p:spPr/>
        <p:txBody>
          <a:bodyPr/>
          <a:lstStyle/>
          <a:p>
            <a:r>
              <a:rPr lang="en-US" dirty="0" err="1" smtClean="0"/>
              <a:t>V</a:t>
            </a:r>
            <a:r>
              <a:rPr lang="en-US" baseline="-25000" dirty="0" err="1" smtClean="0"/>
              <a:t>out</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a:t>6. Capacitor-Inductor</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pic>
        <p:nvPicPr>
          <p:cNvPr id="389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8137" b="23538"/>
          <a:stretch/>
        </p:blipFill>
        <p:spPr bwMode="auto">
          <a:xfrm>
            <a:off x="3688556" y="1267673"/>
            <a:ext cx="481488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4869"/>
          <a:stretch/>
        </p:blipFill>
        <p:spPr bwMode="auto">
          <a:xfrm>
            <a:off x="990600" y="4930772"/>
            <a:ext cx="5881687" cy="12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363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4</a:t>
            </a:r>
            <a:endParaRPr lang="en-US" dirty="0"/>
          </a:p>
        </p:txBody>
      </p:sp>
      <p:sp>
        <p:nvSpPr>
          <p:cNvPr id="3" name="Content Placeholder 2"/>
          <p:cNvSpPr>
            <a:spLocks noGrp="1"/>
          </p:cNvSpPr>
          <p:nvPr>
            <p:ph sz="quarter" idx="1"/>
          </p:nvPr>
        </p:nvSpPr>
        <p:spPr/>
        <p:txBody>
          <a:bodyPr/>
          <a:lstStyle/>
          <a:p>
            <a:r>
              <a:rPr lang="en-US" dirty="0" err="1" smtClean="0"/>
              <a:t>V</a:t>
            </a:r>
            <a:r>
              <a:rPr lang="en-US" baseline="-25000" dirty="0" err="1" smtClean="0"/>
              <a:t>out</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p:txBody>
          <a:bodyPr/>
          <a:lstStyle/>
          <a:p>
            <a:pPr>
              <a:defRPr/>
            </a:pPr>
            <a:r>
              <a:rPr lang="fr-FR" altLang="en-US"/>
              <a:t>6. Capacitor-Inductor</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31</a:t>
            </a:fld>
            <a:endParaRPr lang="en-US" altLang="en-US" dirty="0"/>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1042" t="36209" b="16266"/>
          <a:stretch/>
        </p:blipFill>
        <p:spPr bwMode="auto">
          <a:xfrm>
            <a:off x="1195388" y="4825546"/>
            <a:ext cx="3259873" cy="1346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1847"/>
          <a:stretch/>
        </p:blipFill>
        <p:spPr bwMode="auto">
          <a:xfrm>
            <a:off x="4572000" y="1227841"/>
            <a:ext cx="4157177" cy="367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85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5</a:t>
            </a:r>
            <a:endParaRPr lang="en-US" dirty="0"/>
          </a:p>
        </p:txBody>
      </p:sp>
      <p:sp>
        <p:nvSpPr>
          <p:cNvPr id="3" name="Content Placeholder 2"/>
          <p:cNvSpPr>
            <a:spLocks noGrp="1"/>
          </p:cNvSpPr>
          <p:nvPr>
            <p:ph sz="quarter" idx="1"/>
          </p:nvPr>
        </p:nvSpPr>
        <p:spPr/>
        <p:txBody>
          <a:bodyPr/>
          <a:lstStyle/>
          <a:p>
            <a:r>
              <a:rPr lang="en-US" dirty="0"/>
              <a:t>Find </a:t>
            </a:r>
            <a:r>
              <a:rPr lang="en-US" dirty="0" err="1"/>
              <a:t>v</a:t>
            </a:r>
            <a:r>
              <a:rPr lang="en-US" baseline="-25000" dirty="0" err="1"/>
              <a:t>x</a:t>
            </a:r>
            <a:r>
              <a:rPr lang="en-US" dirty="0"/>
              <a:t>(t) for the given circuit</a:t>
            </a:r>
          </a:p>
          <a:p>
            <a:endParaRPr lang="en-US" dirty="0"/>
          </a:p>
        </p:txBody>
      </p:sp>
      <p:sp>
        <p:nvSpPr>
          <p:cNvPr id="4" name="Date Placeholder 3"/>
          <p:cNvSpPr>
            <a:spLocks noGrp="1"/>
          </p:cNvSpPr>
          <p:nvPr>
            <p:ph type="dt" sz="half" idx="10"/>
          </p:nvPr>
        </p:nvSpPr>
        <p:spPr/>
        <p:txBody>
          <a:bodyPr/>
          <a:lstStyle/>
          <a:p>
            <a:pPr>
              <a:defRPr/>
            </a:pPr>
            <a:r>
              <a:rPr lang="en-US" altLang="en-US"/>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32</a:t>
            </a:fld>
            <a:endParaRPr lang="en-US"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14600"/>
            <a:ext cx="4686300" cy="303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434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a:t>
            </a:r>
            <a:r>
              <a:rPr lang="en-US" dirty="0" smtClean="0"/>
              <a:t>6</a:t>
            </a:r>
            <a:endParaRPr lang="en-US" dirty="0"/>
          </a:p>
        </p:txBody>
      </p:sp>
      <p:sp>
        <p:nvSpPr>
          <p:cNvPr id="3" name="Content Placeholder 2"/>
          <p:cNvSpPr>
            <a:spLocks noGrp="1"/>
          </p:cNvSpPr>
          <p:nvPr>
            <p:ph sz="quarter" idx="1"/>
          </p:nvPr>
        </p:nvSpPr>
        <p:spPr/>
        <p:txBody>
          <a:bodyPr/>
          <a:lstStyle/>
          <a:p>
            <a:r>
              <a:rPr lang="en-US" dirty="0" smtClean="0"/>
              <a:t>If v(0)=10, find </a:t>
            </a:r>
            <a:r>
              <a:rPr lang="en-US" dirty="0" err="1" smtClean="0"/>
              <a:t>v</a:t>
            </a:r>
            <a:r>
              <a:rPr lang="en-US" baseline="-25000" dirty="0" err="1" smtClean="0"/>
              <a:t>o</a:t>
            </a:r>
            <a:r>
              <a:rPr lang="en-US" dirty="0" smtClean="0"/>
              <a:t>(t) for t&gt;0</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33</a:t>
            </a:fld>
            <a:endParaRPr lang="en-US" altLang="en-US" dirty="0"/>
          </a:p>
        </p:txBody>
      </p:sp>
      <p:pic>
        <p:nvPicPr>
          <p:cNvPr id="8" name="Picture 7"/>
          <p:cNvPicPr>
            <a:picLocks noChangeAspect="1"/>
          </p:cNvPicPr>
          <p:nvPr/>
        </p:nvPicPr>
        <p:blipFill>
          <a:blip r:embed="rId2"/>
          <a:stretch>
            <a:fillRect/>
          </a:stretch>
        </p:blipFill>
        <p:spPr>
          <a:xfrm>
            <a:off x="3601244" y="1981200"/>
            <a:ext cx="5153025" cy="4191000"/>
          </a:xfrm>
          <a:prstGeom prst="rect">
            <a:avLst/>
          </a:prstGeom>
        </p:spPr>
      </p:pic>
    </p:spTree>
    <p:extLst>
      <p:ext uri="{BB962C8B-B14F-4D97-AF65-F5344CB8AC3E}">
        <p14:creationId xmlns:p14="http://schemas.microsoft.com/office/powerpoint/2010/main" val="1104070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=10</m:t>
                    </m:r>
                    <m:r>
                      <a:rPr lang="en-US" sz="2200" b="0" i="1" smtClean="0">
                        <a:latin typeface="Cambria Math" panose="02040503050406030204" pitchFamily="18" charset="0"/>
                      </a:rPr>
                      <m:t>𝑢</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𝑡</m:t>
                        </m:r>
                      </m:e>
                    </m:d>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In-Class Exercise </a:t>
            </a:r>
            <a:r>
              <a:rPr lang="en-US" dirty="0" smtClean="0"/>
              <a:t>7</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34</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3228395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m:rPr>
                        <m:sty m:val="p"/>
                      </m:rPr>
                      <a:rPr lang="en-US" sz="2200" b="0" i="0" smtClean="0">
                        <a:latin typeface="Cambria Math" panose="02040503050406030204" pitchFamily="18" charset="0"/>
                      </a:rPr>
                      <m:t>cos</m:t>
                    </m:r>
                    <m:r>
                      <a:rPr lang="en-US" sz="2200" b="0" i="1" smtClean="0">
                        <a:latin typeface="Cambria Math" panose="02040503050406030204" pitchFamily="18" charset="0"/>
                      </a:rPr>
                      <m:t>⁡(</m:t>
                    </m:r>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𝑚𝑉</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𝑅</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=10</m:t>
                    </m:r>
                    <m:r>
                      <a:rPr lang="en-US" sz="2200" b="0" i="1" smtClean="0">
                        <a:latin typeface="Cambria Math" panose="02040503050406030204" pitchFamily="18" charset="0"/>
                      </a:rPr>
                      <m:t>𝐾</m:t>
                    </m:r>
                    <m:r>
                      <m:rPr>
                        <m:sty m:val="p"/>
                      </m:rPr>
                      <a:rPr lang="el-GR" sz="2200" b="0" i="1" smtClean="0">
                        <a:latin typeface="Cambria Math" panose="02040503050406030204" pitchFamily="18" charset="0"/>
                        <a:ea typeface="Cambria Math" panose="02040503050406030204" pitchFamily="18" charset="0"/>
                      </a:rPr>
                      <m:t>Ω</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=20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r>
                      <a:rPr lang="en-US" sz="2200" b="0" i="1" smtClean="0">
                        <a:latin typeface="Cambria Math" panose="02040503050406030204" pitchFamily="18" charset="0"/>
                        <a:ea typeface="Cambria Math" panose="02040503050406030204" pitchFamily="18" charset="0"/>
                      </a:rPr>
                      <m:t>, </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𝐶</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=100</m:t>
                    </m:r>
                    <m:r>
                      <a:rPr lang="en-US" sz="2200" b="0" i="1" smtClean="0">
                        <a:latin typeface="Cambria Math" panose="02040503050406030204" pitchFamily="18" charset="0"/>
                        <a:ea typeface="Cambria Math" panose="02040503050406030204" pitchFamily="18" charset="0"/>
                      </a:rPr>
                      <m:t>𝜇</m:t>
                    </m:r>
                    <m:r>
                      <a:rPr lang="en-US" sz="2200" b="0" i="1" smtClean="0">
                        <a:latin typeface="Cambria Math" panose="02040503050406030204" pitchFamily="18" charset="0"/>
                        <a:ea typeface="Cambria Math" panose="02040503050406030204" pitchFamily="18" charset="0"/>
                      </a:rPr>
                      <m:t>𝐹</m:t>
                    </m:r>
                  </m:oMath>
                </a14:m>
                <a:endParaRPr lang="en-US" sz="2200" dirty="0" smtClean="0"/>
              </a:p>
              <a:p>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m:t>
                        </m:r>
                      </m:sub>
                    </m:sSub>
                    <m:r>
                      <a:rPr lang="en-US" sz="2200" b="0" i="1" smtClean="0">
                        <a:latin typeface="Cambria Math" panose="02040503050406030204" pitchFamily="18" charset="0"/>
                      </a:rPr>
                      <m:t>= ?</m:t>
                    </m:r>
                  </m:oMath>
                </a14:m>
                <a:r>
                  <a:rPr lang="en-US" sz="2200" dirty="0" smtClean="0"/>
                  <a:t> (use phasor)</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In-Class Exercise </a:t>
            </a:r>
            <a:r>
              <a:rPr lang="en-US" dirty="0" smtClean="0"/>
              <a:t>8</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35</a:t>
            </a:fld>
            <a:endParaRPr lang="en-US" altLang="en-US" dirty="0"/>
          </a:p>
        </p:txBody>
      </p:sp>
      <p:pic>
        <p:nvPicPr>
          <p:cNvPr id="7" name="Picture 6"/>
          <p:cNvPicPr>
            <a:picLocks noChangeAspect="1"/>
          </p:cNvPicPr>
          <p:nvPr/>
        </p:nvPicPr>
        <p:blipFill>
          <a:blip r:embed="rId4"/>
          <a:stretch>
            <a:fillRect/>
          </a:stretch>
        </p:blipFill>
        <p:spPr>
          <a:xfrm>
            <a:off x="876300" y="2183974"/>
            <a:ext cx="7663790" cy="3876675"/>
          </a:xfrm>
          <a:prstGeom prst="rect">
            <a:avLst/>
          </a:prstGeom>
        </p:spPr>
      </p:pic>
    </p:spTree>
    <p:extLst>
      <p:ext uri="{BB962C8B-B14F-4D97-AF65-F5344CB8AC3E}">
        <p14:creationId xmlns:p14="http://schemas.microsoft.com/office/powerpoint/2010/main" val="3157567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sz="2200" dirty="0" smtClean="0"/>
                  <a:t>Plot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𝑜𝑢𝑡</m:t>
                        </m:r>
                      </m:sub>
                    </m:sSub>
                  </m:oMath>
                </a14:m>
                <a:r>
                  <a:rPr lang="en-US" sz="2200" dirty="0"/>
                  <a:t> </a:t>
                </a:r>
                <a:r>
                  <a:rPr lang="en-US" sz="2200" dirty="0" smtClean="0"/>
                  <a:t>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𝑣</m:t>
                        </m:r>
                      </m:e>
                      <m:sub>
                        <m:r>
                          <a:rPr lang="en-US" sz="2200" i="1">
                            <a:latin typeface="Cambria Math" panose="02040503050406030204" pitchFamily="18" charset="0"/>
                          </a:rPr>
                          <m:t>𝑖𝑛</m:t>
                        </m:r>
                      </m:sub>
                    </m:sSub>
                    <m:r>
                      <a:rPr lang="en-US" sz="2200" b="0" i="1" smtClean="0">
                        <a:latin typeface="Cambria Math" panose="02040503050406030204" pitchFamily="18" charset="0"/>
                      </a:rPr>
                      <m:t>=</m:t>
                    </m:r>
                    <m:r>
                      <m:rPr>
                        <m:sty m:val="p"/>
                      </m:rPr>
                      <a:rPr lang="en-US" sz="2200" b="0" i="0" smtClean="0">
                        <a:latin typeface="Cambria Math" panose="02040503050406030204" pitchFamily="18" charset="0"/>
                      </a:rPr>
                      <m:t>sin</m:t>
                    </m:r>
                    <m:r>
                      <a:rPr lang="en-US" sz="2200" b="0" i="1" smtClean="0">
                        <a:latin typeface="Cambria Math" panose="02040503050406030204" pitchFamily="18" charset="0"/>
                      </a:rPr>
                      <m:t>⁡(200</m:t>
                    </m:r>
                    <m:r>
                      <a:rPr lang="en-US" sz="2200" b="0" i="1" smtClean="0">
                        <a:latin typeface="Cambria Math" panose="02040503050406030204" pitchFamily="18" charset="0"/>
                      </a:rPr>
                      <m:t>𝜋</m:t>
                    </m:r>
                    <m:r>
                      <a:rPr lang="en-US" sz="2200" b="0" i="1" smtClean="0">
                        <a:latin typeface="Cambria Math" panose="02040503050406030204" pitchFamily="18" charset="0"/>
                      </a:rPr>
                      <m:t>𝑡</m:t>
                    </m:r>
                    <m:r>
                      <a:rPr lang="en-US" sz="2200" b="0" i="1" smtClean="0">
                        <a:latin typeface="Cambria Math" panose="02040503050406030204" pitchFamily="18" charset="0"/>
                      </a:rPr>
                      <m:t>)</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5" t="-87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In-Class Exercise 9</a:t>
            </a:r>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36</a:t>
            </a:fld>
            <a:endParaRPr lang="en-US" altLang="en-US" dirty="0"/>
          </a:p>
        </p:txBody>
      </p:sp>
      <p:pic>
        <p:nvPicPr>
          <p:cNvPr id="7" name="Picture 6"/>
          <p:cNvPicPr>
            <a:picLocks noChangeAspect="1"/>
          </p:cNvPicPr>
          <p:nvPr/>
        </p:nvPicPr>
        <p:blipFill>
          <a:blip r:embed="rId4"/>
          <a:stretch>
            <a:fillRect/>
          </a:stretch>
        </p:blipFill>
        <p:spPr>
          <a:xfrm>
            <a:off x="4685420" y="1600200"/>
            <a:ext cx="4100513" cy="4344827"/>
          </a:xfrm>
          <a:prstGeom prst="rect">
            <a:avLst/>
          </a:prstGeom>
        </p:spPr>
      </p:pic>
    </p:spTree>
    <p:extLst>
      <p:ext uri="{BB962C8B-B14F-4D97-AF65-F5344CB8AC3E}">
        <p14:creationId xmlns:p14="http://schemas.microsoft.com/office/powerpoint/2010/main" val="2685201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sz="2200" dirty="0" smtClean="0"/>
                  <a:t>Plot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en-US" sz="2200" dirty="0" smtClean="0"/>
                  <a:t> vs.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𝑖𝑛</m:t>
                        </m:r>
                      </m:sub>
                    </m:sSub>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5" t="-87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In-Class Exercise </a:t>
            </a:r>
            <a:r>
              <a:rPr lang="en-US" dirty="0" smtClean="0"/>
              <a:t>10</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37</a:t>
            </a:fld>
            <a:endParaRPr lang="en-US" altLang="en-US" dirty="0"/>
          </a:p>
        </p:txBody>
      </p:sp>
      <p:pic>
        <p:nvPicPr>
          <p:cNvPr id="7" name="Picture 6"/>
          <p:cNvPicPr>
            <a:picLocks noChangeAspect="1"/>
          </p:cNvPicPr>
          <p:nvPr/>
        </p:nvPicPr>
        <p:blipFill>
          <a:blip r:embed="rId4"/>
          <a:stretch>
            <a:fillRect/>
          </a:stretch>
        </p:blipFill>
        <p:spPr>
          <a:xfrm>
            <a:off x="3406971" y="1219200"/>
            <a:ext cx="5378058" cy="3886200"/>
          </a:xfrm>
          <a:prstGeom prst="rect">
            <a:avLst/>
          </a:prstGeom>
        </p:spPr>
      </p:pic>
    </p:spTree>
    <p:extLst>
      <p:ext uri="{BB962C8B-B14F-4D97-AF65-F5344CB8AC3E}">
        <p14:creationId xmlns:p14="http://schemas.microsoft.com/office/powerpoint/2010/main" val="1301443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sz="2200" dirty="0" smtClean="0"/>
                  <a:t>Plot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𝑜𝑢𝑡</m:t>
                        </m:r>
                      </m:sub>
                    </m:sSub>
                  </m:oMath>
                </a14:m>
                <a:r>
                  <a:rPr lang="en-US" sz="2200" dirty="0" smtClean="0"/>
                  <a:t> vs.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𝑣</m:t>
                        </m:r>
                      </m:e>
                      <m:sub>
                        <m:r>
                          <a:rPr lang="en-US" sz="2200" b="0" i="1" smtClean="0">
                            <a:latin typeface="Cambria Math" panose="02040503050406030204" pitchFamily="18" charset="0"/>
                          </a:rPr>
                          <m:t>𝑖𝑛</m:t>
                        </m:r>
                      </m:sub>
                    </m:sSub>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5" t="-87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In-Class Exercise </a:t>
            </a:r>
            <a:r>
              <a:rPr lang="en-US" dirty="0" smtClean="0"/>
              <a:t>11</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38</a:t>
            </a:fld>
            <a:endParaRPr lang="en-US" altLang="en-US" dirty="0"/>
          </a:p>
        </p:txBody>
      </p:sp>
      <p:pic>
        <p:nvPicPr>
          <p:cNvPr id="8" name="Picture 7"/>
          <p:cNvPicPr>
            <a:picLocks noChangeAspect="1"/>
          </p:cNvPicPr>
          <p:nvPr/>
        </p:nvPicPr>
        <p:blipFill>
          <a:blip r:embed="rId4"/>
          <a:stretch>
            <a:fillRect/>
          </a:stretch>
        </p:blipFill>
        <p:spPr>
          <a:xfrm>
            <a:off x="3648075" y="1524000"/>
            <a:ext cx="4895850" cy="3800475"/>
          </a:xfrm>
          <a:prstGeom prst="rect">
            <a:avLst/>
          </a:prstGeom>
        </p:spPr>
      </p:pic>
    </p:spTree>
    <p:extLst>
      <p:ext uri="{BB962C8B-B14F-4D97-AF65-F5344CB8AC3E}">
        <p14:creationId xmlns:p14="http://schemas.microsoft.com/office/powerpoint/2010/main" val="369396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200" dirty="0" smtClean="0"/>
              <a:t>Find</a:t>
            </a:r>
          </a:p>
          <a:p>
            <a:pPr lvl="1"/>
            <a:r>
              <a:rPr lang="en-US" sz="1900" dirty="0" smtClean="0">
                <a:latin typeface="Cambria Math" panose="02040503050406030204" pitchFamily="18" charset="0"/>
              </a:rPr>
              <a:t>Type of filter</a:t>
            </a:r>
            <a:endParaRPr lang="en-US" sz="1900" b="0" dirty="0" smtClean="0">
              <a:latin typeface="Cambria Math" panose="02040503050406030204" pitchFamily="18" charset="0"/>
            </a:endParaRPr>
          </a:p>
          <a:p>
            <a:pPr lvl="1"/>
            <a:r>
              <a:rPr lang="en-US" sz="1900" b="0" dirty="0" smtClean="0"/>
              <a:t>Gain</a:t>
            </a:r>
          </a:p>
          <a:p>
            <a:pPr lvl="1"/>
            <a:r>
              <a:rPr lang="en-US" sz="1900" dirty="0" smtClean="0"/>
              <a:t>Cut-off frequency</a:t>
            </a:r>
            <a:endParaRPr lang="en-US" sz="1900" dirty="0"/>
          </a:p>
        </p:txBody>
      </p:sp>
      <p:sp>
        <p:nvSpPr>
          <p:cNvPr id="2" name="Title 1"/>
          <p:cNvSpPr>
            <a:spLocks noGrp="1"/>
          </p:cNvSpPr>
          <p:nvPr>
            <p:ph type="title"/>
          </p:nvPr>
        </p:nvSpPr>
        <p:spPr/>
        <p:txBody>
          <a:bodyPr/>
          <a:lstStyle/>
          <a:p>
            <a:r>
              <a:rPr lang="en-US" dirty="0"/>
              <a:t>In-Class Exercise </a:t>
            </a:r>
            <a:r>
              <a:rPr lang="en-US" dirty="0" smtClean="0"/>
              <a:t>12</a:t>
            </a:r>
            <a:endParaRPr lang="en-US" dirty="0"/>
          </a:p>
        </p:txBody>
      </p:sp>
      <p:sp>
        <p:nvSpPr>
          <p:cNvPr id="4" name="Date Placeholder 3"/>
          <p:cNvSpPr>
            <a:spLocks noGrp="1"/>
          </p:cNvSpPr>
          <p:nvPr>
            <p:ph type="dt" sz="half" idx="10"/>
          </p:nvPr>
        </p:nvSpPr>
        <p:spPr/>
        <p:txBody>
          <a:bodyPr/>
          <a:lstStyle/>
          <a:p>
            <a:pPr>
              <a:defRPr/>
            </a:pPr>
            <a:r>
              <a:rPr lang="en-US" altLang="en-US" smtClean="0"/>
              <a:t>Electrical Circuits</a:t>
            </a:r>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7. Basic RL and RC Circuits</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39</a:t>
            </a:fld>
            <a:endParaRPr lang="en-US" altLang="en-US" dirty="0"/>
          </a:p>
        </p:txBody>
      </p:sp>
      <p:pic>
        <p:nvPicPr>
          <p:cNvPr id="7" name="Picture 6"/>
          <p:cNvPicPr>
            <a:picLocks noChangeAspect="1"/>
          </p:cNvPicPr>
          <p:nvPr/>
        </p:nvPicPr>
        <p:blipFill rotWithShape="1">
          <a:blip r:embed="rId3">
            <a:biLevel thresh="75000"/>
          </a:blip>
          <a:srcRect t="896"/>
          <a:stretch/>
        </p:blipFill>
        <p:spPr>
          <a:xfrm>
            <a:off x="3249110" y="1704814"/>
            <a:ext cx="5513890" cy="3143411"/>
          </a:xfrm>
          <a:prstGeom prst="rect">
            <a:avLst/>
          </a:prstGeom>
        </p:spPr>
      </p:pic>
    </p:spTree>
    <p:extLst>
      <p:ext uri="{BB962C8B-B14F-4D97-AF65-F5344CB8AC3E}">
        <p14:creationId xmlns:p14="http://schemas.microsoft.com/office/powerpoint/2010/main" val="3049650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The Op Amp Circuit Element</a:t>
            </a:r>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4" name="Slide Number Placeholder 3"/>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3D3D476A-67C1-41EB-B76B-1C7AD9DC1515}" type="slidenum">
              <a:rPr lang="en-US" altLang="en-US" sz="1200">
                <a:solidFill>
                  <a:srgbClr val="3F3F3F"/>
                </a:solidFill>
              </a:rPr>
              <a:pPr eaLnBrk="1" hangingPunct="1"/>
              <a:t>4</a:t>
            </a:fld>
            <a:endParaRPr lang="en-US" altLang="en-US" sz="1200">
              <a:solidFill>
                <a:srgbClr val="3F3F3F"/>
              </a:solidFill>
            </a:endParaRPr>
          </a:p>
        </p:txBody>
      </p:sp>
      <p:sp>
        <p:nvSpPr>
          <p:cNvPr id="17413" name="Content Placeholder 2"/>
          <p:cNvSpPr>
            <a:spLocks noGrp="1"/>
          </p:cNvSpPr>
          <p:nvPr>
            <p:ph idx="1"/>
          </p:nvPr>
        </p:nvSpPr>
        <p:spPr>
          <a:xfrm>
            <a:off x="457200" y="1371600"/>
            <a:ext cx="8229600" cy="1168400"/>
          </a:xfrm>
        </p:spPr>
        <p:txBody>
          <a:bodyPr/>
          <a:lstStyle/>
          <a:p>
            <a:r>
              <a:rPr lang="en-US" altLang="en-US" dirty="0"/>
              <a:t>op amps have three principal terminals:</a:t>
            </a:r>
          </a:p>
          <a:p>
            <a:endParaRPr lang="en-US" altLang="en-US" dirty="0"/>
          </a:p>
          <a:p>
            <a:endParaRPr lang="en-US" altLang="en-US" dirty="0"/>
          </a:p>
          <a:p>
            <a:endParaRPr lang="en-US" altLang="en-US" dirty="0"/>
          </a:p>
          <a:p>
            <a:endParaRPr lang="en-US" altLang="en-US" dirty="0"/>
          </a:p>
          <a:p>
            <a:pPr>
              <a:buFont typeface="Wingdings 2" pitchFamily="18" charset="2"/>
              <a:buNone/>
            </a:pPr>
            <a:endParaRPr lang="en-US" altLang="en-US" dirty="0"/>
          </a:p>
        </p:txBody>
      </p:sp>
      <p:pic>
        <p:nvPicPr>
          <p:cNvPr id="17414" name="Picture 3" descr="hay29575_0602"/>
          <p:cNvPicPr>
            <a:picLocks noChangeAspect="1" noChangeArrowheads="1"/>
          </p:cNvPicPr>
          <p:nvPr/>
        </p:nvPicPr>
        <p:blipFill>
          <a:blip r:embed="rId3" cstate="print">
            <a:extLst>
              <a:ext uri="{28A0092B-C50C-407E-A947-70E740481C1C}">
                <a14:useLocalDpi xmlns:a14="http://schemas.microsoft.com/office/drawing/2010/main" val="0"/>
              </a:ext>
            </a:extLst>
          </a:blip>
          <a:srcRect l="5890" t="59805" r="25523" b="6467"/>
          <a:stretch>
            <a:fillRect/>
          </a:stretch>
        </p:blipFill>
        <p:spPr bwMode="auto">
          <a:xfrm>
            <a:off x="3038475" y="2884487"/>
            <a:ext cx="3194050"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a:cxnSpLocks noChangeShapeType="1"/>
          </p:cNvCxnSpPr>
          <p:nvPr/>
        </p:nvCxnSpPr>
        <p:spPr bwMode="auto">
          <a:xfrm rot="16200000" flipV="1">
            <a:off x="5884069" y="4269581"/>
            <a:ext cx="696913" cy="352425"/>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6" name="TextBox 9"/>
          <p:cNvSpPr txBox="1">
            <a:spLocks noChangeArrowheads="1"/>
          </p:cNvSpPr>
          <p:nvPr/>
        </p:nvSpPr>
        <p:spPr bwMode="auto">
          <a:xfrm>
            <a:off x="6408738" y="4592637"/>
            <a:ext cx="2506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output</a:t>
            </a:r>
          </a:p>
        </p:txBody>
      </p:sp>
      <p:sp>
        <p:nvSpPr>
          <p:cNvPr id="17417" name="TextBox 10"/>
          <p:cNvSpPr txBox="1">
            <a:spLocks noChangeArrowheads="1"/>
          </p:cNvSpPr>
          <p:nvPr/>
        </p:nvSpPr>
        <p:spPr bwMode="auto">
          <a:xfrm>
            <a:off x="531813" y="4794250"/>
            <a:ext cx="4700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non-inverting input</a:t>
            </a:r>
          </a:p>
        </p:txBody>
      </p:sp>
      <p:cxnSp>
        <p:nvCxnSpPr>
          <p:cNvPr id="13" name="Straight Arrow Connector 12"/>
          <p:cNvCxnSpPr>
            <a:cxnSpLocks noChangeShapeType="1"/>
          </p:cNvCxnSpPr>
          <p:nvPr/>
        </p:nvCxnSpPr>
        <p:spPr bwMode="auto">
          <a:xfrm flipV="1">
            <a:off x="2387600" y="4313237"/>
            <a:ext cx="806450" cy="48101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419" name="TextBox 13"/>
          <p:cNvSpPr txBox="1">
            <a:spLocks noChangeArrowheads="1"/>
          </p:cNvSpPr>
          <p:nvPr/>
        </p:nvSpPr>
        <p:spPr bwMode="auto">
          <a:xfrm>
            <a:off x="519113" y="2743200"/>
            <a:ext cx="2349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3200">
                <a:latin typeface="+mj-lt"/>
              </a:rPr>
              <a:t>the inverting </a:t>
            </a:r>
          </a:p>
          <a:p>
            <a:pPr eaLnBrk="1" hangingPunct="1"/>
            <a:r>
              <a:rPr lang="en-US" altLang="en-US" sz="3200">
                <a:latin typeface="+mj-lt"/>
              </a:rPr>
              <a:t>input</a:t>
            </a:r>
          </a:p>
        </p:txBody>
      </p:sp>
      <p:cxnSp>
        <p:nvCxnSpPr>
          <p:cNvPr id="15" name="Straight Arrow Connector 14"/>
          <p:cNvCxnSpPr>
            <a:cxnSpLocks noChangeShapeType="1"/>
          </p:cNvCxnSpPr>
          <p:nvPr/>
        </p:nvCxnSpPr>
        <p:spPr bwMode="auto">
          <a:xfrm>
            <a:off x="2387600" y="3563937"/>
            <a:ext cx="806450" cy="182563"/>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Tree>
    <p:extLst>
      <p:ext uri="{BB962C8B-B14F-4D97-AF65-F5344CB8AC3E}">
        <p14:creationId xmlns:p14="http://schemas.microsoft.com/office/powerpoint/2010/main" val="164812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6324600" y="2362200"/>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Ideal Op Amp</a:t>
            </a:r>
          </a:p>
        </p:txBody>
      </p:sp>
      <p:sp>
        <p:nvSpPr>
          <p:cNvPr id="18436" name="Content Placeholder 2"/>
          <p:cNvSpPr>
            <a:spLocks noGrp="1"/>
          </p:cNvSpPr>
          <p:nvPr>
            <p:ph idx="1"/>
          </p:nvPr>
        </p:nvSpPr>
        <p:spPr>
          <a:xfrm>
            <a:off x="622300" y="1219200"/>
            <a:ext cx="8392948" cy="4194175"/>
          </a:xfrm>
        </p:spPr>
        <p:txBody>
          <a:bodyPr/>
          <a:lstStyle/>
          <a:p>
            <a:pPr>
              <a:buFont typeface="Wingdings 2" pitchFamily="18" charset="2"/>
              <a:buNone/>
            </a:pPr>
            <a:r>
              <a:rPr lang="en-US" altLang="en-US" b="1" dirty="0"/>
              <a:t>Ideal Op Amp Rules</a:t>
            </a:r>
          </a:p>
          <a:p>
            <a:r>
              <a:rPr lang="en-US" altLang="en-US" dirty="0"/>
              <a:t> No current ever flows into either input terminal.</a:t>
            </a:r>
          </a:p>
          <a:p>
            <a:endParaRPr lang="en-US" altLang="en-US" dirty="0"/>
          </a:p>
          <a:p>
            <a:endParaRPr lang="en-US" altLang="en-US" dirty="0"/>
          </a:p>
          <a:p>
            <a:endParaRPr lang="en-US" altLang="en-US" dirty="0"/>
          </a:p>
          <a:p>
            <a:r>
              <a:rPr lang="en-US" altLang="en-US" dirty="0"/>
              <a:t>There is no voltage difference between the two input terminals. </a:t>
            </a:r>
          </a:p>
          <a:p>
            <a:endParaRPr lang="en-US" altLang="en-US" dirty="0"/>
          </a:p>
          <a:p>
            <a:pPr>
              <a:buFont typeface="Wingdings 2" pitchFamily="18" charset="2"/>
              <a:buNone/>
            </a:pPr>
            <a:endParaRPr lang="en-US" altLang="en-US" sz="1600" dirty="0"/>
          </a:p>
          <a:p>
            <a:pPr>
              <a:buFont typeface="Wingdings 2" pitchFamily="18" charset="2"/>
              <a:buNone/>
            </a:pPr>
            <a:r>
              <a:rPr lang="en-US" altLang="en-US" dirty="0"/>
              <a:t>The op amp </a:t>
            </a:r>
            <a:r>
              <a:rPr lang="en-US" altLang="en-US" i="1" dirty="0"/>
              <a:t>acts</a:t>
            </a:r>
            <a:r>
              <a:rPr lang="en-US" altLang="en-US" dirty="0"/>
              <a:t> to make this happen!</a:t>
            </a:r>
          </a:p>
          <a:p>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7F84044B-39B0-449E-BBF3-A2501C8C4368}" type="slidenum">
              <a:rPr lang="en-US" altLang="en-US" sz="1200">
                <a:solidFill>
                  <a:srgbClr val="3F3F3F"/>
                </a:solidFill>
              </a:rPr>
              <a:pPr eaLnBrk="1" hangingPunct="1"/>
              <a:t>5</a:t>
            </a:fld>
            <a:endParaRPr lang="en-US" altLang="en-US" sz="1200">
              <a:solidFill>
                <a:srgbClr val="3F3F3F"/>
              </a:solidFill>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pic>
        <p:nvPicPr>
          <p:cNvPr id="9" name="Picture 3" descr="hay29575_060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509" t="64445" r="30940" b="8547"/>
          <a:stretch/>
        </p:blipFill>
        <p:spPr bwMode="auto">
          <a:xfrm>
            <a:off x="6314089" y="4390698"/>
            <a:ext cx="2680138" cy="1529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a:xfrm>
            <a:off x="6413936" y="3429000"/>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3200400"/>
            <a:ext cx="660758" cy="430887"/>
          </a:xfrm>
          <a:prstGeom prst="rect">
            <a:avLst/>
          </a:prstGeom>
          <a:noFill/>
        </p:spPr>
        <p:txBody>
          <a:bodyPr wrap="none" rtlCol="0">
            <a:spAutoFit/>
          </a:bodyPr>
          <a:lstStyle/>
          <a:p>
            <a:r>
              <a:rPr lang="en-US" sz="2200" b="1" i="1" dirty="0" err="1">
                <a:solidFill>
                  <a:srgbClr val="FF0000"/>
                </a:solidFill>
                <a:latin typeface="+mj-lt"/>
              </a:rPr>
              <a:t>i</a:t>
            </a:r>
            <a:r>
              <a:rPr lang="en-US" sz="2200" b="1" i="1" dirty="0">
                <a:solidFill>
                  <a:srgbClr val="FF0000"/>
                </a:solidFill>
                <a:latin typeface="+mj-lt"/>
              </a:rPr>
              <a:t> = 0</a:t>
            </a:r>
          </a:p>
        </p:txBody>
      </p:sp>
      <p:cxnSp>
        <p:nvCxnSpPr>
          <p:cNvPr id="16" name="Straight Arrow Connector 15"/>
          <p:cNvCxnSpPr/>
          <p:nvPr/>
        </p:nvCxnSpPr>
        <p:spPr>
          <a:xfrm>
            <a:off x="6413936" y="2861479"/>
            <a:ext cx="457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15000" y="2617113"/>
            <a:ext cx="660758" cy="430887"/>
          </a:xfrm>
          <a:prstGeom prst="rect">
            <a:avLst/>
          </a:prstGeom>
          <a:noFill/>
        </p:spPr>
        <p:txBody>
          <a:bodyPr wrap="none" rtlCol="0">
            <a:spAutoFit/>
          </a:bodyPr>
          <a:lstStyle/>
          <a:p>
            <a:r>
              <a:rPr lang="en-US" sz="2200" b="1" i="1" dirty="0" err="1">
                <a:solidFill>
                  <a:srgbClr val="FF0000"/>
                </a:solidFill>
                <a:latin typeface="+mj-lt"/>
              </a:rPr>
              <a:t>i</a:t>
            </a:r>
            <a:r>
              <a:rPr lang="en-US" sz="2200" b="1" i="1" dirty="0">
                <a:solidFill>
                  <a:srgbClr val="FF0000"/>
                </a:solidFill>
                <a:latin typeface="+mj-lt"/>
              </a:rPr>
              <a:t> = 0</a:t>
            </a:r>
          </a:p>
        </p:txBody>
      </p:sp>
      <p:sp>
        <p:nvSpPr>
          <p:cNvPr id="18" name="TextBox 17"/>
          <p:cNvSpPr txBox="1"/>
          <p:nvPr/>
        </p:nvSpPr>
        <p:spPr>
          <a:xfrm>
            <a:off x="5622508" y="4845268"/>
            <a:ext cx="1213794" cy="707886"/>
          </a:xfrm>
          <a:prstGeom prst="rect">
            <a:avLst/>
          </a:prstGeom>
          <a:noFill/>
        </p:spPr>
        <p:txBody>
          <a:bodyPr wrap="none" rtlCol="0">
            <a:spAutoFit/>
          </a:bodyPr>
          <a:lstStyle/>
          <a:p>
            <a:pPr>
              <a:lnSpc>
                <a:spcPts val="1600"/>
              </a:lnSpc>
            </a:pPr>
            <a:r>
              <a:rPr lang="en-US" sz="2200" b="1" i="1" dirty="0">
                <a:solidFill>
                  <a:srgbClr val="FF0000"/>
                </a:solidFill>
                <a:latin typeface="+mj-lt"/>
              </a:rPr>
              <a:t>             </a:t>
            </a:r>
            <a:r>
              <a:rPr lang="en-US" sz="3000" b="1" dirty="0">
                <a:solidFill>
                  <a:srgbClr val="FF0000"/>
                </a:solidFill>
                <a:latin typeface="+mj-lt"/>
              </a:rPr>
              <a:t>-</a:t>
            </a:r>
          </a:p>
          <a:p>
            <a:pPr>
              <a:lnSpc>
                <a:spcPts val="1600"/>
              </a:lnSpc>
            </a:pPr>
            <a:r>
              <a:rPr lang="en-US" sz="2200" b="1" i="1" dirty="0" err="1">
                <a:solidFill>
                  <a:srgbClr val="FF0000"/>
                </a:solidFill>
                <a:latin typeface="+mj-lt"/>
              </a:rPr>
              <a:t>v</a:t>
            </a:r>
            <a:r>
              <a:rPr lang="en-US" sz="2200" b="1" i="1" baseline="-25000" dirty="0" err="1">
                <a:solidFill>
                  <a:srgbClr val="FF0000"/>
                </a:solidFill>
                <a:latin typeface="+mj-lt"/>
              </a:rPr>
              <a:t>d</a:t>
            </a:r>
            <a:r>
              <a:rPr lang="en-US" sz="2200" b="1" i="1" dirty="0">
                <a:solidFill>
                  <a:srgbClr val="FF0000"/>
                </a:solidFill>
                <a:latin typeface="+mj-lt"/>
              </a:rPr>
              <a:t> = 0      </a:t>
            </a:r>
          </a:p>
          <a:p>
            <a:pPr>
              <a:lnSpc>
                <a:spcPts val="1600"/>
              </a:lnSpc>
            </a:pPr>
            <a:r>
              <a:rPr lang="en-US" sz="2200" b="1" i="1" dirty="0">
                <a:solidFill>
                  <a:srgbClr val="FF0000"/>
                </a:solidFill>
                <a:latin typeface="+mj-lt"/>
              </a:rPr>
              <a:t>             </a:t>
            </a:r>
            <a:r>
              <a:rPr lang="en-US" sz="2200" b="1" dirty="0">
                <a:solidFill>
                  <a:srgbClr val="FF0000"/>
                </a:solidFill>
                <a:latin typeface="+mj-lt"/>
              </a:rPr>
              <a:t>+</a:t>
            </a:r>
          </a:p>
        </p:txBody>
      </p:sp>
    </p:spTree>
    <p:extLst>
      <p:ext uri="{BB962C8B-B14F-4D97-AF65-F5344CB8AC3E}">
        <p14:creationId xmlns:p14="http://schemas.microsoft.com/office/powerpoint/2010/main" val="49472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hay29575_0603"/>
          <p:cNvPicPr>
            <a:picLocks noChangeAspect="1" noChangeArrowheads="1"/>
          </p:cNvPicPr>
          <p:nvPr/>
        </p:nvPicPr>
        <p:blipFill>
          <a:blip r:embed="rId3" cstate="print">
            <a:extLst>
              <a:ext uri="{28A0092B-C50C-407E-A947-70E740481C1C}">
                <a14:useLocalDpi xmlns:a14="http://schemas.microsoft.com/office/drawing/2010/main" val="0"/>
              </a:ext>
            </a:extLst>
          </a:blip>
          <a:srcRect t="1939"/>
          <a:stretch>
            <a:fillRect/>
          </a:stretch>
        </p:blipFill>
        <p:spPr bwMode="auto">
          <a:xfrm>
            <a:off x="3625850" y="2005013"/>
            <a:ext cx="4578350"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Inverting Amplifier</a:t>
            </a:r>
          </a:p>
        </p:txBody>
      </p:sp>
      <p:sp>
        <p:nvSpPr>
          <p:cNvPr id="19461" name="Content Placeholder 2"/>
          <p:cNvSpPr>
            <a:spLocks noGrp="1"/>
          </p:cNvSpPr>
          <p:nvPr>
            <p:ph idx="1"/>
          </p:nvPr>
        </p:nvSpPr>
        <p:spPr>
          <a:xfrm>
            <a:off x="634999" y="1241425"/>
            <a:ext cx="5280025" cy="4625975"/>
          </a:xfrm>
        </p:spPr>
        <p:txBody>
          <a:bodyPr/>
          <a:lstStyle/>
          <a:p>
            <a:r>
              <a:rPr lang="en-US" altLang="en-US" dirty="0"/>
              <a:t>Apply KVL, Ohm’s law, and the ideal op amp rules to find</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69D3D1F-79E2-41AE-8A81-A615CD8B173F}" type="slidenum">
              <a:rPr lang="en-US" altLang="en-US" sz="1200">
                <a:solidFill>
                  <a:srgbClr val="3F3F3F"/>
                </a:solidFill>
              </a:rPr>
              <a:pPr eaLnBrk="1" hangingPunct="1"/>
              <a:t>6</a:t>
            </a:fld>
            <a:endParaRPr lang="en-US" altLang="en-US" sz="1200">
              <a:solidFill>
                <a:srgbClr val="3F3F3F"/>
              </a:solidFill>
            </a:endParaRPr>
          </a:p>
        </p:txBody>
      </p:sp>
      <p:graphicFrame>
        <p:nvGraphicFramePr>
          <p:cNvPr id="19458" name="Object 2"/>
          <p:cNvGraphicFramePr>
            <a:graphicFrameLocks noChangeAspect="1"/>
          </p:cNvGraphicFramePr>
          <p:nvPr>
            <p:extLst>
              <p:ext uri="{D42A27DB-BD31-4B8C-83A1-F6EECF244321}">
                <p14:modId xmlns:p14="http://schemas.microsoft.com/office/powerpoint/2010/main" val="4019696728"/>
              </p:ext>
            </p:extLst>
          </p:nvPr>
        </p:nvGraphicFramePr>
        <p:xfrm>
          <a:off x="882650" y="2362200"/>
          <a:ext cx="2927350" cy="1441450"/>
        </p:xfrm>
        <a:graphic>
          <a:graphicData uri="http://schemas.openxmlformats.org/presentationml/2006/ole">
            <mc:AlternateContent xmlns:mc="http://schemas.openxmlformats.org/markup-compatibility/2006">
              <mc:Choice xmlns:v="urn:schemas-microsoft-com:vml" Requires="v">
                <p:oleObj spid="_x0000_s13387" name="Equation" r:id="rId4" imgW="850900" imgH="419100" progId="Equation.3">
                  <p:embed/>
                </p:oleObj>
              </mc:Choice>
              <mc:Fallback>
                <p:oleObj name="Equation" r:id="rId4" imgW="8509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2362200"/>
                        <a:ext cx="292735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9" name="Rectangle 8"/>
          <p:cNvSpPr/>
          <p:nvPr/>
        </p:nvSpPr>
        <p:spPr>
          <a:xfrm>
            <a:off x="2209800" y="2451099"/>
            <a:ext cx="1600200" cy="1369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hay29575_0603"/>
          <p:cNvPicPr>
            <a:picLocks noChangeAspect="1" noChangeArrowheads="1"/>
          </p:cNvPicPr>
          <p:nvPr/>
        </p:nvPicPr>
        <p:blipFill>
          <a:blip r:embed="rId2" cstate="print">
            <a:extLst>
              <a:ext uri="{28A0092B-C50C-407E-A947-70E740481C1C}">
                <a14:useLocalDpi xmlns:a14="http://schemas.microsoft.com/office/drawing/2010/main" val="0"/>
              </a:ext>
            </a:extLst>
          </a:blip>
          <a:srcRect t="1939"/>
          <a:stretch>
            <a:fillRect/>
          </a:stretch>
        </p:blipFill>
        <p:spPr bwMode="auto">
          <a:xfrm>
            <a:off x="152400" y="2438400"/>
            <a:ext cx="34163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Inverting Amplifier</a:t>
            </a:r>
          </a:p>
        </p:txBody>
      </p:sp>
      <p:sp>
        <p:nvSpPr>
          <p:cNvPr id="20484" name="Content Placeholder 2"/>
          <p:cNvSpPr>
            <a:spLocks noGrp="1"/>
          </p:cNvSpPr>
          <p:nvPr>
            <p:ph idx="1"/>
          </p:nvPr>
        </p:nvSpPr>
        <p:spPr>
          <a:xfrm>
            <a:off x="533400" y="1371600"/>
            <a:ext cx="8902700" cy="1057275"/>
          </a:xfrm>
        </p:spPr>
        <p:txBody>
          <a:bodyPr/>
          <a:lstStyle/>
          <a:p>
            <a:pPr>
              <a:buFont typeface="Wingdings 2" pitchFamily="18" charset="2"/>
              <a:buNone/>
            </a:pPr>
            <a:r>
              <a:rPr lang="en-US" altLang="en-US" dirty="0"/>
              <a:t>Example</a:t>
            </a:r>
            <a:r>
              <a:rPr lang="en-US" altLang="en-US" i="1" dirty="0"/>
              <a:t>: v</a:t>
            </a:r>
            <a:r>
              <a:rPr lang="en-US" altLang="en-US" i="1" baseline="-25000" dirty="0"/>
              <a:t>in</a:t>
            </a:r>
            <a:r>
              <a:rPr lang="en-US" altLang="en-US" i="1" dirty="0"/>
              <a:t>(t)</a:t>
            </a:r>
            <a:r>
              <a:rPr lang="en-US" altLang="en-US" dirty="0"/>
              <a:t>=5 </a:t>
            </a:r>
            <a:r>
              <a:rPr lang="en-US" altLang="en-US" i="1" dirty="0"/>
              <a:t>sin</a:t>
            </a:r>
            <a:r>
              <a:rPr lang="en-US" altLang="en-US" dirty="0"/>
              <a:t> </a:t>
            </a:r>
            <a:r>
              <a:rPr lang="en-US" altLang="en-US" i="1" dirty="0"/>
              <a:t>3t</a:t>
            </a:r>
            <a:r>
              <a:rPr lang="en-US" altLang="en-US" dirty="0"/>
              <a:t> mV, </a:t>
            </a:r>
            <a:r>
              <a:rPr lang="en-US" altLang="en-US" i="1" dirty="0" err="1"/>
              <a:t>R</a:t>
            </a:r>
            <a:r>
              <a:rPr lang="en-US" altLang="en-US" i="1" baseline="-25000" dirty="0" err="1"/>
              <a:t>f</a:t>
            </a:r>
            <a:r>
              <a:rPr lang="en-US" altLang="en-US" dirty="0"/>
              <a:t>=47 </a:t>
            </a:r>
            <a:r>
              <a:rPr lang="en-US" altLang="en-US" dirty="0" err="1"/>
              <a:t>kΩ</a:t>
            </a:r>
            <a:r>
              <a:rPr lang="en-US" altLang="en-US" dirty="0"/>
              <a:t>, </a:t>
            </a:r>
            <a:r>
              <a:rPr lang="en-US" altLang="en-US" i="1" dirty="0"/>
              <a:t>R</a:t>
            </a:r>
            <a:r>
              <a:rPr lang="en-US" altLang="en-US" i="1" baseline="-25000" dirty="0"/>
              <a:t>1</a:t>
            </a:r>
            <a:r>
              <a:rPr lang="en-US" altLang="en-US" dirty="0"/>
              <a:t>=4.7 </a:t>
            </a:r>
            <a:r>
              <a:rPr lang="en-US" altLang="en-US" dirty="0" err="1"/>
              <a:t>kΩ</a:t>
            </a: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1BCCCA1D-CB61-4971-BD7D-DB0D5CE2B6EE}" type="slidenum">
              <a:rPr lang="en-US" altLang="en-US" sz="1200">
                <a:solidFill>
                  <a:srgbClr val="3F3F3F"/>
                </a:solidFill>
              </a:rPr>
              <a:pPr eaLnBrk="1" hangingPunct="1"/>
              <a:t>7</a:t>
            </a:fld>
            <a:endParaRPr lang="en-US" altLang="en-US" sz="1200">
              <a:solidFill>
                <a:srgbClr val="3F3F3F"/>
              </a:solidFill>
            </a:endParaRPr>
          </a:p>
        </p:txBody>
      </p:sp>
      <p:pic>
        <p:nvPicPr>
          <p:cNvPr id="20487" name="Picture 3" descr="hay29575_0604"/>
          <p:cNvPicPr>
            <a:picLocks noChangeAspect="1" noChangeArrowheads="1"/>
          </p:cNvPicPr>
          <p:nvPr/>
        </p:nvPicPr>
        <p:blipFill>
          <a:blip r:embed="rId3" cstate="print">
            <a:extLst>
              <a:ext uri="{28A0092B-C50C-407E-A947-70E740481C1C}">
                <a14:useLocalDpi xmlns:a14="http://schemas.microsoft.com/office/drawing/2010/main" val="0"/>
              </a:ext>
            </a:extLst>
          </a:blip>
          <a:srcRect t="1982"/>
          <a:stretch>
            <a:fillRect/>
          </a:stretch>
        </p:blipFill>
        <p:spPr bwMode="auto">
          <a:xfrm>
            <a:off x="4038600" y="2501900"/>
            <a:ext cx="46545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4953000" y="2362200"/>
            <a:ext cx="3959225"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3200" i="1" dirty="0" err="1">
                <a:latin typeface="Times New Roman" pitchFamily="18" charset="0"/>
              </a:rPr>
              <a:t>v</a:t>
            </a:r>
            <a:r>
              <a:rPr lang="en-US" altLang="en-US" sz="3200" i="1" baseline="-25000" dirty="0" err="1">
                <a:latin typeface="Times New Roman" pitchFamily="18" charset="0"/>
              </a:rPr>
              <a:t>out</a:t>
            </a:r>
            <a:r>
              <a:rPr lang="en-US" altLang="en-US" sz="3200" i="1" dirty="0">
                <a:latin typeface="Times New Roman" pitchFamily="18" charset="0"/>
              </a:rPr>
              <a:t>(t) </a:t>
            </a:r>
            <a:r>
              <a:rPr lang="en-US" altLang="en-US" sz="3200" dirty="0">
                <a:latin typeface="Times New Roman" pitchFamily="18" charset="0"/>
              </a:rPr>
              <a:t>= -50 </a:t>
            </a:r>
            <a:r>
              <a:rPr lang="en-US" altLang="en-US" sz="3200" i="1" dirty="0">
                <a:latin typeface="Times New Roman" pitchFamily="18" charset="0"/>
              </a:rPr>
              <a:t>sin</a:t>
            </a:r>
            <a:r>
              <a:rPr lang="en-US" altLang="en-US" sz="3200" dirty="0">
                <a:latin typeface="Times New Roman" pitchFamily="18" charset="0"/>
              </a:rPr>
              <a:t> </a:t>
            </a:r>
            <a:r>
              <a:rPr lang="en-US" altLang="en-US" sz="3200" i="1" dirty="0">
                <a:latin typeface="Times New Roman" pitchFamily="18" charset="0"/>
              </a:rPr>
              <a:t>3t</a:t>
            </a:r>
            <a:r>
              <a:rPr lang="en-US" altLang="en-US" sz="3200" dirty="0">
                <a:latin typeface="Times New Roman" pitchFamily="18" charset="0"/>
              </a:rPr>
              <a:t> mV</a:t>
            </a:r>
          </a:p>
          <a:p>
            <a:pPr defTabSz="914400">
              <a:buClr>
                <a:schemeClr val="accent1"/>
              </a:buClr>
              <a:buSzPct val="80000"/>
              <a:buFont typeface="Wingdings 2" pitchFamily="18" charset="2"/>
              <a:buNone/>
            </a:pPr>
            <a:endParaRPr lang="en-US" altLang="en-US" sz="3200" dirty="0">
              <a:latin typeface="Times New Roman" pitchFamily="18" charset="0"/>
            </a:endParaRPr>
          </a:p>
        </p:txBody>
      </p: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0" name="Rectangle 9"/>
          <p:cNvSpPr/>
          <p:nvPr/>
        </p:nvSpPr>
        <p:spPr>
          <a:xfrm>
            <a:off x="6365874" y="2527299"/>
            <a:ext cx="2473325" cy="520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5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Non-inverting Amplifier</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A17C56AE-9E4B-406A-8CD4-57D9D2909F2F}" type="slidenum">
              <a:rPr lang="en-US" altLang="en-US" sz="1200">
                <a:solidFill>
                  <a:srgbClr val="3F3F3F"/>
                </a:solidFill>
              </a:rPr>
              <a:pPr eaLnBrk="1" hangingPunct="1"/>
              <a:t>8</a:t>
            </a:fld>
            <a:endParaRPr lang="en-US" altLang="en-US" sz="1200">
              <a:solidFill>
                <a:srgbClr val="3F3F3F"/>
              </a:solidFill>
            </a:endParaRPr>
          </a:p>
        </p:txBody>
      </p:sp>
      <p:pic>
        <p:nvPicPr>
          <p:cNvPr id="21510" name="Picture 3" descr="hay29575_0606"/>
          <p:cNvPicPr>
            <a:picLocks noChangeAspect="1" noChangeArrowheads="1"/>
          </p:cNvPicPr>
          <p:nvPr/>
        </p:nvPicPr>
        <p:blipFill>
          <a:blip r:embed="rId3" cstate="print">
            <a:extLst>
              <a:ext uri="{28A0092B-C50C-407E-A947-70E740481C1C}">
                <a14:useLocalDpi xmlns:a14="http://schemas.microsoft.com/office/drawing/2010/main" val="0"/>
              </a:ext>
            </a:extLst>
          </a:blip>
          <a:srcRect l="6429" t="1939" r="10715" b="54958"/>
          <a:stretch>
            <a:fillRect/>
          </a:stretch>
        </p:blipFill>
        <p:spPr bwMode="auto">
          <a:xfrm>
            <a:off x="457200" y="1739900"/>
            <a:ext cx="35353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6" name="Object 2"/>
          <p:cNvGraphicFramePr>
            <a:graphicFrameLocks noChangeAspect="1"/>
          </p:cNvGraphicFramePr>
          <p:nvPr/>
        </p:nvGraphicFramePr>
        <p:xfrm>
          <a:off x="4429125" y="1739900"/>
          <a:ext cx="3536950" cy="1528763"/>
        </p:xfrm>
        <a:graphic>
          <a:graphicData uri="http://schemas.openxmlformats.org/presentationml/2006/ole">
            <mc:AlternateContent xmlns:mc="http://schemas.openxmlformats.org/markup-compatibility/2006">
              <mc:Choice xmlns:v="urn:schemas-microsoft-com:vml" Requires="v">
                <p:oleObj spid="_x0000_s14411" name="Equation" r:id="rId4" imgW="1028700" imgH="444500" progId="Equation.3">
                  <p:embed/>
                </p:oleObj>
              </mc:Choice>
              <mc:Fallback>
                <p:oleObj name="Equation" r:id="rId4" imgW="10287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1739900"/>
                        <a:ext cx="3536950"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11" name="Picture 3" descr="hay29575_0606"/>
          <p:cNvPicPr>
            <a:picLocks noChangeAspect="1" noChangeArrowheads="1"/>
          </p:cNvPicPr>
          <p:nvPr/>
        </p:nvPicPr>
        <p:blipFill>
          <a:blip r:embed="rId6" cstate="print">
            <a:extLst>
              <a:ext uri="{28A0092B-C50C-407E-A947-70E740481C1C}">
                <a14:useLocalDpi xmlns:a14="http://schemas.microsoft.com/office/drawing/2010/main" val="0"/>
              </a:ext>
            </a:extLst>
          </a:blip>
          <a:srcRect l="10715" t="53342" r="14999" b="4849"/>
          <a:stretch>
            <a:fillRect/>
          </a:stretch>
        </p:blipFill>
        <p:spPr bwMode="auto">
          <a:xfrm>
            <a:off x="5209381" y="3378641"/>
            <a:ext cx="3744119" cy="279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Box 10"/>
          <p:cNvSpPr txBox="1">
            <a:spLocks noChangeArrowheads="1"/>
          </p:cNvSpPr>
          <p:nvPr/>
        </p:nvSpPr>
        <p:spPr bwMode="auto">
          <a:xfrm>
            <a:off x="1100138" y="4635500"/>
            <a:ext cx="3535362" cy="1323975"/>
          </a:xfrm>
          <a:prstGeom prst="rect">
            <a:avLst/>
          </a:prstGeom>
          <a:noFill/>
          <a:ln w="9525">
            <a:noFill/>
            <a:miter lim="800000"/>
            <a:headEnd/>
            <a:tailEnd/>
          </a:ln>
        </p:spPr>
        <p:txBody>
          <a:bodyPr>
            <a:spAutoFit/>
          </a:bodyPr>
          <a:lstStyle/>
          <a:p>
            <a:pPr>
              <a:defRPr/>
            </a:pPr>
            <a:r>
              <a:rPr lang="en-US" sz="2000" dirty="0">
                <a:latin typeface="+mn-lt"/>
                <a:cs typeface="ＭＳ Ｐゴシック" pitchFamily="-1" charset="-128"/>
              </a:rPr>
              <a:t>To solve, use KVL, KCL, </a:t>
            </a:r>
          </a:p>
          <a:p>
            <a:pPr>
              <a:defRPr/>
            </a:pPr>
            <a:r>
              <a:rPr lang="en-US" sz="2000" dirty="0">
                <a:latin typeface="+mn-lt"/>
                <a:cs typeface="ＭＳ Ｐゴシック" pitchFamily="-1" charset="-128"/>
              </a:rPr>
              <a:t>and op amp rules.</a:t>
            </a:r>
          </a:p>
          <a:p>
            <a:pPr>
              <a:defRPr/>
            </a:pPr>
            <a:r>
              <a:rPr lang="en-US" sz="2000" dirty="0">
                <a:latin typeface="+mn-lt"/>
                <a:cs typeface="ＭＳ Ｐゴシック" pitchFamily="-1" charset="-128"/>
              </a:rPr>
              <a:t>Suggested circuit variables to perform the circuit analysis</a:t>
            </a:r>
          </a:p>
        </p:txBody>
      </p:sp>
      <p:cxnSp>
        <p:nvCxnSpPr>
          <p:cNvPr id="13" name="Straight Arrow Connector 12"/>
          <p:cNvCxnSpPr>
            <a:cxnSpLocks noChangeShapeType="1"/>
          </p:cNvCxnSpPr>
          <p:nvPr/>
        </p:nvCxnSpPr>
        <p:spPr bwMode="auto">
          <a:xfrm flipV="1">
            <a:off x="4191000" y="4902200"/>
            <a:ext cx="1147763" cy="139700"/>
          </a:xfrm>
          <a:prstGeom prst="straightConnector1">
            <a:avLst/>
          </a:prstGeom>
          <a:noFill/>
          <a:ln w="48000" cmpd="thickThin">
            <a:solidFill>
              <a:schemeClr val="accent1"/>
            </a:solidFill>
            <a:round/>
            <a:headEnd/>
            <a:tailEnd type="arrow" w="med" len="med"/>
          </a:ln>
          <a:effectLst>
            <a:outerShdw blurRad="45000" dist="25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1" name="Rectangle 10"/>
          <p:cNvSpPr/>
          <p:nvPr/>
        </p:nvSpPr>
        <p:spPr>
          <a:xfrm>
            <a:off x="5638800" y="1589881"/>
            <a:ext cx="2438400" cy="1610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30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descr="hay29575_0607"/>
          <p:cNvPicPr>
            <a:picLocks noChangeAspect="1" noChangeArrowheads="1"/>
          </p:cNvPicPr>
          <p:nvPr/>
        </p:nvPicPr>
        <p:blipFill>
          <a:blip r:embed="rId2" cstate="print">
            <a:extLst>
              <a:ext uri="{28A0092B-C50C-407E-A947-70E740481C1C}">
                <a14:useLocalDpi xmlns:a14="http://schemas.microsoft.com/office/drawing/2010/main" val="0"/>
              </a:ext>
            </a:extLst>
          </a:blip>
          <a:srcRect t="1974"/>
          <a:stretch>
            <a:fillRect/>
          </a:stretch>
        </p:blipFill>
        <p:spPr bwMode="auto">
          <a:xfrm>
            <a:off x="4062413" y="2590800"/>
            <a:ext cx="4548187"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The Non-inverting Amplifier</a:t>
            </a:r>
          </a:p>
        </p:txBody>
      </p:sp>
      <p:sp>
        <p:nvSpPr>
          <p:cNvPr id="22532" name="Content Placeholder 2"/>
          <p:cNvSpPr>
            <a:spLocks noGrp="1"/>
          </p:cNvSpPr>
          <p:nvPr>
            <p:ph idx="1"/>
          </p:nvPr>
        </p:nvSpPr>
        <p:spPr>
          <a:xfrm>
            <a:off x="469900" y="1255712"/>
            <a:ext cx="8064500" cy="1057275"/>
          </a:xfrm>
        </p:spPr>
        <p:txBody>
          <a:bodyPr/>
          <a:lstStyle/>
          <a:p>
            <a:pPr>
              <a:buFont typeface="Wingdings 2" pitchFamily="18" charset="2"/>
              <a:buNone/>
            </a:pPr>
            <a:r>
              <a:rPr lang="en-US" altLang="en-US" dirty="0"/>
              <a:t>Example</a:t>
            </a:r>
            <a:r>
              <a:rPr lang="en-US" altLang="en-US" i="1" dirty="0"/>
              <a:t>: v</a:t>
            </a:r>
            <a:r>
              <a:rPr lang="en-US" altLang="en-US" i="1" baseline="-25000" dirty="0"/>
              <a:t>in</a:t>
            </a:r>
            <a:r>
              <a:rPr lang="en-US" altLang="en-US" i="1" dirty="0"/>
              <a:t>(t)</a:t>
            </a:r>
            <a:r>
              <a:rPr lang="en-US" altLang="en-US" dirty="0"/>
              <a:t>=5 </a:t>
            </a:r>
            <a:r>
              <a:rPr lang="en-US" altLang="en-US" i="1" dirty="0"/>
              <a:t>sin</a:t>
            </a:r>
            <a:r>
              <a:rPr lang="en-US" altLang="en-US" dirty="0"/>
              <a:t> </a:t>
            </a:r>
            <a:r>
              <a:rPr lang="en-US" altLang="en-US" i="1" dirty="0"/>
              <a:t>3t</a:t>
            </a:r>
            <a:r>
              <a:rPr lang="en-US" altLang="en-US" dirty="0"/>
              <a:t> mV, </a:t>
            </a:r>
            <a:r>
              <a:rPr lang="en-US" altLang="en-US" i="1" dirty="0" err="1"/>
              <a:t>R</a:t>
            </a:r>
            <a:r>
              <a:rPr lang="en-US" altLang="en-US" i="1" baseline="-25000" dirty="0" err="1"/>
              <a:t>f</a:t>
            </a:r>
            <a:r>
              <a:rPr lang="en-US" altLang="en-US" dirty="0"/>
              <a:t>=47 </a:t>
            </a:r>
            <a:r>
              <a:rPr lang="en-US" altLang="en-US" dirty="0" err="1"/>
              <a:t>kΩ</a:t>
            </a:r>
            <a:r>
              <a:rPr lang="en-US" altLang="en-US" dirty="0"/>
              <a:t>, </a:t>
            </a:r>
            <a:r>
              <a:rPr lang="en-US" altLang="en-US" i="1" dirty="0"/>
              <a:t>R</a:t>
            </a:r>
            <a:r>
              <a:rPr lang="en-US" altLang="en-US" i="1" baseline="-25000" dirty="0"/>
              <a:t>1</a:t>
            </a:r>
            <a:r>
              <a:rPr lang="en-US" altLang="en-US" dirty="0"/>
              <a:t>=4.7 </a:t>
            </a:r>
            <a:r>
              <a:rPr lang="en-US" altLang="en-US" dirty="0" err="1"/>
              <a:t>kΩ</a:t>
            </a:r>
            <a:endParaRPr lang="en-US" altLang="en-US" dirty="0"/>
          </a:p>
          <a:p>
            <a:pPr>
              <a:buFont typeface="Wingdings 2" pitchFamily="18" charset="2"/>
              <a:buNone/>
            </a:pPr>
            <a:endParaRPr lang="en-US" altLang="en-US" dirty="0"/>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r>
              <a:rPr lang="en-US" altLang="en-US" sz="1200">
                <a:solidFill>
                  <a:srgbClr val="3F3F3F"/>
                </a:solidFill>
              </a:rPr>
              <a:t>5. Operational Amplifiers</a:t>
            </a:r>
          </a:p>
        </p:txBody>
      </p:sp>
      <p:sp>
        <p:nvSpPr>
          <p:cNvPr id="5" name="Slide Number Placeholder 4"/>
          <p:cNvSpPr>
            <a:spLocks noGrp="1"/>
          </p:cNvSpPr>
          <p:nvPr>
            <p:ph type="sldNum" sz="quarter" idx="12"/>
          </p:nvPr>
        </p:nvSpPr>
        <p:spPr/>
        <p:txBody>
          <a:bodyPr>
            <a:normAutofit fontScale="92500" lnSpcReduction="10000"/>
          </a:bodyPr>
          <a:lstStyle>
            <a:lvl1pPr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fld id="{03883E8C-9FC6-47BF-9C10-BB69EC90FAF8}" type="slidenum">
              <a:rPr lang="en-US" altLang="en-US" sz="1200">
                <a:solidFill>
                  <a:srgbClr val="3F3F3F"/>
                </a:solidFill>
              </a:rPr>
              <a:pPr eaLnBrk="1" hangingPunct="1"/>
              <a:t>9</a:t>
            </a:fld>
            <a:endParaRPr lang="en-US" altLang="en-US" sz="1200">
              <a:solidFill>
                <a:srgbClr val="3F3F3F"/>
              </a:solidFill>
            </a:endParaRPr>
          </a:p>
        </p:txBody>
      </p:sp>
      <p:sp>
        <p:nvSpPr>
          <p:cNvPr id="9" name="Content Placeholder 2"/>
          <p:cNvSpPr txBox="1">
            <a:spLocks/>
          </p:cNvSpPr>
          <p:nvPr/>
        </p:nvSpPr>
        <p:spPr bwMode="auto">
          <a:xfrm>
            <a:off x="5029201" y="2122487"/>
            <a:ext cx="4114800" cy="800100"/>
          </a:xfrm>
          <a:prstGeom prst="rect">
            <a:avLst/>
          </a:prstGeom>
          <a:noFill/>
          <a:ln w="9525">
            <a:noFill/>
            <a:miter lim="800000"/>
            <a:headEnd/>
            <a:tailEnd/>
          </a:ln>
        </p:spPr>
        <p:txBody>
          <a:bodyPr lIns="54864" tIns="91440"/>
          <a:lstStyle>
            <a:lvl1pPr marL="438150" indent="-319088" eaLnBrk="0" hangingPunct="0">
              <a:defRPr sz="2400">
                <a:solidFill>
                  <a:schemeClr val="tx1"/>
                </a:solidFill>
                <a:latin typeface="Arial" charset="0"/>
                <a:ea typeface="ＭＳ Ｐゴシック" pitchFamily="-1" charset="-128"/>
              </a:defRPr>
            </a:lvl1pPr>
            <a:lvl2pPr marL="37931725" indent="-37474525" eaLnBrk="0" hangingPunct="0">
              <a:defRPr sz="2400">
                <a:solidFill>
                  <a:schemeClr val="tx1"/>
                </a:solidFill>
                <a:latin typeface="Arial" charset="0"/>
                <a:ea typeface="ＭＳ Ｐゴシック" pitchFamily="-1" charset="-128"/>
              </a:defRPr>
            </a:lvl2pPr>
            <a:lvl3pPr eaLnBrk="0" hangingPunct="0">
              <a:defRPr sz="2400">
                <a:solidFill>
                  <a:schemeClr val="tx1"/>
                </a:solidFill>
                <a:latin typeface="Arial" charset="0"/>
                <a:ea typeface="ＭＳ Ｐゴシック" pitchFamily="-1" charset="-128"/>
              </a:defRPr>
            </a:lvl3pPr>
            <a:lvl4pPr eaLnBrk="0" hangingPunct="0">
              <a:defRPr sz="2400">
                <a:solidFill>
                  <a:schemeClr val="tx1"/>
                </a:solidFill>
                <a:latin typeface="Arial" charset="0"/>
                <a:ea typeface="ＭＳ Ｐゴシック" pitchFamily="-1" charset="-128"/>
              </a:defRPr>
            </a:lvl4pPr>
            <a:lvl5pPr eaLnBrk="0" hangingPunct="0">
              <a:defRPr sz="2400">
                <a:solidFill>
                  <a:schemeClr val="tx1"/>
                </a:solidFill>
                <a:latin typeface="Arial" charset="0"/>
                <a:ea typeface="ＭＳ Ｐゴシック" pitchFamily="-1" charset="-128"/>
              </a:defRPr>
            </a:lvl5pPr>
            <a:lvl6pPr marL="457200" eaLnBrk="0" fontAlgn="base" hangingPunct="0">
              <a:spcBef>
                <a:spcPct val="0"/>
              </a:spcBef>
              <a:spcAft>
                <a:spcPct val="0"/>
              </a:spcAft>
              <a:defRPr sz="2400">
                <a:solidFill>
                  <a:schemeClr val="tx1"/>
                </a:solidFill>
                <a:latin typeface="Arial" charset="0"/>
                <a:ea typeface="ＭＳ Ｐゴシック" pitchFamily="-1" charset="-128"/>
              </a:defRPr>
            </a:lvl6pPr>
            <a:lvl7pPr marL="914400" eaLnBrk="0" fontAlgn="base" hangingPunct="0">
              <a:spcBef>
                <a:spcPct val="0"/>
              </a:spcBef>
              <a:spcAft>
                <a:spcPct val="0"/>
              </a:spcAft>
              <a:defRPr sz="2400">
                <a:solidFill>
                  <a:schemeClr val="tx1"/>
                </a:solidFill>
                <a:latin typeface="Arial" charset="0"/>
                <a:ea typeface="ＭＳ Ｐゴシック" pitchFamily="-1" charset="-128"/>
              </a:defRPr>
            </a:lvl7pPr>
            <a:lvl8pPr marL="1371600" eaLnBrk="0" fontAlgn="base" hangingPunct="0">
              <a:spcBef>
                <a:spcPct val="0"/>
              </a:spcBef>
              <a:spcAft>
                <a:spcPct val="0"/>
              </a:spcAft>
              <a:defRPr sz="2400">
                <a:solidFill>
                  <a:schemeClr val="tx1"/>
                </a:solidFill>
                <a:latin typeface="Arial" charset="0"/>
                <a:ea typeface="ＭＳ Ｐゴシック" pitchFamily="-1" charset="-128"/>
              </a:defRPr>
            </a:lvl8pPr>
            <a:lvl9pPr marL="1828800" eaLnBrk="0" fontAlgn="base" hangingPunct="0">
              <a:spcBef>
                <a:spcPct val="0"/>
              </a:spcBef>
              <a:spcAft>
                <a:spcPct val="0"/>
              </a:spcAft>
              <a:defRPr sz="2400">
                <a:solidFill>
                  <a:schemeClr val="tx1"/>
                </a:solidFill>
                <a:latin typeface="Arial" charset="0"/>
                <a:ea typeface="ＭＳ Ｐゴシック" pitchFamily="-1" charset="-128"/>
              </a:defRPr>
            </a:lvl9pPr>
          </a:lstStyle>
          <a:p>
            <a:pPr defTabSz="914400">
              <a:buClr>
                <a:schemeClr val="accent1"/>
              </a:buClr>
              <a:buSzPct val="80000"/>
              <a:buFont typeface="Wingdings 2" pitchFamily="18" charset="2"/>
              <a:buNone/>
            </a:pPr>
            <a:r>
              <a:rPr lang="en-US" altLang="en-US" sz="3200" i="1" dirty="0" err="1">
                <a:latin typeface="Times New Roman" pitchFamily="18" charset="0"/>
              </a:rPr>
              <a:t>v</a:t>
            </a:r>
            <a:r>
              <a:rPr lang="en-US" altLang="en-US" sz="3200" i="1" baseline="-25000" dirty="0" err="1">
                <a:latin typeface="Times New Roman" pitchFamily="18" charset="0"/>
              </a:rPr>
              <a:t>out</a:t>
            </a:r>
            <a:r>
              <a:rPr lang="en-US" altLang="en-US" sz="3200" i="1" dirty="0">
                <a:latin typeface="Times New Roman" pitchFamily="18" charset="0"/>
              </a:rPr>
              <a:t>(t) </a:t>
            </a:r>
            <a:r>
              <a:rPr lang="en-US" altLang="en-US" sz="3200" dirty="0">
                <a:latin typeface="Times New Roman" pitchFamily="18" charset="0"/>
              </a:rPr>
              <a:t>= 55 </a:t>
            </a:r>
            <a:r>
              <a:rPr lang="en-US" altLang="en-US" sz="3200" i="1" dirty="0">
                <a:latin typeface="Times New Roman" pitchFamily="18" charset="0"/>
              </a:rPr>
              <a:t>sin</a:t>
            </a:r>
            <a:r>
              <a:rPr lang="en-US" altLang="en-US" sz="3200" dirty="0">
                <a:latin typeface="Times New Roman" pitchFamily="18" charset="0"/>
              </a:rPr>
              <a:t> </a:t>
            </a:r>
            <a:r>
              <a:rPr lang="en-US" altLang="en-US" sz="3200" i="1" dirty="0">
                <a:latin typeface="Times New Roman" pitchFamily="18" charset="0"/>
              </a:rPr>
              <a:t>3t</a:t>
            </a:r>
            <a:r>
              <a:rPr lang="en-US" altLang="en-US" sz="3200" dirty="0">
                <a:latin typeface="Times New Roman" pitchFamily="18" charset="0"/>
              </a:rPr>
              <a:t> mV</a:t>
            </a:r>
          </a:p>
          <a:p>
            <a:pPr defTabSz="914400">
              <a:buClr>
                <a:schemeClr val="accent1"/>
              </a:buClr>
              <a:buSzPct val="80000"/>
              <a:buFont typeface="Wingdings 2" pitchFamily="18" charset="2"/>
              <a:buNone/>
            </a:pPr>
            <a:endParaRPr lang="en-US" altLang="en-US" sz="3200" dirty="0">
              <a:latin typeface="Times New Roman" pitchFamily="18" charset="0"/>
            </a:endParaRPr>
          </a:p>
        </p:txBody>
      </p:sp>
      <p:pic>
        <p:nvPicPr>
          <p:cNvPr id="22536" name="Picture 3" descr="hay29575_060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29" t="1939" r="22454" b="54958"/>
          <a:stretch/>
        </p:blipFill>
        <p:spPr bwMode="auto">
          <a:xfrm>
            <a:off x="278524" y="2667000"/>
            <a:ext cx="3302876"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r>
              <a:rPr lang="en-US" altLang="en-US"/>
              <a:t>Electrical Circuits</a:t>
            </a:r>
            <a:endParaRPr lang="en-US" altLang="en-US" dirty="0"/>
          </a:p>
        </p:txBody>
      </p:sp>
      <p:sp>
        <p:nvSpPr>
          <p:cNvPr id="10" name="Rectangle 9"/>
          <p:cNvSpPr/>
          <p:nvPr/>
        </p:nvSpPr>
        <p:spPr>
          <a:xfrm>
            <a:off x="6553200" y="2073561"/>
            <a:ext cx="2438400" cy="6846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2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3665</TotalTime>
  <Words>1560</Words>
  <Application>Microsoft Office PowerPoint</Application>
  <PresentationFormat>On-screen Show (4:3)</PresentationFormat>
  <Paragraphs>286</Paragraphs>
  <Slides>39</Slides>
  <Notes>13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ＭＳ Ｐゴシック</vt:lpstr>
      <vt:lpstr>Arial</vt:lpstr>
      <vt:lpstr>Calibri</vt:lpstr>
      <vt:lpstr>Cambria Math</vt:lpstr>
      <vt:lpstr>Times New Roman</vt:lpstr>
      <vt:lpstr>Wingdings</vt:lpstr>
      <vt:lpstr>Wingdings 2</vt:lpstr>
      <vt:lpstr>Median</vt:lpstr>
      <vt:lpstr>Equation</vt:lpstr>
      <vt:lpstr>Electrical Circuits Lecture 5: Operational Amplifier  By: Mahmoud Momtazpour ceit.aut.ac.ir/~momtazpour  </vt:lpstr>
      <vt:lpstr>Topic Overview </vt:lpstr>
      <vt:lpstr>The Operational Amplifier</vt:lpstr>
      <vt:lpstr>The Op Amp Circuit Element</vt:lpstr>
      <vt:lpstr>The Ideal Op Amp</vt:lpstr>
      <vt:lpstr>The Inverting Amplifier</vt:lpstr>
      <vt:lpstr>The Inverting Amplifier</vt:lpstr>
      <vt:lpstr>The Non-inverting Amplifier</vt:lpstr>
      <vt:lpstr>The Non-inverting Amplifier</vt:lpstr>
      <vt:lpstr>The Voltage Follower</vt:lpstr>
      <vt:lpstr>The Summing Amplifier</vt:lpstr>
      <vt:lpstr>Cascaded Stages</vt:lpstr>
      <vt:lpstr>A Reliable Voltage Source</vt:lpstr>
      <vt:lpstr>A Reliable Current Source</vt:lpstr>
      <vt:lpstr>A More Detailed Op Amp Model</vt:lpstr>
      <vt:lpstr>A More Detailed Op Amp Model</vt:lpstr>
      <vt:lpstr>Inverting Amplifier with a Real Op Amp</vt:lpstr>
      <vt:lpstr>An Ideal Op Amp</vt:lpstr>
      <vt:lpstr>Power Supplies</vt:lpstr>
      <vt:lpstr>Saturation</vt:lpstr>
      <vt:lpstr>The Comparator</vt:lpstr>
      <vt:lpstr>Example: Comparator Design  </vt:lpstr>
      <vt:lpstr>Negative Feedback</vt:lpstr>
      <vt:lpstr>Lever Analogy</vt:lpstr>
      <vt:lpstr>Lever Analogy</vt:lpstr>
      <vt:lpstr>Lever Analogy</vt:lpstr>
      <vt:lpstr>Lever Analogy</vt:lpstr>
      <vt:lpstr>In-class Exercise</vt:lpstr>
      <vt:lpstr>In-class Exercise 2</vt:lpstr>
      <vt:lpstr>In-class Exercise 3</vt:lpstr>
      <vt:lpstr>In-class Exercise 4</vt:lpstr>
      <vt:lpstr>In-Class Exercise 5</vt:lpstr>
      <vt:lpstr>In-Class Exercise 6</vt:lpstr>
      <vt:lpstr>In-Class Exercise 7</vt:lpstr>
      <vt:lpstr>In-Class Exercise 8</vt:lpstr>
      <vt:lpstr>In-Class Exercise 9</vt:lpstr>
      <vt:lpstr>In-Class Exercise 10</vt:lpstr>
      <vt:lpstr>In-Class Exercise 11</vt:lpstr>
      <vt:lpstr>In-Class Exercise 12</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M M</cp:lastModifiedBy>
  <cp:revision>222</cp:revision>
  <cp:lastPrinted>2015-10-09T09:18:53Z</cp:lastPrinted>
  <dcterms:created xsi:type="dcterms:W3CDTF">2005-06-03T08:24:32Z</dcterms:created>
  <dcterms:modified xsi:type="dcterms:W3CDTF">2017-12-03T16:29:28Z</dcterms:modified>
</cp:coreProperties>
</file>