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2"/>
  </p:notesMasterIdLst>
  <p:sldIdLst>
    <p:sldId id="271" r:id="rId2"/>
    <p:sldId id="270" r:id="rId3"/>
    <p:sldId id="306" r:id="rId4"/>
    <p:sldId id="307" r:id="rId5"/>
    <p:sldId id="308" r:id="rId6"/>
    <p:sldId id="309" r:id="rId7"/>
    <p:sldId id="272" r:id="rId8"/>
    <p:sldId id="273" r:id="rId9"/>
    <p:sldId id="274" r:id="rId10"/>
    <p:sldId id="275" r:id="rId11"/>
    <p:sldId id="276" r:id="rId12"/>
    <p:sldId id="277" r:id="rId13"/>
    <p:sldId id="297" r:id="rId14"/>
    <p:sldId id="278" r:id="rId15"/>
    <p:sldId id="279" r:id="rId16"/>
    <p:sldId id="280" r:id="rId17"/>
    <p:sldId id="296" r:id="rId18"/>
    <p:sldId id="281" r:id="rId19"/>
    <p:sldId id="282" r:id="rId20"/>
    <p:sldId id="283" r:id="rId21"/>
    <p:sldId id="284" r:id="rId22"/>
    <p:sldId id="295" r:id="rId23"/>
    <p:sldId id="285" r:id="rId24"/>
    <p:sldId id="286" r:id="rId25"/>
    <p:sldId id="287" r:id="rId26"/>
    <p:sldId id="288" r:id="rId27"/>
    <p:sldId id="303" r:id="rId28"/>
    <p:sldId id="304" r:id="rId29"/>
    <p:sldId id="305" r:id="rId30"/>
    <p:sldId id="301" r:id="rId31"/>
    <p:sldId id="289" r:id="rId32"/>
    <p:sldId id="290" r:id="rId33"/>
    <p:sldId id="291" r:id="rId34"/>
    <p:sldId id="292" r:id="rId35"/>
    <p:sldId id="293" r:id="rId36"/>
    <p:sldId id="311" r:id="rId37"/>
    <p:sldId id="312" r:id="rId38"/>
    <p:sldId id="302" r:id="rId39"/>
    <p:sldId id="310" r:id="rId40"/>
    <p:sldId id="313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7B0"/>
    <a:srgbClr val="0000FF"/>
    <a:srgbClr val="66FF66"/>
    <a:srgbClr val="6128F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0969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23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50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51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  <a:r>
              <a:rPr lang="en-US" baseline="0" dirty="0"/>
              <a:t> of Inductors: Relays, </a:t>
            </a:r>
            <a:r>
              <a:rPr lang="en-US" dirty="0"/>
              <a:t>Oscillators,</a:t>
            </a:r>
            <a:r>
              <a:rPr lang="en-US" baseline="0" dirty="0"/>
              <a:t> Inductive motors, Frequency filters (radio and television to select or filter a frequency), Transformers, Inductive sensors (for traffic detection), etc.</a:t>
            </a:r>
          </a:p>
          <a:p>
            <a:r>
              <a:rPr lang="en-US" baseline="0" dirty="0"/>
              <a:t>Other applications of Capacitors: Filters, </a:t>
            </a:r>
            <a:r>
              <a:rPr lang="en-US" dirty="0"/>
              <a:t>Oscillators</a:t>
            </a:r>
            <a:r>
              <a:rPr lang="en-US" baseline="0" dirty="0"/>
              <a:t>, Energy storage, Motor starters, Transistors!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پاسخ</a:t>
            </a:r>
            <a:r>
              <a:rPr lang="fa-IR" baseline="0" dirty="0"/>
              <a:t> هواپیما به تغییر بالکهای کوچک روی بال، پاسخ آسانسور به فرمان ایست در یک طبقه، رفتار سیستم تعلیق ماشین (شامل فنر و کمک فنر) در هنگام دست انداز، پاسخ یک سیستم کنترل دما در هنگام افزایش یا کاهش دما، همه اینها را می توان به صورت یک مدار </a:t>
            </a:r>
            <a:r>
              <a:rPr lang="en-US" baseline="0" dirty="0"/>
              <a:t>RLC</a:t>
            </a:r>
            <a:r>
              <a:rPr lang="fa-IR" baseline="0" dirty="0"/>
              <a:t> مدل کرد.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W0</a:t>
            </a:r>
            <a:r>
              <a:rPr lang="fa-IR" dirty="0"/>
              <a:t> فرکانس تشدید و آلفا،</a:t>
            </a:r>
            <a:r>
              <a:rPr lang="fa-IR" baseline="0" dirty="0"/>
              <a:t> ضریب میرایی نام دارد.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فوق</a:t>
            </a:r>
            <a:r>
              <a:rPr lang="fa-IR" baseline="0" dirty="0"/>
              <a:t> میرا یا </a:t>
            </a:r>
            <a:r>
              <a:rPr lang="fa-IR" baseline="0"/>
              <a:t>میرای شدید (پاسخها حقیقی و نابرابر)</a:t>
            </a:r>
            <a:endParaRPr lang="fa-IR" baseline="0" dirty="0"/>
          </a:p>
          <a:p>
            <a:r>
              <a:rPr lang="fa-IR" baseline="0" dirty="0"/>
              <a:t>میرای بحرانی (پاسخها حقیقی و برابر)</a:t>
            </a:r>
          </a:p>
          <a:p>
            <a:r>
              <a:rPr lang="fa-IR" baseline="0" dirty="0"/>
              <a:t>زیرمیرا یا میرای ضعیف (پاسخها مختلط مزدوج)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 RLC Circuits</a:t>
            </a:r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3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5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43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Circuits</a:t>
            </a:r>
            <a:br>
              <a:rPr lang="en-US" cap="none" dirty="0"/>
            </a:br>
            <a:r>
              <a:rPr lang="en-US" cap="none" dirty="0"/>
              <a:t>Lecture 8: RLC Circuits</a:t>
            </a:r>
            <a:br>
              <a:rPr lang="en-US" cap="none" dirty="0"/>
            </a:b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br>
              <a:rPr lang="en-US" dirty="0"/>
            </a:b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Electrical Circuits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8. RLC Circuits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5410200" y="4892566"/>
            <a:ext cx="2057400" cy="1219200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 flipV="1">
            <a:off x="5943600" y="3518336"/>
            <a:ext cx="2438400" cy="1266498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Exploring the Solution</a:t>
            </a:r>
          </a:p>
        </p:txBody>
      </p:sp>
      <p:sp>
        <p:nvSpPr>
          <p:cNvPr id="194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The solutions to the characteristic equation are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Define ω</a:t>
            </a:r>
            <a:r>
              <a:rPr lang="en-US" altLang="en-US" baseline="-25000" dirty="0"/>
              <a:t>0  </a:t>
            </a:r>
            <a:r>
              <a:rPr lang="en-US" altLang="en-US" i="1" dirty="0"/>
              <a:t>the </a:t>
            </a:r>
            <a:r>
              <a:rPr lang="en-US" altLang="en-US" i="1" dirty="0">
                <a:solidFill>
                  <a:srgbClr val="C00000"/>
                </a:solidFill>
              </a:rPr>
              <a:t>resonant frequency</a:t>
            </a:r>
            <a:r>
              <a:rPr lang="en-US" altLang="en-US" i="1" dirty="0"/>
              <a:t>: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sz="1100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and α </a:t>
            </a:r>
            <a:r>
              <a:rPr lang="en-US" altLang="en-US" i="1" dirty="0"/>
              <a:t>the </a:t>
            </a:r>
            <a:r>
              <a:rPr lang="en-US" altLang="en-US" i="1" dirty="0">
                <a:solidFill>
                  <a:srgbClr val="C00000"/>
                </a:solidFill>
              </a:rPr>
              <a:t>damping coefficient</a:t>
            </a:r>
            <a:r>
              <a:rPr lang="en-US" altLang="en-US" i="1" dirty="0"/>
              <a:t>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2681F9F7-5219-4D2B-A364-D479D83E7BC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85308"/>
              </p:ext>
            </p:extLst>
          </p:nvPr>
        </p:nvGraphicFramePr>
        <p:xfrm>
          <a:off x="1824038" y="2143125"/>
          <a:ext cx="53816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2044440" imgH="507960" progId="Equation.3">
                  <p:embed/>
                </p:oleObj>
              </mc:Choice>
              <mc:Fallback>
                <p:oleObj name="Equation" r:id="rId4" imgW="2044440" imgH="507960" progId="Equation.3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143125"/>
                        <a:ext cx="53816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981157"/>
              </p:ext>
            </p:extLst>
          </p:nvPr>
        </p:nvGraphicFramePr>
        <p:xfrm>
          <a:off x="6096000" y="3810000"/>
          <a:ext cx="1971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800100" imgH="304800" progId="Equation.3">
                  <p:embed/>
                </p:oleObj>
              </mc:Choice>
              <mc:Fallback>
                <p:oleObj name="Equation" r:id="rId6" imgW="800100" imgH="30480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0"/>
                        <a:ext cx="1971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62927"/>
              </p:ext>
            </p:extLst>
          </p:nvPr>
        </p:nvGraphicFramePr>
        <p:xfrm>
          <a:off x="5562600" y="4984968"/>
          <a:ext cx="1555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8" imgW="596900" imgH="355600" progId="Equation.3">
                  <p:embed/>
                </p:oleObj>
              </mc:Choice>
              <mc:Fallback>
                <p:oleObj name="Equation" r:id="rId8" imgW="596900" imgH="35560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84968"/>
                        <a:ext cx="15557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31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Exploring the Solution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With these definitions, the solutions can be expressed as: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The constants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A</a:t>
            </a:r>
            <a:r>
              <a:rPr lang="en-US" altLang="en-US" i="1" baseline="-25000" dirty="0"/>
              <a:t>2</a:t>
            </a:r>
            <a:r>
              <a:rPr lang="en-US" altLang="en-US" dirty="0"/>
              <a:t> are determined by the initial conditions.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551911B-C939-4F8D-94C3-CE82197B54F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43626"/>
              </p:ext>
            </p:extLst>
          </p:nvPr>
        </p:nvGraphicFramePr>
        <p:xfrm>
          <a:off x="2611438" y="2389188"/>
          <a:ext cx="32559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1244520" imgH="583920" progId="Equation.3">
                  <p:embed/>
                </p:oleObj>
              </mc:Choice>
              <mc:Fallback>
                <p:oleObj name="Equation" r:id="rId3" imgW="1244520" imgH="583920" progId="Equation.3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389188"/>
                        <a:ext cx="3255962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3879"/>
              </p:ext>
            </p:extLst>
          </p:nvPr>
        </p:nvGraphicFramePr>
        <p:xfrm>
          <a:off x="2592388" y="5257800"/>
          <a:ext cx="40370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193800" imgH="203200" progId="Equation.3">
                  <p:embed/>
                </p:oleObj>
              </mc:Choice>
              <mc:Fallback>
                <p:oleObj name="Equation" r:id="rId5" imgW="1193800" imgH="203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257800"/>
                        <a:ext cx="403701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4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Responses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sz="3600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C00000"/>
                </a:solidFill>
              </a:rPr>
              <a:t>α&gt;ω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/>
              <a:t> the solutions are real, unequal and the response is termed </a:t>
            </a:r>
            <a:r>
              <a:rPr lang="en-US" altLang="en-US" i="1" dirty="0">
                <a:solidFill>
                  <a:srgbClr val="C00000"/>
                </a:solidFill>
              </a:rPr>
              <a:t>overdamped</a:t>
            </a:r>
            <a:r>
              <a:rPr lang="en-US" altLang="en-US" dirty="0"/>
              <a:t>.</a:t>
            </a:r>
            <a:r>
              <a:rPr lang="en-US" altLang="en-US" baseline="-25000" dirty="0"/>
              <a:t> </a:t>
            </a:r>
            <a:r>
              <a:rPr lang="en-US" altLang="en-US" dirty="0"/>
              <a:t> </a:t>
            </a:r>
          </a:p>
          <a:p>
            <a:pPr>
              <a:buFont typeface="Wingdings 2" pitchFamily="18" charset="2"/>
              <a:buNone/>
            </a:pPr>
            <a:endParaRPr lang="en-US" altLang="en-US" sz="2000" dirty="0"/>
          </a:p>
          <a:p>
            <a:pPr>
              <a:buNone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C00000"/>
                </a:solidFill>
              </a:rPr>
              <a:t>α=ω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/>
              <a:t> the solutions are real and equal and the response is termed </a:t>
            </a:r>
            <a:r>
              <a:rPr lang="en-US" altLang="en-US" i="1" dirty="0">
                <a:solidFill>
                  <a:srgbClr val="C00000"/>
                </a:solidFill>
              </a:rPr>
              <a:t>critically-damped</a:t>
            </a:r>
            <a:r>
              <a:rPr lang="en-US" altLang="en-US" dirty="0"/>
              <a:t>.</a:t>
            </a:r>
            <a:r>
              <a:rPr lang="en-US" altLang="en-US" baseline="-25000" dirty="0"/>
              <a:t> </a:t>
            </a:r>
            <a:r>
              <a:rPr lang="en-US" altLang="en-US" dirty="0"/>
              <a:t> </a:t>
            </a:r>
          </a:p>
          <a:p>
            <a:pPr>
              <a:buFont typeface="Wingdings 2" pitchFamily="18" charset="2"/>
              <a:buNone/>
            </a:pPr>
            <a:endParaRPr lang="en-US" altLang="en-US" sz="2000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C00000"/>
                </a:solidFill>
              </a:rPr>
              <a:t>α&lt;ω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/>
              <a:t> the solutions are complex conjugates and the response is termed </a:t>
            </a:r>
            <a:r>
              <a:rPr lang="en-US" altLang="en-US" i="1" dirty="0">
                <a:solidFill>
                  <a:srgbClr val="C00000"/>
                </a:solidFill>
              </a:rPr>
              <a:t>underdamped</a:t>
            </a:r>
            <a:r>
              <a:rPr lang="en-US" altLang="en-US" dirty="0"/>
              <a:t>.</a:t>
            </a:r>
            <a:r>
              <a:rPr lang="en-US" altLang="en-US" baseline="-25000" dirty="0"/>
              <a:t> </a:t>
            </a:r>
            <a:r>
              <a:rPr lang="en-US" alt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5F84185-3704-4239-A1D3-E84E1C6A088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84031"/>
              </p:ext>
            </p:extLst>
          </p:nvPr>
        </p:nvGraphicFramePr>
        <p:xfrm>
          <a:off x="3200400" y="1268093"/>
          <a:ext cx="2667000" cy="1170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1244600" imgH="546100" progId="Equation.3">
                  <p:embed/>
                </p:oleObj>
              </mc:Choice>
              <mc:Fallback>
                <p:oleObj name="Equation" r:id="rId4" imgW="1244600" imgH="546100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68093"/>
                        <a:ext cx="2667000" cy="117030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124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Overdamped Response (</a:t>
            </a:r>
            <a:r>
              <a:rPr lang="en-US" altLang="en-US" dirty="0">
                <a:solidFill>
                  <a:srgbClr val="C00000"/>
                </a:solidFill>
              </a:rPr>
              <a:t>α&gt;ω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26631" name="Content Placeholder 2"/>
          <p:cNvSpPr>
            <a:spLocks noGrp="1"/>
          </p:cNvSpPr>
          <p:nvPr>
            <p:ph idx="1"/>
          </p:nvPr>
        </p:nvSpPr>
        <p:spPr>
          <a:xfrm>
            <a:off x="596900" y="1295400"/>
            <a:ext cx="45720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C00000"/>
                </a:solidFill>
              </a:rPr>
              <a:t>α&gt;ω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baseline="-25000" dirty="0"/>
              <a:t>,</a:t>
            </a:r>
            <a:r>
              <a:rPr lang="en-US" altLang="en-US" dirty="0"/>
              <a:t> we have real values for both       and 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and the solution is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97079"/>
              </p:ext>
            </p:extLst>
          </p:nvPr>
        </p:nvGraphicFramePr>
        <p:xfrm>
          <a:off x="5410200" y="1317625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1244600" imgH="546100" progId="Equation.3">
                  <p:embed/>
                </p:oleObj>
              </mc:Choice>
              <mc:Fallback>
                <p:oleObj name="Equation" r:id="rId3" imgW="1244600" imgH="54610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17625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142622"/>
              </p:ext>
            </p:extLst>
          </p:nvPr>
        </p:nvGraphicFramePr>
        <p:xfrm>
          <a:off x="2301875" y="1722438"/>
          <a:ext cx="3651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39680" imgH="215640" progId="Equation.3">
                  <p:embed/>
                </p:oleObj>
              </mc:Choice>
              <mc:Fallback>
                <p:oleObj name="Equation" r:id="rId5" imgW="139680" imgH="21564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1722438"/>
                        <a:ext cx="3651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88778"/>
              </p:ext>
            </p:extLst>
          </p:nvPr>
        </p:nvGraphicFramePr>
        <p:xfrm>
          <a:off x="3413125" y="1736725"/>
          <a:ext cx="3984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736725"/>
                        <a:ext cx="3984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82514"/>
              </p:ext>
            </p:extLst>
          </p:nvPr>
        </p:nvGraphicFramePr>
        <p:xfrm>
          <a:off x="3200400" y="3657600"/>
          <a:ext cx="32750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1193800" imgH="203200" progId="Equation.3">
                  <p:embed/>
                </p:oleObj>
              </mc:Choice>
              <mc:Fallback>
                <p:oleObj name="Equation" r:id="rId9" imgW="1193800" imgH="203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32750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50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300" dirty="0"/>
              <a:t>Example: Overdamped RLC Circuit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Show that </a:t>
            </a:r>
            <a:r>
              <a:rPr lang="en-US" altLang="en-US" i="1" dirty="0"/>
              <a:t>v(t) = 84(e</a:t>
            </a:r>
            <a:r>
              <a:rPr lang="en-US" altLang="en-US" i="1" baseline="30000" dirty="0"/>
              <a:t>−t </a:t>
            </a:r>
            <a:r>
              <a:rPr lang="en-US" altLang="en-US" i="1" dirty="0"/>
              <a:t>− e</a:t>
            </a:r>
            <a:r>
              <a:rPr lang="en-US" altLang="en-US" i="1" baseline="30000" dirty="0"/>
              <a:t>−6t </a:t>
            </a:r>
            <a:r>
              <a:rPr lang="en-US" altLang="en-US" i="1" dirty="0"/>
              <a:t>) when </a:t>
            </a:r>
            <a:r>
              <a:rPr lang="en-US" altLang="en-US" i="1" dirty="0" err="1"/>
              <a:t>i</a:t>
            </a:r>
            <a:r>
              <a:rPr lang="en-US" altLang="en-US" i="1" dirty="0"/>
              <a:t>(0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)=10 </a:t>
            </a:r>
            <a:r>
              <a:rPr lang="en-US" altLang="en-US" dirty="0"/>
              <a:t>A and </a:t>
            </a:r>
            <a:r>
              <a:rPr lang="en-US" altLang="en-US" i="1" dirty="0"/>
              <a:t>v(0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)=0 </a:t>
            </a:r>
            <a:r>
              <a:rPr lang="en-US" altLang="en-US" dirty="0"/>
              <a:t>V.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00AB17D-1025-4AC7-A696-E5075091EAC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4" name="Picture 3" descr="hay29575_09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"/>
          <a:stretch>
            <a:fillRect/>
          </a:stretch>
        </p:blipFill>
        <p:spPr bwMode="auto">
          <a:xfrm>
            <a:off x="3657600" y="2438400"/>
            <a:ext cx="49403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005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Graphing the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12C3C64-AE8A-4592-96B6-E73879B0D92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7" name="Picture 3" descr="hay29575_09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>
            <a:fillRect/>
          </a:stretch>
        </p:blipFill>
        <p:spPr bwMode="auto">
          <a:xfrm>
            <a:off x="1257300" y="1447800"/>
            <a:ext cx="69469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82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300" dirty="0"/>
              <a:t>Example: Overdamped RLC Circuit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800"/>
              <a:t>Show that </a:t>
            </a:r>
            <a:r>
              <a:rPr lang="en-US" altLang="en-US" sz="2800" i="1"/>
              <a:t>v</a:t>
            </a:r>
            <a:r>
              <a:rPr lang="en-US" altLang="en-US" sz="2800" i="1" baseline="-25000"/>
              <a:t>C</a:t>
            </a:r>
            <a:r>
              <a:rPr lang="en-US" altLang="en-US" sz="2800" i="1"/>
              <a:t>(t) = 80e</a:t>
            </a:r>
            <a:r>
              <a:rPr lang="en-US" altLang="en-US" sz="2800" i="1" baseline="30000"/>
              <a:t>−50,000t</a:t>
            </a:r>
            <a:r>
              <a:rPr lang="en-US" altLang="en-US" sz="2800" i="1"/>
              <a:t> − 20e</a:t>
            </a:r>
            <a:r>
              <a:rPr lang="en-US" altLang="en-US" sz="2800" i="1" baseline="30000"/>
              <a:t>−200,000t </a:t>
            </a:r>
            <a:r>
              <a:rPr lang="en-US" altLang="en-US" sz="2800"/>
              <a:t>V for t&gt;0.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548D8D-9B7A-4C45-8266-D7F95F0D218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4582" name="Picture 3" descr="hay29575_09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" r="48589" b="8189"/>
          <a:stretch>
            <a:fillRect/>
          </a:stretch>
        </p:blipFill>
        <p:spPr bwMode="auto">
          <a:xfrm>
            <a:off x="2209800" y="2133600"/>
            <a:ext cx="48387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742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Critically-damped Response (</a:t>
            </a:r>
            <a:r>
              <a:rPr lang="en-US" altLang="en-US" dirty="0">
                <a:solidFill>
                  <a:srgbClr val="C00000"/>
                </a:solidFill>
              </a:rPr>
              <a:t>α=ω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26631" name="Content Placeholder 2"/>
          <p:cNvSpPr>
            <a:spLocks noGrp="1"/>
          </p:cNvSpPr>
          <p:nvPr>
            <p:ph idx="1"/>
          </p:nvPr>
        </p:nvSpPr>
        <p:spPr>
          <a:xfrm>
            <a:off x="596900" y="1295400"/>
            <a:ext cx="45720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C00000"/>
                </a:solidFill>
              </a:rPr>
              <a:t>α=ω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baseline="-25000" dirty="0"/>
              <a:t>,</a:t>
            </a:r>
            <a:r>
              <a:rPr lang="en-US" altLang="en-US" dirty="0"/>
              <a:t> we have: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and the solution is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921267"/>
              </p:ext>
            </p:extLst>
          </p:nvPr>
        </p:nvGraphicFramePr>
        <p:xfrm>
          <a:off x="5410200" y="1317625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1244600" imgH="546100" progId="Equation.3">
                  <p:embed/>
                </p:oleObj>
              </mc:Choice>
              <mc:Fallback>
                <p:oleObj name="Equation" r:id="rId3" imgW="1244600" imgH="54610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17625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07868"/>
              </p:ext>
            </p:extLst>
          </p:nvPr>
        </p:nvGraphicFramePr>
        <p:xfrm>
          <a:off x="1498600" y="2030413"/>
          <a:ext cx="20256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774360" imgH="215640" progId="Equation.3">
                  <p:embed/>
                </p:oleObj>
              </mc:Choice>
              <mc:Fallback>
                <p:oleObj name="Equation" r:id="rId5" imgW="774360" imgH="21564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030413"/>
                        <a:ext cx="20256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006268"/>
              </p:ext>
            </p:extLst>
          </p:nvPr>
        </p:nvGraphicFramePr>
        <p:xfrm>
          <a:off x="2662237" y="3513137"/>
          <a:ext cx="38147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1219200" imgH="241300" progId="Equation.3">
                  <p:embed/>
                </p:oleObj>
              </mc:Choice>
              <mc:Fallback>
                <p:oleObj name="Equation" r:id="rId7" imgW="1219200" imgH="2413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7" y="3513137"/>
                        <a:ext cx="38147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28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Critical Damping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</a:t>
            </a:r>
            <a:r>
              <a:rPr lang="en-US" altLang="en-US" i="1"/>
              <a:t>R</a:t>
            </a:r>
            <a:r>
              <a:rPr lang="en-US" altLang="en-US" i="1" baseline="-25000"/>
              <a:t>1</a:t>
            </a:r>
            <a:r>
              <a:rPr lang="en-US" altLang="en-US"/>
              <a:t> such that the circuit is critically damped for </a:t>
            </a:r>
            <a:r>
              <a:rPr lang="en-US" altLang="en-US" i="1"/>
              <a:t>t&gt;0 </a:t>
            </a:r>
            <a:r>
              <a:rPr lang="en-US" altLang="en-US"/>
              <a:t>and </a:t>
            </a:r>
            <a:r>
              <a:rPr lang="en-US" altLang="en-US" i="1"/>
              <a:t>R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so that </a:t>
            </a:r>
            <a:r>
              <a:rPr lang="en-US" altLang="en-US" i="1"/>
              <a:t>v(0)=2 V</a:t>
            </a:r>
            <a:r>
              <a:rPr lang="en-US" altLang="en-US"/>
              <a:t>.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 sz="2400" i="1"/>
              <a:t>Answer: R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 = 31.63 kΩ, R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=0.4Ω</a:t>
            </a:r>
            <a:endParaRPr lang="en-US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49EAFBD-8983-40A7-BA63-857FB57FDA8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9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/>
          <a:stretch>
            <a:fillRect/>
          </a:stretch>
        </p:blipFill>
        <p:spPr bwMode="auto">
          <a:xfrm>
            <a:off x="2266950" y="2563813"/>
            <a:ext cx="501015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645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Underdamped Response (</a:t>
            </a:r>
            <a:r>
              <a:rPr lang="en-US" altLang="en-US" dirty="0">
                <a:solidFill>
                  <a:srgbClr val="C00000"/>
                </a:solidFill>
              </a:rPr>
              <a:t>α&lt;ω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26631" name="Content Placeholder 2"/>
          <p:cNvSpPr>
            <a:spLocks noGrp="1"/>
          </p:cNvSpPr>
          <p:nvPr>
            <p:ph idx="1"/>
          </p:nvPr>
        </p:nvSpPr>
        <p:spPr>
          <a:xfrm>
            <a:off x="596900" y="1295400"/>
            <a:ext cx="45720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C00000"/>
                </a:solidFill>
              </a:rPr>
              <a:t>α&lt;ω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baseline="-25000" dirty="0"/>
              <a:t>,</a:t>
            </a:r>
            <a:r>
              <a:rPr lang="en-US" altLang="en-US" dirty="0"/>
              <a:t> define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and we have: 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The solution is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or equivalently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976986"/>
              </p:ext>
            </p:extLst>
          </p:nvPr>
        </p:nvGraphicFramePr>
        <p:xfrm>
          <a:off x="5410200" y="1317625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1244600" imgH="546100" progId="Equation.3">
                  <p:embed/>
                </p:oleObj>
              </mc:Choice>
              <mc:Fallback>
                <p:oleObj name="Equation" r:id="rId3" imgW="1244600" imgH="54610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17625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12701"/>
              </p:ext>
            </p:extLst>
          </p:nvPr>
        </p:nvGraphicFramePr>
        <p:xfrm>
          <a:off x="1676400" y="2029893"/>
          <a:ext cx="2246312" cy="56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1016000" imgH="254000" progId="Equation.3">
                  <p:embed/>
                </p:oleObj>
              </mc:Choice>
              <mc:Fallback>
                <p:oleObj name="Equation" r:id="rId5" imgW="1016000" imgH="2540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29893"/>
                        <a:ext cx="2246312" cy="56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84248"/>
              </p:ext>
            </p:extLst>
          </p:nvPr>
        </p:nvGraphicFramePr>
        <p:xfrm>
          <a:off x="2305050" y="4378325"/>
          <a:ext cx="4759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1726920" imgH="228600" progId="Equation.3">
                  <p:embed/>
                </p:oleObj>
              </mc:Choice>
              <mc:Fallback>
                <p:oleObj name="Equation" r:id="rId7" imgW="1726920" imgH="22860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378325"/>
                        <a:ext cx="47593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788961"/>
              </p:ext>
            </p:extLst>
          </p:nvPr>
        </p:nvGraphicFramePr>
        <p:xfrm>
          <a:off x="2360612" y="5494338"/>
          <a:ext cx="6021388" cy="66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2197080" imgH="241200" progId="Equation.3">
                  <p:embed/>
                </p:oleObj>
              </mc:Choice>
              <mc:Fallback>
                <p:oleObj name="Equation" r:id="rId9" imgW="2197080" imgH="24120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2" y="5494338"/>
                        <a:ext cx="6021388" cy="661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475457"/>
              </p:ext>
            </p:extLst>
          </p:nvPr>
        </p:nvGraphicFramePr>
        <p:xfrm>
          <a:off x="3028294" y="2971800"/>
          <a:ext cx="19247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1" imgW="888840" imgH="457200" progId="Equation.3">
                  <p:embed/>
                </p:oleObj>
              </mc:Choice>
              <mc:Fallback>
                <p:oleObj name="Equation" r:id="rId11" imgW="88884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294" y="2971800"/>
                        <a:ext cx="1924706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7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Topic Overview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RL/RC Circuits: Application</a:t>
            </a:r>
          </a:p>
          <a:p>
            <a:pPr eaLnBrk="1" hangingPunct="1"/>
            <a:r>
              <a:rPr lang="en-US" altLang="en-US" dirty="0"/>
              <a:t>Source-free Parallel RLC Circuits</a:t>
            </a:r>
          </a:p>
          <a:p>
            <a:pPr eaLnBrk="1" hangingPunct="1"/>
            <a:r>
              <a:rPr lang="en-US" altLang="en-US" dirty="0"/>
              <a:t>Source-free Series RLC Circuits</a:t>
            </a:r>
          </a:p>
          <a:p>
            <a:pPr eaLnBrk="1" hangingPunct="1"/>
            <a:r>
              <a:rPr lang="en-US" altLang="en-US" dirty="0"/>
              <a:t>The Complete Response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8. RLC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300" dirty="0"/>
              <a:t>Example: Underdamped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6F95DA0-C88A-4C9A-9720-B477E07DCC9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3" name="Picture 3" descr="hay29575_09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>
            <a:fillRect/>
          </a:stretch>
        </p:blipFill>
        <p:spPr bwMode="auto">
          <a:xfrm>
            <a:off x="1520825" y="1295400"/>
            <a:ext cx="64801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694247"/>
            <a:ext cx="3790950" cy="52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56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the Responses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B771B32-1EFC-4B02-8F7E-E150A834E8D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7" name="Picture 3" descr="hay29575_09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"/>
          <a:stretch>
            <a:fillRect/>
          </a:stretch>
        </p:blipFill>
        <p:spPr bwMode="auto">
          <a:xfrm>
            <a:off x="1219200" y="1295400"/>
            <a:ext cx="68580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53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the Responses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B771B32-1EFC-4B02-8F7E-E150A834E8D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41" y="1885149"/>
            <a:ext cx="6298259" cy="428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5000" y="1241425"/>
            <a:ext cx="82296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Increasing    </a:t>
            </a:r>
            <a:r>
              <a:rPr lang="en-US" altLang="en-US" dirty="0">
                <a:sym typeface="Wingdings" panose="05000000000000000000" pitchFamily="2" charset="2"/>
              </a:rPr>
              <a:t>         decreases             it damps slower </a:t>
            </a:r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98156"/>
              </p:ext>
            </p:extLst>
          </p:nvPr>
        </p:nvGraphicFramePr>
        <p:xfrm>
          <a:off x="4876800" y="1371600"/>
          <a:ext cx="8175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368280" imgH="177480" progId="Equation.3">
                  <p:embed/>
                </p:oleObj>
              </mc:Choice>
              <mc:Fallback>
                <p:oleObj name="Equation" r:id="rId4" imgW="368280" imgH="177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8175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39300"/>
              </p:ext>
            </p:extLst>
          </p:nvPr>
        </p:nvGraphicFramePr>
        <p:xfrm>
          <a:off x="5962650" y="2133600"/>
          <a:ext cx="1352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6" imgW="609480" imgH="393480" progId="Equation.3">
                  <p:embed/>
                </p:oleObj>
              </mc:Choice>
              <mc:Fallback>
                <p:oleObj name="Equation" r:id="rId6" imgW="609480" imgH="3934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133600"/>
                        <a:ext cx="13525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73445"/>
              </p:ext>
            </p:extLst>
          </p:nvPr>
        </p:nvGraphicFramePr>
        <p:xfrm>
          <a:off x="2295525" y="1328738"/>
          <a:ext cx="9032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8" imgW="406080" imgH="203040" progId="Equation.3">
                  <p:embed/>
                </p:oleObj>
              </mc:Choice>
              <mc:Fallback>
                <p:oleObj name="Equation" r:id="rId8" imgW="406080" imgH="2030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328738"/>
                        <a:ext cx="9032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12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4" descr="hay29575_09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762000" y="3795712"/>
            <a:ext cx="31242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3" descr="hay29575_09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t="2107" r="16389" b="50243"/>
          <a:stretch>
            <a:fillRect/>
          </a:stretch>
        </p:blipFill>
        <p:spPr bwMode="auto">
          <a:xfrm>
            <a:off x="2971800" y="2266950"/>
            <a:ext cx="5727996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635000" y="1143000"/>
            <a:ext cx="82296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Show for </a:t>
            </a:r>
            <a:r>
              <a:rPr lang="en-US" altLang="en-US" i="1" dirty="0"/>
              <a:t>t&gt;0</a:t>
            </a:r>
          </a:p>
          <a:p>
            <a:pPr algn="ctr">
              <a:buFont typeface="Wingdings 2" pitchFamily="18" charset="2"/>
              <a:buNone/>
            </a:pPr>
            <a:r>
              <a:rPr lang="en-US" altLang="en-US" i="1" dirty="0" err="1"/>
              <a:t>i</a:t>
            </a:r>
            <a:r>
              <a:rPr lang="en-US" altLang="en-US" i="1" baseline="-25000" dirty="0" err="1"/>
              <a:t>L</a:t>
            </a:r>
            <a:r>
              <a:rPr lang="en-US" altLang="en-US" i="1" dirty="0"/>
              <a:t> = e</a:t>
            </a:r>
            <a:r>
              <a:rPr lang="en-US" altLang="en-US" i="1" baseline="30000" dirty="0"/>
              <a:t>−1.2t </a:t>
            </a:r>
            <a:r>
              <a:rPr lang="en-US" altLang="en-US" i="1" dirty="0"/>
              <a:t>(2.027 cos 4.75t + 2.561 sin 4.75t)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300" dirty="0"/>
              <a:t>Example: Underdamped RLC Circuit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E207B74-EF7A-4A98-BD7B-2E167A5712E7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23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Source-Free Series RLC Circuit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538162" y="1295400"/>
            <a:ext cx="82296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For the series RLC circuit,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This circuit is the dual of the parallel RLC circuit.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A2C0220-6EB0-4204-8984-64BCB6EC7E8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7" name="Picture 3" descr="hay29575_09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3485"/>
          <a:stretch>
            <a:fillRect/>
          </a:stretch>
        </p:blipFill>
        <p:spPr bwMode="auto">
          <a:xfrm>
            <a:off x="4556125" y="1914525"/>
            <a:ext cx="4435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93402"/>
              </p:ext>
            </p:extLst>
          </p:nvPr>
        </p:nvGraphicFramePr>
        <p:xfrm>
          <a:off x="838200" y="2666989"/>
          <a:ext cx="3576638" cy="129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4" imgW="1346040" imgH="419040" progId="Equation.3">
                  <p:embed/>
                </p:oleObj>
              </mc:Choice>
              <mc:Fallback>
                <p:oleObj name="Equation" r:id="rId4" imgW="1346040" imgH="41904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6989"/>
                        <a:ext cx="3576638" cy="129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81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Series RLC Differential Equation</a:t>
            </a:r>
          </a:p>
        </p:txBody>
      </p:sp>
      <p:sp>
        <p:nvSpPr>
          <p:cNvPr id="31750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847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The characteristic equation is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and the solution is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where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r>
              <a:rPr lang="en-US" altLang="en-US" sz="2400" dirty="0"/>
              <a:t>Answer: </a:t>
            </a:r>
            <a:r>
              <a:rPr lang="en-US" altLang="en-US" sz="2400" i="1" dirty="0"/>
              <a:t>i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(t) = 1.333 sin </a:t>
            </a:r>
            <a:r>
              <a:rPr lang="en-US" altLang="en-US" sz="2400" i="1" dirty="0"/>
              <a:t>t  </a:t>
            </a:r>
            <a:r>
              <a:rPr lang="en-US" altLang="en-US" sz="2400" dirty="0"/>
              <a:t>V</a:t>
            </a:r>
            <a:endParaRPr lang="en-US" alt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00FF957-1CE1-4F35-A9C1-8DE662D836D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05393"/>
              </p:ext>
            </p:extLst>
          </p:nvPr>
        </p:nvGraphicFramePr>
        <p:xfrm>
          <a:off x="3657600" y="2082800"/>
          <a:ext cx="27924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1028700" imgH="355600" progId="Equation.3">
                  <p:embed/>
                </p:oleObj>
              </mc:Choice>
              <mc:Fallback>
                <p:oleObj name="Equation" r:id="rId3" imgW="1028700" imgH="3556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82800"/>
                        <a:ext cx="27924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12204"/>
              </p:ext>
            </p:extLst>
          </p:nvPr>
        </p:nvGraphicFramePr>
        <p:xfrm>
          <a:off x="2636838" y="3780353"/>
          <a:ext cx="3306762" cy="56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1193800" imgH="203200" progId="Equation.3">
                  <p:embed/>
                </p:oleObj>
              </mc:Choice>
              <mc:Fallback>
                <p:oleObj name="Equation" r:id="rId5" imgW="1193800" imgH="20320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780353"/>
                        <a:ext cx="3306762" cy="563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40307"/>
              </p:ext>
            </p:extLst>
          </p:nvPr>
        </p:nvGraphicFramePr>
        <p:xfrm>
          <a:off x="2541588" y="4719638"/>
          <a:ext cx="457993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1739900" imgH="469900" progId="Equation.3">
                  <p:embed/>
                </p:oleObj>
              </mc:Choice>
              <mc:Fallback>
                <p:oleObj name="Equation" r:id="rId7" imgW="1739900" imgH="4699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719638"/>
                        <a:ext cx="4579937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477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4572000" y="1295400"/>
            <a:ext cx="1600200" cy="1371600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 flipV="1">
            <a:off x="1600200" y="1234966"/>
            <a:ext cx="2270234" cy="1371600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Series RLC Circuit Solution</a:t>
            </a:r>
          </a:p>
        </p:txBody>
      </p:sp>
      <p:sp>
        <p:nvSpPr>
          <p:cNvPr id="32777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Define                            and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Then if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α&gt;ω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0 </a:t>
            </a:r>
            <a:r>
              <a:rPr lang="en-US" altLang="en-US" sz="2800" dirty="0">
                <a:solidFill>
                  <a:srgbClr val="C00000"/>
                </a:solidFill>
              </a:rPr>
              <a:t>(overdamped):</a:t>
            </a:r>
          </a:p>
          <a:p>
            <a:pPr>
              <a:buFont typeface="Wingdings 2" pitchFamily="18" charset="2"/>
              <a:buNone/>
            </a:pPr>
            <a:endParaRPr lang="en-US" altLang="en-US" sz="2800" dirty="0"/>
          </a:p>
          <a:p>
            <a:pPr>
              <a:buFont typeface="Wingdings 2" pitchFamily="18" charset="2"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α=ω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0  </a:t>
            </a:r>
            <a:r>
              <a:rPr lang="en-US" altLang="en-US" sz="2800" dirty="0">
                <a:solidFill>
                  <a:srgbClr val="C00000"/>
                </a:solidFill>
              </a:rPr>
              <a:t>(critically damped):</a:t>
            </a:r>
          </a:p>
          <a:p>
            <a:pPr>
              <a:buFont typeface="Wingdings 2" pitchFamily="18" charset="2"/>
              <a:buNone/>
            </a:pPr>
            <a:endParaRPr lang="en-US" altLang="en-US" sz="2800" dirty="0"/>
          </a:p>
          <a:p>
            <a:pPr>
              <a:buFont typeface="Wingdings 2" pitchFamily="18" charset="2"/>
              <a:buNone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α&lt;ω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0 </a:t>
            </a:r>
            <a:r>
              <a:rPr lang="en-US" altLang="en-US" sz="2800" dirty="0">
                <a:solidFill>
                  <a:srgbClr val="C00000"/>
                </a:solidFill>
              </a:rPr>
              <a:t>(underdamped):</a:t>
            </a:r>
          </a:p>
          <a:p>
            <a:pPr>
              <a:buFont typeface="Wingdings 2" pitchFamily="18" charset="2"/>
              <a:buNone/>
            </a:pPr>
            <a:endParaRPr lang="en-US" altLang="en-US" sz="2800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1C73301-6BB5-49C5-9F42-5A56A3021B4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320351"/>
              </p:ext>
            </p:extLst>
          </p:nvPr>
        </p:nvGraphicFramePr>
        <p:xfrm>
          <a:off x="1762125" y="1600200"/>
          <a:ext cx="1971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800100" imgH="304800" progId="Equation.3">
                  <p:embed/>
                </p:oleObj>
              </mc:Choice>
              <mc:Fallback>
                <p:oleObj name="Equation" r:id="rId3" imgW="800100" imgH="30480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600200"/>
                        <a:ext cx="1971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85142"/>
              </p:ext>
            </p:extLst>
          </p:nvPr>
        </p:nvGraphicFramePr>
        <p:xfrm>
          <a:off x="4648200" y="1447800"/>
          <a:ext cx="125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482600" imgH="355600" progId="Equation.3">
                  <p:embed/>
                </p:oleObj>
              </mc:Choice>
              <mc:Fallback>
                <p:oleObj name="Equation" r:id="rId5" imgW="482600" imgH="35560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1257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8621"/>
              </p:ext>
            </p:extLst>
          </p:nvPr>
        </p:nvGraphicFramePr>
        <p:xfrm>
          <a:off x="4419600" y="3200400"/>
          <a:ext cx="3429000" cy="58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7" imgW="1193800" imgH="203200" progId="Equation.3">
                  <p:embed/>
                </p:oleObj>
              </mc:Choice>
              <mc:Fallback>
                <p:oleObj name="Equation" r:id="rId7" imgW="1193800" imgH="20320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3429000" cy="58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185205"/>
              </p:ext>
            </p:extLst>
          </p:nvPr>
        </p:nvGraphicFramePr>
        <p:xfrm>
          <a:off x="4419599" y="4114800"/>
          <a:ext cx="3814055" cy="75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9" imgW="1219200" imgH="241300" progId="Equation.3">
                  <p:embed/>
                </p:oleObj>
              </mc:Choice>
              <mc:Fallback>
                <p:oleObj name="Equation" r:id="rId9" imgW="1219200" imgH="24130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4114800"/>
                        <a:ext cx="3814055" cy="754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8506"/>
              </p:ext>
            </p:extLst>
          </p:nvPr>
        </p:nvGraphicFramePr>
        <p:xfrm>
          <a:off x="3951288" y="5299841"/>
          <a:ext cx="4887912" cy="58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1" imgW="2222500" imgH="266700" progId="Equation.3">
                  <p:embed/>
                </p:oleObj>
              </mc:Choice>
              <mc:Fallback>
                <p:oleObj name="Equation" r:id="rId11" imgW="2222500" imgH="26670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5299841"/>
                        <a:ext cx="4887912" cy="585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428667"/>
              </p:ext>
            </p:extLst>
          </p:nvPr>
        </p:nvGraphicFramePr>
        <p:xfrm>
          <a:off x="6324600" y="1452563"/>
          <a:ext cx="224631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3" imgW="1244600" imgH="546100" progId="Equation.3">
                  <p:embed/>
                </p:oleObj>
              </mc:Choice>
              <mc:Fallback>
                <p:oleObj name="Equation" r:id="rId13" imgW="1244600" imgH="54610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52563"/>
                        <a:ext cx="2246312" cy="9858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5712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Energy Transfer in a Parallel RLC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Underdamped (R=100 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057400"/>
            <a:ext cx="58388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1295400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295400"/>
                <a:ext cx="2775440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36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Energy Transfer in a Parallel RLC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Critically-damped (R=4.1833 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38350"/>
            <a:ext cx="5867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3600" y="1295400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295400"/>
                <a:ext cx="2775440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0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Energy Transfer in a Parallel RLC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Overdamped (R=1 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047875"/>
            <a:ext cx="58483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3600" y="1295400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295400"/>
                <a:ext cx="2775440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6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and RC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352550"/>
            <a:ext cx="38481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52575"/>
            <a:ext cx="34194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7591066"/>
              </p:ext>
            </p:extLst>
          </p:nvPr>
        </p:nvGraphicFramePr>
        <p:xfrm>
          <a:off x="2740025" y="4648200"/>
          <a:ext cx="38131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5" imgW="1473120" imgH="393480" progId="Equation.3">
                  <p:embed/>
                </p:oleObj>
              </mc:Choice>
              <mc:Fallback>
                <p:oleObj name="Equation" r:id="rId5" imgW="1473120" imgH="393480" progId="Equation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648200"/>
                        <a:ext cx="38131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016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Summary of Source-free RLC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25366554"/>
                  </p:ext>
                </p:extLst>
              </p:nvPr>
            </p:nvGraphicFramePr>
            <p:xfrm>
              <a:off x="533399" y="1371600"/>
              <a:ext cx="8229601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9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09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19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89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465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2102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Criteria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b="1" i="1" baseline="-25000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Parallel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Overdamped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&gt;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000" b="0" i="1" baseline="-25000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Series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Parallel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Critically 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Series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Parallel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Underdamped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kumimoji="0" lang="en-US" sz="2000" b="0" i="1" u="none" strike="noStrike" kern="1200" cap="none" spc="0" normalizeH="0" baseline="-2500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Series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25366554"/>
                  </p:ext>
                </p:extLst>
              </p:nvPr>
            </p:nvGraphicFramePr>
            <p:xfrm>
              <a:off x="533399" y="1371600"/>
              <a:ext cx="8229601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9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91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6898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59465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362102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Criteria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1905" r="-632727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1905" r="-610204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Parallel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Overdamped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50952" r="-552055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101905" r="-632727" b="-5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50952" r="-610204" b="-20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50952" r="-673" b="-2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Series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201905" r="-632727" b="-40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Parallel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Critically 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150952" r="-552055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301905" r="-632727" b="-3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150952" r="-610204" b="-10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150952" r="-673" b="-1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Series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401905" r="-632727" b="-20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Parallel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Underdamped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250952" r="-552055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501905" r="-632727" b="-1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250952" r="-610204" b="-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250952" r="-673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Series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601905" r="-632727" b="-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4269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Complete Response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response of RLC circuits with dc sources:</a:t>
            </a:r>
          </a:p>
          <a:p>
            <a:pPr lvl="1"/>
            <a:r>
              <a:rPr lang="en-US" altLang="en-US" dirty="0"/>
              <a:t>complete response = natural response + forced response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r>
              <a:rPr lang="en-US" altLang="en-US" dirty="0"/>
              <a:t>The complete response must satisfy the </a:t>
            </a:r>
            <a:r>
              <a:rPr lang="en-US" altLang="en-US" dirty="0">
                <a:solidFill>
                  <a:srgbClr val="C00000"/>
                </a:solidFill>
              </a:rPr>
              <a:t>initial conditions of both v(t) and dv(t)/</a:t>
            </a:r>
            <a:r>
              <a:rPr lang="en-US" altLang="en-US" dirty="0" err="1">
                <a:solidFill>
                  <a:srgbClr val="C00000"/>
                </a:solidFill>
              </a:rPr>
              <a:t>dt</a:t>
            </a:r>
            <a:r>
              <a:rPr lang="en-US" altLang="en-US" dirty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For example (for DC sources):</a:t>
            </a:r>
          </a:p>
          <a:p>
            <a:pPr lvl="1"/>
            <a:r>
              <a:rPr lang="en-US" altLang="en-US" dirty="0"/>
              <a:t>Natural response:</a:t>
            </a:r>
          </a:p>
          <a:p>
            <a:pPr lvl="1"/>
            <a:r>
              <a:rPr lang="en-US" altLang="en-US" dirty="0"/>
              <a:t>Complete response:</a:t>
            </a:r>
          </a:p>
          <a:p>
            <a:pPr lvl="1"/>
            <a:r>
              <a:rPr lang="en-US" altLang="en-US" dirty="0"/>
              <a:t>Initial conditions: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FDB8F74-22CE-4436-81E2-D2FEA850629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5165834"/>
                <a:ext cx="3457100" cy="460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65834"/>
                <a:ext cx="3457100" cy="460704"/>
              </a:xfrm>
              <a:prstGeom prst="rect">
                <a:avLst/>
              </a:prstGeom>
              <a:blipFill rotWithShape="1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23481" y="4708634"/>
                <a:ext cx="29631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  <m:r>
                        <a:rPr lang="en-US" sz="2200" b="0" i="1" baseline="-25000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81" y="4708634"/>
                <a:ext cx="2963119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57600" y="5638800"/>
                <a:ext cx="2715615" cy="441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100" b="0" i="1" smtClean="0">
                          <a:latin typeface="Cambria Math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</a:rPr>
                        <m:t>𝐴</m:t>
                      </m:r>
                      <m:r>
                        <a:rPr lang="en-US" sz="2100" b="0" i="1" smtClean="0">
                          <a:latin typeface="Cambria Math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</a:rPr>
                        <m:t>𝐵</m:t>
                      </m:r>
                      <m:r>
                        <a:rPr lang="en-US" sz="21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638800"/>
                <a:ext cx="2715615" cy="441403"/>
              </a:xfrm>
              <a:prstGeom prst="rect">
                <a:avLst/>
              </a:prstGeom>
              <a:blipFill rotWithShape="1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72216" y="2433935"/>
                <a:ext cx="3057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  <m:r>
                        <a:rPr lang="en-US" sz="2400" i="1" baseline="-2500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216" y="2433935"/>
                <a:ext cx="305718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79352" y="5506656"/>
                <a:ext cx="2650533" cy="7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sz="21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latin typeface="Cambria Math"/>
                        </a:rPr>
                        <m:t>=</m:t>
                      </m:r>
                      <m:r>
                        <a:rPr lang="en-US" sz="2100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</a:rPr>
                        <m:t>+</m:t>
                      </m:r>
                      <m:r>
                        <a:rPr lang="en-US" sz="2100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52" y="5506656"/>
                <a:ext cx="2650533" cy="70596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9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Initial Conditions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Find the labeled voltages and currents at t=0</a:t>
            </a:r>
            <a:r>
              <a:rPr lang="en-US" altLang="en-US" baseline="30000" dirty="0"/>
              <a:t>-</a:t>
            </a:r>
            <a:r>
              <a:rPr lang="en-US" altLang="en-US" dirty="0"/>
              <a:t> and t=0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Answer: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i="1" dirty="0"/>
              <a:t> </a:t>
            </a: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R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−</a:t>
            </a:r>
            <a:r>
              <a:rPr lang="en-US" altLang="en-US" sz="2000" i="1" dirty="0"/>
              <a:t>) = −5 A	</a:t>
            </a:r>
            <a:r>
              <a:rPr lang="en-US" altLang="en-US" sz="2000" i="1" dirty="0" err="1"/>
              <a:t>v</a:t>
            </a:r>
            <a:r>
              <a:rPr lang="en-US" altLang="en-US" sz="2000" i="1" baseline="-25000" dirty="0" err="1"/>
              <a:t>R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−</a:t>
            </a:r>
            <a:r>
              <a:rPr lang="en-US" altLang="en-US" sz="2000" i="1" dirty="0"/>
              <a:t>) = −150 V 		</a:t>
            </a: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R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−1 A	</a:t>
            </a:r>
            <a:r>
              <a:rPr lang="en-US" altLang="en-US" sz="2000" i="1" dirty="0" err="1"/>
              <a:t>v</a:t>
            </a:r>
            <a:r>
              <a:rPr lang="en-US" altLang="en-US" sz="2000" i="1" baseline="-25000" dirty="0" err="1"/>
              <a:t>R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−30 V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L</a:t>
            </a:r>
            <a:r>
              <a:rPr lang="en-US" altLang="en-US" sz="2000" i="1" dirty="0"/>
              <a:t> (0</a:t>
            </a:r>
            <a:r>
              <a:rPr lang="en-US" altLang="en-US" sz="2000" i="1" baseline="30000" dirty="0"/>
              <a:t>−</a:t>
            </a:r>
            <a:r>
              <a:rPr lang="en-US" altLang="en-US" sz="2000" i="1" dirty="0"/>
              <a:t>) = 5 A	</a:t>
            </a:r>
            <a:r>
              <a:rPr lang="en-US" altLang="en-US" sz="2000" i="1" dirty="0" err="1"/>
              <a:t>v</a:t>
            </a:r>
            <a:r>
              <a:rPr lang="en-US" altLang="en-US" sz="2000" i="1" baseline="-25000" dirty="0" err="1"/>
              <a:t>L</a:t>
            </a:r>
            <a:r>
              <a:rPr lang="en-US" altLang="en-US" sz="2000" i="1" dirty="0"/>
              <a:t> (0</a:t>
            </a:r>
            <a:r>
              <a:rPr lang="en-US" altLang="en-US" sz="2000" i="1" baseline="30000" dirty="0"/>
              <a:t>−</a:t>
            </a:r>
            <a:r>
              <a:rPr lang="en-US" altLang="en-US" sz="2000" i="1" dirty="0"/>
              <a:t>) = 0 V		</a:t>
            </a: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L</a:t>
            </a:r>
            <a:r>
              <a:rPr lang="en-US" altLang="en-US" sz="2000" i="1" dirty="0"/>
              <a:t> 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5 A	</a:t>
            </a:r>
            <a:r>
              <a:rPr lang="en-US" altLang="en-US" sz="2000" i="1" dirty="0" err="1"/>
              <a:t>v</a:t>
            </a:r>
            <a:r>
              <a:rPr lang="en-US" altLang="en-US" sz="2000" i="1" baseline="-25000" dirty="0" err="1"/>
              <a:t>L</a:t>
            </a:r>
            <a:r>
              <a:rPr lang="en-US" altLang="en-US" sz="2000" i="1" dirty="0"/>
              <a:t> 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120 V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C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−</a:t>
            </a:r>
            <a:r>
              <a:rPr lang="en-US" altLang="en-US" sz="2000" i="1" dirty="0"/>
              <a:t>) = 0 A	</a:t>
            </a:r>
            <a:r>
              <a:rPr lang="en-US" altLang="en-US" sz="2000" i="1" dirty="0" err="1"/>
              <a:t>v</a:t>
            </a:r>
            <a:r>
              <a:rPr lang="en-US" altLang="en-US" sz="2000" i="1" baseline="-25000" dirty="0" err="1"/>
              <a:t>C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−</a:t>
            </a:r>
            <a:r>
              <a:rPr lang="en-US" altLang="en-US" sz="2000" i="1" dirty="0"/>
              <a:t>) = 150 V		</a:t>
            </a: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C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4 A	</a:t>
            </a:r>
            <a:r>
              <a:rPr lang="en-US" altLang="en-US" sz="2000" i="1" dirty="0" err="1"/>
              <a:t>v</a:t>
            </a:r>
            <a:r>
              <a:rPr lang="en-US" altLang="en-US" sz="2000" i="1" baseline="-25000" dirty="0" err="1"/>
              <a:t>C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150 V</a:t>
            </a:r>
            <a:endParaRPr lang="en-US" altLang="en-US" sz="2000" baseline="30000" dirty="0"/>
          </a:p>
          <a:p>
            <a:pPr>
              <a:buFont typeface="Wingdings 2" pitchFamily="18" charset="2"/>
              <a:buNone/>
            </a:pPr>
            <a:endParaRPr lang="en-US" altLang="en-US" sz="2000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699A5EE-2677-4AB4-86B2-2C23EFBCE9D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4822" name="Picture 3" descr="hay29575_0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2478088" y="2009775"/>
            <a:ext cx="6310312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09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Initial Slopes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868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Find the first derivatives of the labeled voltages and currents at t=0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endParaRPr lang="en-US" altLang="en-US" baseline="30000" dirty="0"/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Answer: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i="1" dirty="0"/>
              <a:t>		</a:t>
            </a:r>
            <a:r>
              <a:rPr lang="en-US" altLang="en-US" sz="2000" i="1" dirty="0" err="1"/>
              <a:t>di</a:t>
            </a:r>
            <a:r>
              <a:rPr lang="en-US" altLang="en-US" sz="2000" i="1" baseline="-25000" dirty="0" err="1"/>
              <a:t>R</a:t>
            </a:r>
            <a:r>
              <a:rPr lang="en-US" altLang="en-US" sz="2000" i="1" dirty="0"/>
              <a:t>/</a:t>
            </a:r>
            <a:r>
              <a:rPr lang="en-US" altLang="en-US" sz="2000" i="1" dirty="0" err="1"/>
              <a:t>dt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−40 A/s	</a:t>
            </a:r>
            <a:r>
              <a:rPr lang="en-US" altLang="en-US" sz="2000" i="1" dirty="0" err="1"/>
              <a:t>dv</a:t>
            </a:r>
            <a:r>
              <a:rPr lang="en-US" altLang="en-US" sz="2000" i="1" baseline="-25000" dirty="0" err="1"/>
              <a:t>R</a:t>
            </a:r>
            <a:r>
              <a:rPr lang="en-US" altLang="en-US" sz="2000" i="1" dirty="0"/>
              <a:t>/</a:t>
            </a:r>
            <a:r>
              <a:rPr lang="en-US" altLang="en-US" sz="2000" i="1" dirty="0" err="1"/>
              <a:t>dt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-1200 V/s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i="1" dirty="0"/>
              <a:t>		</a:t>
            </a:r>
            <a:r>
              <a:rPr lang="en-US" altLang="en-US" sz="2000" i="1" dirty="0" err="1"/>
              <a:t>di</a:t>
            </a:r>
            <a:r>
              <a:rPr lang="en-US" altLang="en-US" sz="2000" i="1" baseline="-25000" dirty="0" err="1"/>
              <a:t>L</a:t>
            </a:r>
            <a:r>
              <a:rPr lang="en-US" altLang="en-US" sz="2000" i="1" dirty="0"/>
              <a:t> /</a:t>
            </a:r>
            <a:r>
              <a:rPr lang="en-US" altLang="en-US" sz="2000" i="1" dirty="0" err="1"/>
              <a:t>dt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40 A/s	</a:t>
            </a:r>
            <a:r>
              <a:rPr lang="en-US" altLang="en-US" sz="2000" i="1" dirty="0" err="1"/>
              <a:t>dv</a:t>
            </a:r>
            <a:r>
              <a:rPr lang="en-US" altLang="en-US" sz="2000" i="1" baseline="-25000" dirty="0" err="1"/>
              <a:t>L</a:t>
            </a:r>
            <a:r>
              <a:rPr lang="en-US" altLang="en-US" sz="2000" i="1" dirty="0"/>
              <a:t> /</a:t>
            </a:r>
            <a:r>
              <a:rPr lang="en-US" altLang="en-US" sz="2000" i="1" dirty="0" err="1"/>
              <a:t>dt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-1092 V/s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i="1" dirty="0"/>
              <a:t>		</a:t>
            </a:r>
            <a:r>
              <a:rPr lang="en-US" altLang="en-US" sz="2000" i="1" dirty="0" err="1"/>
              <a:t>di</a:t>
            </a:r>
            <a:r>
              <a:rPr lang="en-US" altLang="en-US" sz="2000" i="1" baseline="-25000" dirty="0" err="1"/>
              <a:t>C</a:t>
            </a:r>
            <a:r>
              <a:rPr lang="en-US" altLang="en-US" sz="2000" i="1" dirty="0"/>
              <a:t>/</a:t>
            </a:r>
            <a:r>
              <a:rPr lang="en-US" altLang="en-US" sz="2000" i="1" dirty="0" err="1"/>
              <a:t>dt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-40 A/s	</a:t>
            </a:r>
            <a:r>
              <a:rPr lang="en-US" altLang="en-US" sz="2000" i="1" dirty="0" err="1"/>
              <a:t>dv</a:t>
            </a:r>
            <a:r>
              <a:rPr lang="en-US" altLang="en-US" sz="2000" i="1" baseline="-25000" dirty="0" err="1"/>
              <a:t>C</a:t>
            </a:r>
            <a:r>
              <a:rPr lang="en-US" altLang="en-US" sz="2000" i="1" dirty="0"/>
              <a:t>/</a:t>
            </a:r>
            <a:r>
              <a:rPr lang="en-US" altLang="en-US" sz="2000" i="1" dirty="0" err="1"/>
              <a:t>dt</a:t>
            </a:r>
            <a:r>
              <a:rPr lang="en-US" altLang="en-US" sz="2000" i="1" dirty="0"/>
              <a:t>(0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) = 108 V/s</a:t>
            </a:r>
            <a:endParaRPr lang="en-US" altLang="en-US" sz="2000" baseline="30000" dirty="0"/>
          </a:p>
          <a:p>
            <a:pPr>
              <a:buFont typeface="Wingdings 2" pitchFamily="18" charset="2"/>
              <a:buNone/>
            </a:pPr>
            <a:endParaRPr lang="en-US" altLang="en-US" sz="2000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D7083DA-7A0E-45DD-883F-9E89C583B06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9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2687428" y="2209800"/>
            <a:ext cx="607557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7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Example: Complete Response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Show that for </a:t>
            </a:r>
            <a:r>
              <a:rPr lang="en-US" altLang="en-US" i="1"/>
              <a:t>t&gt;0</a:t>
            </a:r>
          </a:p>
          <a:p>
            <a:pPr algn="ctr">
              <a:buFont typeface="Wingdings 2" pitchFamily="18" charset="2"/>
              <a:buNone/>
            </a:pPr>
            <a:r>
              <a:rPr lang="en-US" altLang="en-US" i="1"/>
              <a:t>v</a:t>
            </a:r>
            <a:r>
              <a:rPr lang="en-US" altLang="en-US" i="1" baseline="-25000"/>
              <a:t>C</a:t>
            </a:r>
            <a:r>
              <a:rPr lang="en-US" altLang="en-US" i="1"/>
              <a:t>(t) = 150 + 13.5(e</a:t>
            </a:r>
            <a:r>
              <a:rPr lang="en-US" altLang="en-US" i="1" baseline="30000"/>
              <a:t>−t </a:t>
            </a:r>
            <a:r>
              <a:rPr lang="en-US" altLang="en-US" i="1"/>
              <a:t>− e</a:t>
            </a:r>
            <a:r>
              <a:rPr lang="en-US" altLang="en-US" i="1" baseline="30000"/>
              <a:t>−9t </a:t>
            </a:r>
            <a:r>
              <a:rPr lang="en-US" altLang="en-US" i="1"/>
              <a:t>)</a:t>
            </a:r>
            <a:r>
              <a:rPr lang="en-US" altLang="en-US"/>
              <a:t> volts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9F1D4A8-FBE9-42A7-B590-64E99915C9D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6870" name="Picture 3" descr="hay29575_0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1303455" y="2895600"/>
            <a:ext cx="662134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1369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hay29575_09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>
            <a:fillRect/>
          </a:stretch>
        </p:blipFill>
        <p:spPr bwMode="auto">
          <a:xfrm>
            <a:off x="5486400" y="3505200"/>
            <a:ext cx="3327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Lossless LC Circuit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resistor in the RLC circuit serves to</a:t>
            </a:r>
            <a:r>
              <a:rPr lang="en-US" altLang="en-US" i="1" dirty="0"/>
              <a:t> </a:t>
            </a:r>
            <a:r>
              <a:rPr lang="en-US" altLang="en-US" dirty="0"/>
              <a:t>dissipate initial stored energy. </a:t>
            </a:r>
          </a:p>
          <a:p>
            <a:r>
              <a:rPr lang="en-US" altLang="en-US" dirty="0"/>
              <a:t>When this resistor becomes 0 in the series RLC or infinite in the parallel RLC, the circuit will oscillate. </a:t>
            </a:r>
          </a:p>
          <a:p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sz="2400" dirty="0"/>
              <a:t>Example</a:t>
            </a:r>
            <a:r>
              <a:rPr lang="en-US" altLang="en-US" sz="2400" i="1" dirty="0"/>
              <a:t>: for t&gt;0,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			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		v(t) =2 sin 3t</a:t>
            </a:r>
          </a:p>
          <a:p>
            <a:pPr>
              <a:buFont typeface="Wingdings 2" pitchFamily="18" charset="2"/>
              <a:buNone/>
            </a:pPr>
            <a:endParaRPr lang="en-US" altLang="en-US" sz="2400" i="1" dirty="0"/>
          </a:p>
          <a:p>
            <a:pPr>
              <a:buFont typeface="Wingdings 2" pitchFamily="18" charset="2"/>
              <a:buNone/>
            </a:pPr>
            <a:r>
              <a:rPr lang="en-US" altLang="en-US" sz="2400" dirty="0"/>
              <a:t>if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(0)=-1/6 </a:t>
            </a:r>
            <a:r>
              <a:rPr lang="en-US" altLang="en-US" sz="2400" dirty="0"/>
              <a:t>A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</a:t>
            </a:r>
            <a:r>
              <a:rPr lang="en-US" altLang="en-US" sz="2400" i="1" dirty="0"/>
              <a:t> v(0)=0 </a:t>
            </a:r>
            <a:r>
              <a:rPr lang="en-US" altLang="en-US" sz="2400" dirty="0"/>
              <a:t>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C992D50-841B-41A5-90F8-CD590AAD3F9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4242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circuits are said to be </a:t>
            </a:r>
            <a:r>
              <a:rPr lang="en-US" dirty="0">
                <a:solidFill>
                  <a:srgbClr val="FF0000"/>
                </a:solidFill>
              </a:rPr>
              <a:t>duals</a:t>
            </a:r>
            <a:r>
              <a:rPr lang="en-US" dirty="0"/>
              <a:t> of one another if they are described by the </a:t>
            </a:r>
            <a:r>
              <a:rPr lang="en-US" dirty="0">
                <a:solidFill>
                  <a:srgbClr val="FF0000"/>
                </a:solidFill>
              </a:rPr>
              <a:t>same characterizing equations</a:t>
            </a:r>
            <a:r>
              <a:rPr lang="en-US" dirty="0"/>
              <a:t> with dual quantities interchanged.</a:t>
            </a:r>
          </a:p>
          <a:p>
            <a:r>
              <a:rPr lang="en-US" dirty="0"/>
              <a:t>Example: Find the dual of this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29000"/>
            <a:ext cx="59826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8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73" y="3931189"/>
            <a:ext cx="4067482" cy="2063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4655967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that: 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7185822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1"/>
            <a:ext cx="8339138" cy="55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83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Switch is closed at t=0</a:t>
                </a:r>
              </a:p>
              <a:p>
                <a:r>
                  <a:rPr lang="en-US" dirty="0"/>
                  <a:t>Find R,L and C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⁡(300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514600"/>
            <a:ext cx="44005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Integrated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3265"/>
            <a:ext cx="5457825" cy="492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6403"/>
            <a:ext cx="4724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72200" y="3581400"/>
            <a:ext cx="251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Parasitic R and C on transistors and wires.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Maximum operating frequency: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1200" y="5120695"/>
                <a:ext cx="3276600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×5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r>
                        <a:rPr lang="en-US" sz="2000" b="0" i="1" smtClean="0">
                          <a:latin typeface="Cambria Math"/>
                        </a:rPr>
                        <m:t>𝐺h𝑧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120695"/>
                <a:ext cx="3276600" cy="670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431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(t) for t&gt;0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05000"/>
            <a:ext cx="6457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3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as a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low-pass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1"/>
            <a:ext cx="3062288" cy="19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1525"/>
            <a:ext cx="3543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91050"/>
            <a:ext cx="3486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2600" y="4324290"/>
            <a:ext cx="171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Low 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652" y="453378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E727B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E727B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3654" y="455289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E727B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E727B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98192" y="4369713"/>
            <a:ext cx="1766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High frequency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022132" y="2940268"/>
            <a:ext cx="3197770" cy="1387366"/>
            <a:chOff x="1022132" y="2346434"/>
            <a:chExt cx="3197770" cy="138736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022132" y="2346434"/>
              <a:ext cx="0" cy="1387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2132" y="3733800"/>
              <a:ext cx="3197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716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2098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371600" y="2819400"/>
              <a:ext cx="8382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242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9624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124200" y="2819400"/>
              <a:ext cx="8382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209800" y="3733800"/>
              <a:ext cx="9144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96800" y="28798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>
                <a:solidFill>
                  <a:srgbClr val="E727B0"/>
                </a:solidFill>
                <a:latin typeface="+mj-lt"/>
              </a:rPr>
              <a:t>in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001904" y="2956034"/>
            <a:ext cx="0" cy="13873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01904" y="4343400"/>
            <a:ext cx="319777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351372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180946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51372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24600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62800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324600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80946" y="4343400"/>
            <a:ext cx="143714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297828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62800" y="4343400"/>
            <a:ext cx="143714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297948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5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as a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low-pass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62288" cy="19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http://doi.ieeecomputersociety.org/cms/Computer.org/dl/mags/cs/2006/01/figures/c1092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571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77000" y="457200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0070C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7000" y="35622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="1" baseline="-25000" dirty="0">
                <a:solidFill>
                  <a:schemeClr val="accent2"/>
                </a:solidFill>
                <a:latin typeface="+mj-lt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50208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RLC Circuit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8D4A1B7-A2A2-49F4-9447-74BF8ED672C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638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483100"/>
          </a:xfrm>
        </p:spPr>
        <p:txBody>
          <a:bodyPr/>
          <a:lstStyle/>
          <a:p>
            <a:r>
              <a:rPr lang="en-US" altLang="en-US" dirty="0"/>
              <a:t>RLC circuit has</a:t>
            </a:r>
            <a:r>
              <a:rPr lang="en-US" altLang="en-US" b="1" dirty="0"/>
              <a:t> both </a:t>
            </a:r>
            <a:endParaRPr lang="en-US" altLang="en-US" dirty="0"/>
          </a:p>
          <a:p>
            <a:pPr lvl="1"/>
            <a:r>
              <a:rPr lang="en-US" altLang="en-US" dirty="0"/>
              <a:t>inductor </a:t>
            </a:r>
          </a:p>
          <a:p>
            <a:pPr lvl="1"/>
            <a:r>
              <a:rPr lang="en-US" altLang="en-US" dirty="0"/>
              <a:t>capacitor</a:t>
            </a:r>
          </a:p>
          <a:p>
            <a:r>
              <a:rPr lang="en-US" altLang="en-US" dirty="0"/>
              <a:t>RLC circuits have a wide range of applications, e.g. </a:t>
            </a:r>
          </a:p>
          <a:p>
            <a:pPr lvl="1"/>
            <a:r>
              <a:rPr lang="en-US" altLang="en-US" dirty="0"/>
              <a:t>oscillators</a:t>
            </a:r>
          </a:p>
          <a:p>
            <a:pPr lvl="1"/>
            <a:r>
              <a:rPr lang="en-US" altLang="en-US" dirty="0"/>
              <a:t>frequency filters</a:t>
            </a:r>
          </a:p>
          <a:p>
            <a:r>
              <a:rPr lang="en-US" altLang="en-US" dirty="0"/>
              <a:t>They also can model automobile suspension systems, temperature controllers, airplane responses, and so forth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6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The Source-Free Parallel Circuit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3C7F06D-34AB-4F9B-BBCB-F6720FED898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4" name="Picture 5" descr="hay29575_09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"/>
          <a:stretch>
            <a:fillRect/>
          </a:stretch>
        </p:blipFill>
        <p:spPr bwMode="auto">
          <a:xfrm>
            <a:off x="4343400" y="1524000"/>
            <a:ext cx="3986213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0400" y="1676400"/>
            <a:ext cx="36830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cs typeface="ＭＳ Ｐゴシック" pitchFamily="-1" charset="-128"/>
              </a:rPr>
              <a:t>Apply KCL and differentiate to show: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3671"/>
              </p:ext>
            </p:extLst>
          </p:nvPr>
        </p:nvGraphicFramePr>
        <p:xfrm>
          <a:off x="1495579" y="4648200"/>
          <a:ext cx="4143221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422400" imgH="381000" progId="Equation.3">
                  <p:embed/>
                </p:oleObj>
              </mc:Choice>
              <mc:Fallback>
                <p:oleObj name="Equation" r:id="rId4" imgW="1422400" imgH="381000" progId="Equation.3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579" y="4648200"/>
                        <a:ext cx="4143221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327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Solving the Differential Equation</a:t>
            </a:r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847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400" dirty="0"/>
              <a:t>To solve, assume </a:t>
            </a:r>
            <a:r>
              <a:rPr lang="en-US" altLang="en-US" sz="2400" i="1" dirty="0"/>
              <a:t>v=</a:t>
            </a:r>
            <a:r>
              <a:rPr lang="en-US" altLang="en-US" sz="2400" i="1" dirty="0" err="1"/>
              <a:t>Ae</a:t>
            </a:r>
            <a:r>
              <a:rPr lang="en-US" altLang="en-US" sz="2400" i="1" baseline="30000" dirty="0" err="1"/>
              <a:t>st</a:t>
            </a:r>
            <a:r>
              <a:rPr lang="en-US" altLang="en-US" sz="2400" i="1" baseline="30000" dirty="0"/>
              <a:t> .</a:t>
            </a:r>
          </a:p>
          <a:p>
            <a:pPr>
              <a:buFont typeface="Wingdings 2" pitchFamily="18" charset="2"/>
              <a:buNone/>
            </a:pPr>
            <a:endParaRPr lang="en-US" altLang="en-US" sz="2400" i="1" baseline="30000" dirty="0"/>
          </a:p>
          <a:p>
            <a:pPr>
              <a:buFont typeface="Wingdings 2" pitchFamily="18" charset="2"/>
              <a:buNone/>
            </a:pPr>
            <a:r>
              <a:rPr lang="en-US" altLang="en-US" sz="2400" dirty="0"/>
              <a:t>The solution must then satisfy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r>
              <a:rPr lang="en-US" altLang="en-US" sz="2400" dirty="0"/>
              <a:t>which is called the </a:t>
            </a:r>
            <a:r>
              <a:rPr lang="en-US" altLang="en-US" sz="2400" i="1" dirty="0">
                <a:solidFill>
                  <a:srgbClr val="C00000"/>
                </a:solidFill>
              </a:rPr>
              <a:t>characteristic equation</a:t>
            </a:r>
            <a:r>
              <a:rPr lang="en-US" altLang="en-US" sz="2400" dirty="0"/>
              <a:t>.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r>
              <a:rPr lang="en-US" altLang="en-US" sz="2400" dirty="0"/>
              <a:t>If </a:t>
            </a:r>
            <a:r>
              <a:rPr lang="en-US" altLang="en-US" sz="2400" i="1" dirty="0"/>
              <a:t>s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 are the solutions, then the natural response is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r>
              <a:rPr lang="en-US" altLang="en-US" sz="2400" dirty="0"/>
              <a:t>Answer: </a:t>
            </a:r>
            <a:r>
              <a:rPr lang="en-US" altLang="en-US" sz="2400" i="1" dirty="0"/>
              <a:t>i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(t) = 1.333 sin </a:t>
            </a:r>
            <a:r>
              <a:rPr lang="en-US" altLang="en-US" sz="2400" i="1" dirty="0"/>
              <a:t>t  </a:t>
            </a:r>
            <a:r>
              <a:rPr lang="en-US" altLang="en-US" sz="2400" dirty="0"/>
              <a:t>V</a:t>
            </a:r>
            <a:endParaRPr lang="en-US" alt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8.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54AA807-9C08-455D-8981-0D1BEE26680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215870"/>
              </p:ext>
            </p:extLst>
          </p:nvPr>
        </p:nvGraphicFramePr>
        <p:xfrm>
          <a:off x="3454400" y="2743200"/>
          <a:ext cx="289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066800" imgH="355600" progId="Equation.3">
                  <p:embed/>
                </p:oleObj>
              </mc:Choice>
              <mc:Fallback>
                <p:oleObj name="Equation" r:id="rId3" imgW="1066800" imgH="355600" progId="Equation.3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743200"/>
                        <a:ext cx="289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91839"/>
              </p:ext>
            </p:extLst>
          </p:nvPr>
        </p:nvGraphicFramePr>
        <p:xfrm>
          <a:off x="2376488" y="5192713"/>
          <a:ext cx="42529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257120" imgH="241200" progId="Equation.3">
                  <p:embed/>
                </p:oleObj>
              </mc:Choice>
              <mc:Fallback>
                <p:oleObj name="Equation" r:id="rId5" imgW="1257120" imgH="24120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192713"/>
                        <a:ext cx="42529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4978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</TotalTime>
  <Words>1258</Words>
  <Application>Microsoft Office PowerPoint</Application>
  <PresentationFormat>On-screen Show (4:3)</PresentationFormat>
  <Paragraphs>399</Paragraphs>
  <Slides>40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Median</vt:lpstr>
      <vt:lpstr>Electrical Circuits Lecture 8: RLC Circuits  By: Mahmoud Momtazpour ceit.aut.ac.ir/~momtazpour  </vt:lpstr>
      <vt:lpstr>Topic Overview </vt:lpstr>
      <vt:lpstr>RL and RC Circuits</vt:lpstr>
      <vt:lpstr>Application in Integrated Circuits</vt:lpstr>
      <vt:lpstr>Application as a Filter</vt:lpstr>
      <vt:lpstr>Application as a Filter</vt:lpstr>
      <vt:lpstr>The RLC Circuit</vt:lpstr>
      <vt:lpstr>The Source-Free Parallel Circuit</vt:lpstr>
      <vt:lpstr>Solving the Differential Equation</vt:lpstr>
      <vt:lpstr>Exploring the Solution</vt:lpstr>
      <vt:lpstr>Exploring the Solution</vt:lpstr>
      <vt:lpstr>Types of Responses</vt:lpstr>
      <vt:lpstr>Overdamped Response (α&gt;ω0)</vt:lpstr>
      <vt:lpstr>Example: Overdamped RLC Circuit</vt:lpstr>
      <vt:lpstr>Graphing the Response</vt:lpstr>
      <vt:lpstr>Example: Overdamped RLC Circuit</vt:lpstr>
      <vt:lpstr>Critically-damped Response (α=ω0)</vt:lpstr>
      <vt:lpstr>Example: Critical Damping</vt:lpstr>
      <vt:lpstr>Underdamped Response (α&lt;ω0)</vt:lpstr>
      <vt:lpstr>Example: Underdamped Response</vt:lpstr>
      <vt:lpstr>Comparing the Responses</vt:lpstr>
      <vt:lpstr>Comparing the Responses</vt:lpstr>
      <vt:lpstr>Example: Underdamped RLC Circuit</vt:lpstr>
      <vt:lpstr>Source-Free Series RLC Circuit</vt:lpstr>
      <vt:lpstr>Series RLC Differential Equation</vt:lpstr>
      <vt:lpstr>Series RLC Circuit Solution</vt:lpstr>
      <vt:lpstr>Energy Transfer in a Parallel RLC Circuit</vt:lpstr>
      <vt:lpstr>Energy Transfer in a Parallel RLC Circuit</vt:lpstr>
      <vt:lpstr>Energy Transfer in a Parallel RLC Circuit</vt:lpstr>
      <vt:lpstr>Summary of Source-free RLC Circuits</vt:lpstr>
      <vt:lpstr>The Complete Response</vt:lpstr>
      <vt:lpstr>Example: Initial Conditions</vt:lpstr>
      <vt:lpstr>Example: Initial Slopes</vt:lpstr>
      <vt:lpstr>Example: Complete Response</vt:lpstr>
      <vt:lpstr>The Lossless LC Circuit</vt:lpstr>
      <vt:lpstr>Duality</vt:lpstr>
      <vt:lpstr>Duality</vt:lpstr>
      <vt:lpstr>In-class Exercise</vt:lpstr>
      <vt:lpstr>In-class Exercise 2</vt:lpstr>
      <vt:lpstr>In-class Exercise 3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 M</cp:lastModifiedBy>
  <cp:revision>316</cp:revision>
  <cp:lastPrinted>2015-11-18T18:19:53Z</cp:lastPrinted>
  <dcterms:created xsi:type="dcterms:W3CDTF">2005-06-03T08:24:32Z</dcterms:created>
  <dcterms:modified xsi:type="dcterms:W3CDTF">2017-10-21T08:41:23Z</dcterms:modified>
</cp:coreProperties>
</file>