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8"/>
  </p:notesMasterIdLst>
  <p:sldIdLst>
    <p:sldId id="271" r:id="rId2"/>
    <p:sldId id="270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727B0"/>
    <a:srgbClr val="0000FF"/>
    <a:srgbClr val="66FF66"/>
    <a:srgbClr val="6128F0"/>
    <a:srgbClr val="FF00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6856" autoAdjust="0"/>
  </p:normalViewPr>
  <p:slideViewPr>
    <p:cSldViewPr>
      <p:cViewPr varScale="1">
        <p:scale>
          <a:sx n="83" d="100"/>
          <a:sy n="83" d="100"/>
        </p:scale>
        <p:origin x="80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4622FA27-AFE5-4595-80D5-04A76A4EC8F3}" type="datetimeFigureOut">
              <a:rPr lang="en-US"/>
              <a:pPr>
                <a:defRPr/>
              </a:pPr>
              <a:t>11/3/2017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E57F2F09-0DD5-414D-B87C-1130674AA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5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خطی بودن مدار </a:t>
            </a:r>
            <a:r>
              <a:rPr lang="en-US" dirty="0" smtClean="0"/>
              <a:t>N</a:t>
            </a:r>
            <a:r>
              <a:rPr lang="fa-IR" baseline="0" dirty="0" smtClean="0"/>
              <a:t> باعث می شود که اگر ورودی مدار را </a:t>
            </a:r>
            <a:r>
              <a:rPr lang="en-US" baseline="0" dirty="0" smtClean="0"/>
              <a:t>K</a:t>
            </a:r>
            <a:r>
              <a:rPr lang="fa-IR" baseline="0" dirty="0" smtClean="0"/>
              <a:t> برابر کنیم خروجی هم </a:t>
            </a:r>
            <a:r>
              <a:rPr lang="en-US" baseline="0" dirty="0" smtClean="0"/>
              <a:t>K</a:t>
            </a:r>
            <a:r>
              <a:rPr lang="fa-IR" baseline="0" dirty="0" smtClean="0"/>
              <a:t> برابر شود. بنابراین اگر ورودی </a:t>
            </a:r>
            <a:r>
              <a:rPr lang="en-US" baseline="0" dirty="0" smtClean="0"/>
              <a:t>j</a:t>
            </a:r>
            <a:r>
              <a:rPr lang="fa-IR" baseline="0" dirty="0" smtClean="0"/>
              <a:t> برابر شود خروجی هم </a:t>
            </a:r>
            <a:r>
              <a:rPr lang="en-US" baseline="0" dirty="0" smtClean="0"/>
              <a:t>j</a:t>
            </a:r>
            <a:r>
              <a:rPr lang="fa-IR" baseline="0" dirty="0" smtClean="0"/>
              <a:t> برابر می شود. همچنین اگر ورودی به اندازه </a:t>
            </a:r>
            <a:r>
              <a:rPr lang="en-US" baseline="0" dirty="0" smtClean="0"/>
              <a:t>90</a:t>
            </a:r>
            <a:r>
              <a:rPr lang="fa-IR" baseline="0" dirty="0" smtClean="0"/>
              <a:t> درجه شیفت داده شود خروجی هم 90</a:t>
            </a:r>
            <a:r>
              <a:rPr lang="en-US" baseline="0" dirty="0" smtClean="0"/>
              <a:t> </a:t>
            </a:r>
            <a:r>
              <a:rPr lang="fa-IR" baseline="0" dirty="0" smtClean="0"/>
              <a:t>درجه شیفت داده می شود. پس اگر خروجی مدار </a:t>
            </a:r>
            <a:r>
              <a:rPr lang="fa-IR" baseline="0" smtClean="0"/>
              <a:t>چپ بالا به آن صورت باشد، خروجی مدار چپ پایین هم به این صورت می شود. </a:t>
            </a:r>
            <a:r>
              <a:rPr lang="en-US" baseline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01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Inductor</a:t>
            </a:r>
            <a:r>
              <a:rPr lang="en-US" dirty="0" smtClean="0"/>
              <a:t> current </a:t>
            </a:r>
            <a:r>
              <a:rPr lang="en-US" b="1" dirty="0" smtClean="0"/>
              <a:t>lags </a:t>
            </a:r>
            <a:r>
              <a:rPr lang="en-US" b="0" dirty="0" smtClean="0"/>
              <a:t>inductor</a:t>
            </a:r>
            <a:r>
              <a:rPr lang="en-US" dirty="0" smtClean="0"/>
              <a:t> voltage by 90</a:t>
            </a:r>
            <a:r>
              <a:rPr lang="en-US" baseline="30000" dirty="0" smtClean="0"/>
              <a:t>o</a:t>
            </a:r>
            <a:r>
              <a:rPr lang="fa-IR" baseline="30000" dirty="0" smtClean="0"/>
              <a:t> </a:t>
            </a:r>
            <a:r>
              <a:rPr lang="fa-IR" baseline="0" dirty="0" smtClean="0"/>
              <a:t>مفهوم پس فاز یا عقب افتادگی 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Capacito</a:t>
            </a:r>
            <a:r>
              <a:rPr lang="en-US" b="0" baseline="0" dirty="0" smtClean="0"/>
              <a:t>r </a:t>
            </a:r>
            <a:r>
              <a:rPr lang="en-US" dirty="0" smtClean="0"/>
              <a:t>current </a:t>
            </a:r>
            <a:r>
              <a:rPr lang="en-US" b="1" smtClean="0"/>
              <a:t>leads </a:t>
            </a:r>
            <a:r>
              <a:rPr lang="en-US" b="0" smtClean="0"/>
              <a:t>capacitor </a:t>
            </a:r>
            <a:r>
              <a:rPr lang="en-US" smtClean="0"/>
              <a:t>voltage </a:t>
            </a:r>
            <a:r>
              <a:rPr lang="en-US" dirty="0" smtClean="0"/>
              <a:t>by 90</a:t>
            </a:r>
            <a:r>
              <a:rPr lang="en-US" baseline="30000" dirty="0" smtClean="0"/>
              <a:t>o</a:t>
            </a:r>
            <a:r>
              <a:rPr lang="fa-IR" baseline="30000" dirty="0" smtClean="0"/>
              <a:t> </a:t>
            </a:r>
            <a:r>
              <a:rPr lang="fa-IR" baseline="0" dirty="0" smtClean="0"/>
              <a:t>مفهوم پیش فاز یا جلو افتادگی :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21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7F2F09-0DD5-414D-B87C-1130674AA09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05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Electrical Circuits</a:t>
            </a:r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9. Sinusoidal Steady State Analysis</a:t>
            </a:r>
            <a:endParaRPr lang="en-US" alt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B916743-4E7F-4AC8-ACD9-649C7E5C28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309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9. Sinusoidal Steady State Analysis</a:t>
            </a:r>
            <a:endParaRPr lang="en-US" alt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E0CEF-2513-4502-B5E4-86178963BC8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151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Electrical Circuits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9. Sinusoidal Steady State Analysis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B103F-FA24-4D83-98C3-C52A1E5C29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537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19200"/>
            <a:ext cx="8153400" cy="487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95388" y="6248400"/>
            <a:ext cx="4811712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9. Sinusoidal Steady State Analysis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5CFC3F8-B58D-40FA-AF21-F23E618E068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124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Electrical Circuits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E4673F0-768F-450F-9B32-682176E185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9. Sinusoidal Steady State Analysis</a:t>
            </a:r>
          </a:p>
        </p:txBody>
      </p:sp>
    </p:spTree>
    <p:extLst>
      <p:ext uri="{BB962C8B-B14F-4D97-AF65-F5344CB8AC3E}">
        <p14:creationId xmlns:p14="http://schemas.microsoft.com/office/powerpoint/2010/main" val="1728493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Electrical Circuits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8F2C19F-4ECA-40CC-B095-5582625F1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9. Sinusoidal Steady State Analysis</a:t>
            </a:r>
          </a:p>
        </p:txBody>
      </p:sp>
    </p:spTree>
    <p:extLst>
      <p:ext uri="{BB962C8B-B14F-4D97-AF65-F5344CB8AC3E}">
        <p14:creationId xmlns:p14="http://schemas.microsoft.com/office/powerpoint/2010/main" val="1873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Electrical Circuits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E454D86-5E69-4F38-AA18-41DB875258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9. Sinusoidal Steady State Analysis</a:t>
            </a:r>
          </a:p>
        </p:txBody>
      </p:sp>
    </p:spTree>
    <p:extLst>
      <p:ext uri="{BB962C8B-B14F-4D97-AF65-F5344CB8AC3E}">
        <p14:creationId xmlns:p14="http://schemas.microsoft.com/office/powerpoint/2010/main" val="226868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9. Sinusoidal Steady State Analysis</a:t>
            </a:r>
            <a:endParaRPr lang="en-US" alt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CBF18-E55F-40C4-AA9C-CCFBF6518CB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786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Electrical Circuits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9. Sinusoidal Steady State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A097438-A5DA-4F47-94D7-4634482D72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22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9. Sinusoidal Steady State Analysis</a:t>
            </a:r>
            <a:endParaRPr lang="en-US" alt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E5F11-A144-4222-B80E-FD52FBD0E5C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47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Electrical Circuits</a:t>
            </a: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78A045DE-1C2E-4066-AF9F-E27DD71186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9. Sinusoidal Steady State Analysis</a:t>
            </a:r>
          </a:p>
        </p:txBody>
      </p:sp>
    </p:spTree>
    <p:extLst>
      <p:ext uri="{BB962C8B-B14F-4D97-AF65-F5344CB8AC3E}">
        <p14:creationId xmlns:p14="http://schemas.microsoft.com/office/powerpoint/2010/main" val="1462763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235075"/>
            <a:ext cx="81534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81000"/>
          </a:xfrm>
          <a:prstGeom prst="rect">
            <a:avLst/>
          </a:prstGeom>
          <a:solidFill>
            <a:schemeClr val="accent1"/>
          </a:solidFill>
        </p:spPr>
        <p:txBody>
          <a:bodyPr vert="horz" anchor="ctr" anchorCtr="0"/>
          <a:lstStyle>
            <a:lvl1pPr algn="ctr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248400"/>
            <a:ext cx="4811713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9. Sinusoidal Steady State Analysis</a:t>
            </a:r>
            <a:endParaRPr lang="en-US" alt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900113"/>
            <a:ext cx="9144000" cy="319087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0550" y="6248400"/>
            <a:ext cx="533400" cy="381000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990600"/>
            <a:ext cx="8172450" cy="160338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9600" y="6329363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949679D-F92E-44F0-804B-F6AF1B3D7B0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46" r:id="rId6"/>
    <p:sldLayoutId id="2147483954" r:id="rId7"/>
    <p:sldLayoutId id="2147483947" r:id="rId8"/>
    <p:sldLayoutId id="2147483955" r:id="rId9"/>
    <p:sldLayoutId id="2147483948" r:id="rId10"/>
    <p:sldLayoutId id="214748395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6.jpe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5.jpe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5.jpe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8229600" cy="487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cap="none" dirty="0"/>
              <a:t>Electrical Circuits</a:t>
            </a:r>
            <a:br>
              <a:rPr lang="en-US" cap="none" dirty="0"/>
            </a:br>
            <a:r>
              <a:rPr lang="en-US" cap="none" dirty="0"/>
              <a:t>Lecture 9: Sinusoidal Steady State Analysis</a:t>
            </a:r>
            <a:br>
              <a:rPr lang="en-US" cap="none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600" cap="none" dirty="0"/>
              <a:t>By: Mahmoud Momtazpour</a:t>
            </a:r>
            <a:br>
              <a:rPr lang="en-US" sz="3600" cap="none" dirty="0"/>
            </a:br>
            <a:r>
              <a:rPr lang="en-US" sz="3000" u="sng" cap="none" dirty="0">
                <a:solidFill>
                  <a:srgbClr val="6128F0"/>
                </a:solidFill>
              </a:rPr>
              <a:t>ceit.aut.ac.ir/~</a:t>
            </a:r>
            <a:r>
              <a:rPr lang="en-US" sz="3000" u="sng" cap="none" dirty="0" err="1">
                <a:solidFill>
                  <a:srgbClr val="6128F0"/>
                </a:solidFill>
              </a:rPr>
              <a:t>momtazpour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3000" cap="none" dirty="0"/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eaLnBrk="1" hangingPunct="1"/>
            <a:r>
              <a:rPr lang="en-US" altLang="en-US"/>
              <a:t>Amirkabir University of Technology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1AEDB98-9598-4170-A751-7D06B6C2AEDD}" type="slidenum">
              <a:rPr lang="en-US" altLang="en-US" sz="1400" smtClean="0">
                <a:solidFill>
                  <a:schemeClr val="tx2"/>
                </a:solidFill>
                <a:latin typeface="Arial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FFFF"/>
                </a:solidFill>
              </a:rPr>
              <a:t>Electrical Circuits</a:t>
            </a:r>
          </a:p>
        </p:txBody>
      </p:sp>
      <p:sp>
        <p:nvSpPr>
          <p:cNvPr id="10246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9. Sinusoidal Steady State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 descr="hay29575_101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00" b="4865"/>
          <a:stretch>
            <a:fillRect/>
          </a:stretch>
        </p:blipFill>
        <p:spPr bwMode="auto">
          <a:xfrm>
            <a:off x="5124450" y="3438525"/>
            <a:ext cx="3346450" cy="185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Example: Sine Wave Analysis</a:t>
            </a:r>
          </a:p>
        </p:txBody>
      </p:sp>
      <p:sp>
        <p:nvSpPr>
          <p:cNvPr id="2355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/>
              <a:t>Find the voltage on the capacitor.</a:t>
            </a:r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r>
              <a:rPr lang="en-US" altLang="en-US" sz="2400" i="1"/>
              <a:t>Answer: v</a:t>
            </a:r>
            <a:r>
              <a:rPr lang="en-US" altLang="en-US" sz="2400" i="1" baseline="-25000"/>
              <a:t>c</a:t>
            </a:r>
            <a:r>
              <a:rPr lang="en-US" altLang="en-US" sz="2400" i="1"/>
              <a:t>(t)=298.5 cos(5t − 84.3</a:t>
            </a:r>
            <a:r>
              <a:rPr lang="en-US" altLang="en-US" sz="2400" i="1" baseline="30000"/>
              <a:t>◦</a:t>
            </a:r>
            <a:r>
              <a:rPr lang="en-US" altLang="en-US" sz="2400" i="1"/>
              <a:t>) mV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9. Sinusoidal Steady State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E8F29034-9BB1-46AD-800A-933C062F7C0B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10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3559" name="Picture 3" descr="hay29575_1012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" b="58363"/>
          <a:stretch>
            <a:fillRect/>
          </a:stretch>
        </p:blipFill>
        <p:spPr bwMode="auto">
          <a:xfrm>
            <a:off x="844550" y="2476500"/>
            <a:ext cx="3590925" cy="18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4694238" y="3946525"/>
            <a:ext cx="860425" cy="219075"/>
          </a:xfrm>
          <a:prstGeom prst="straightConnector1">
            <a:avLst/>
          </a:prstGeom>
          <a:noFill/>
          <a:ln w="48000" cmpd="thickThin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1752599" y="4833937"/>
            <a:ext cx="3802063" cy="652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1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Phasor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5956300" cy="462597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 dirty="0"/>
              <a:t>The term </a:t>
            </a:r>
            <a:r>
              <a:rPr lang="en-US" altLang="en-US" i="1" dirty="0"/>
              <a:t> </a:t>
            </a:r>
            <a:r>
              <a:rPr lang="en-US" altLang="en-US" i="1" dirty="0" err="1"/>
              <a:t>e</a:t>
            </a:r>
            <a:r>
              <a:rPr lang="en-US" altLang="en-US" i="1" baseline="30000" dirty="0" err="1"/>
              <a:t>jωt</a:t>
            </a:r>
            <a:r>
              <a:rPr lang="en-US" altLang="en-US" i="1" baseline="30000" dirty="0"/>
              <a:t> </a:t>
            </a:r>
            <a:r>
              <a:rPr lang="en-US" altLang="en-US" dirty="0"/>
              <a:t>is common to all voltages and currents and can be ignored in all intermediate steps, leading to the phasor:</a:t>
            </a:r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r>
              <a:rPr lang="en-US" altLang="en-US" dirty="0"/>
              <a:t>The phasor representation of a current (or voltage) is in the </a:t>
            </a:r>
            <a:r>
              <a:rPr lang="en-US" altLang="en-US" i="1" dirty="0"/>
              <a:t>frequency domain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9. Sinusoidal Steady State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FDB004B2-92FA-4A46-8143-CD661659121D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11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4583" name="Picture 3" descr="hay29575_un100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"/>
          <a:stretch>
            <a:fillRect/>
          </a:stretch>
        </p:blipFill>
        <p:spPr bwMode="auto">
          <a:xfrm>
            <a:off x="5867400" y="1828800"/>
            <a:ext cx="2897188" cy="37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485012"/>
              </p:ext>
            </p:extLst>
          </p:nvPr>
        </p:nvGraphicFramePr>
        <p:xfrm>
          <a:off x="1436688" y="3276600"/>
          <a:ext cx="42957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name="Equation" r:id="rId4" imgW="1041400" imgH="203200" progId="Equation.3">
                  <p:embed/>
                </p:oleObj>
              </mc:Choice>
              <mc:Fallback>
                <p:oleObj name="Equation" r:id="rId4" imgW="1041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3276600"/>
                        <a:ext cx="42957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3881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Phasors: The Resistor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/>
              <a:t>In the frequency domain, Ohm’s Law takes the same form: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9. Sinusoidal Steady State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095C45A1-5B95-45F0-89EE-7A76A5F6F874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12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5606" name="Picture 3" descr="hay29575_101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2" b="10162"/>
          <a:stretch>
            <a:fillRect/>
          </a:stretch>
        </p:blipFill>
        <p:spPr bwMode="auto">
          <a:xfrm>
            <a:off x="2032000" y="2438400"/>
            <a:ext cx="53467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10566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Phasors: The Inductor 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/>
              <a:t>Differentiation in time becomes multiplication in phasor form: (calculus becomes algebra!)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9. Sinusoidal Steady State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5CE6CE58-1E6A-4BAE-82FA-93083F8DD52A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13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6630" name="Picture 3" descr="hay29575_1014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9" b="10110"/>
          <a:stretch>
            <a:fillRect/>
          </a:stretch>
        </p:blipFill>
        <p:spPr bwMode="auto">
          <a:xfrm>
            <a:off x="1511300" y="2438400"/>
            <a:ext cx="5956300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48800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 descr="hay29575_1015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" b="9727"/>
          <a:stretch>
            <a:fillRect/>
          </a:stretch>
        </p:blipFill>
        <p:spPr bwMode="auto">
          <a:xfrm>
            <a:off x="2260600" y="2400300"/>
            <a:ext cx="501967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Phasors: The Capacitor </a:t>
            </a:r>
          </a:p>
        </p:txBody>
      </p:sp>
      <p:sp>
        <p:nvSpPr>
          <p:cNvPr id="2765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/>
              <a:t>Differentiation in time becomes multiplication in phasor form: (calculus becomes algebra!)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9. Sinusoidal Steady State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F2801527-30FF-4B56-8D4A-CF44349B61E4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14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4105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 descr="hay29575_tab10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3" t="34592"/>
          <a:stretch>
            <a:fillRect/>
          </a:stretch>
        </p:blipFill>
        <p:spPr bwMode="auto">
          <a:xfrm>
            <a:off x="5745162" y="1905000"/>
            <a:ext cx="2916238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200" dirty="0"/>
              <a:t>Summary: Phasor Voltage/Current Relationships</a:t>
            </a:r>
          </a:p>
        </p:txBody>
      </p:sp>
      <p:sp>
        <p:nvSpPr>
          <p:cNvPr id="286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 dirty="0"/>
              <a:t>       Time Domain		           Frequency Domain</a:t>
            </a:r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pPr>
              <a:buFont typeface="Wingdings 2" pitchFamily="18" charset="2"/>
              <a:buNone/>
            </a:pPr>
            <a:r>
              <a:rPr lang="en-US" altLang="en-US" sz="2400" dirty="0"/>
              <a:t>    Calculus (hard but real)	          Algebra (easy but complex)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9. Sinusoidal Steady State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B689A1B2-794A-456A-81E6-4542BC8F284B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15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8679" name="Picture 3" descr="hay29575_tab10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04" t="34592" r="29102"/>
          <a:stretch>
            <a:fillRect/>
          </a:stretch>
        </p:blipFill>
        <p:spPr bwMode="auto">
          <a:xfrm>
            <a:off x="4775200" y="1905000"/>
            <a:ext cx="1635125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3" descr="hay29575_tab10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92" r="74745"/>
          <a:stretch>
            <a:fillRect/>
          </a:stretch>
        </p:blipFill>
        <p:spPr bwMode="auto">
          <a:xfrm>
            <a:off x="381000" y="1905000"/>
            <a:ext cx="3040062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3" descr="hay29575_tab10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45" t="34592" r="56059"/>
          <a:stretch>
            <a:fillRect/>
          </a:stretch>
        </p:blipFill>
        <p:spPr bwMode="auto">
          <a:xfrm>
            <a:off x="3027362" y="1905000"/>
            <a:ext cx="1539875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3464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Kirchhoff’s Laws for Phasors</a:t>
            </a:r>
          </a:p>
        </p:txBody>
      </p:sp>
      <p:sp>
        <p:nvSpPr>
          <p:cNvPr id="2970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/>
              <a:t>Applying KVL in time implies KVL for phasors: </a:t>
            </a:r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r>
              <a:rPr lang="en-US" altLang="en-US"/>
              <a:t>Applying KCL in time implies KCL for phasors: </a:t>
            </a:r>
          </a:p>
          <a:p>
            <a:pPr>
              <a:buFont typeface="Wingdings 2" pitchFamily="18" charset="2"/>
              <a:buNone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9. Sinusoidal Steady State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94903E72-9725-4CFB-99CC-1AC843871DA8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16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179469"/>
              </p:ext>
            </p:extLst>
          </p:nvPr>
        </p:nvGraphicFramePr>
        <p:xfrm>
          <a:off x="1879582" y="2082800"/>
          <a:ext cx="4902218" cy="847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8" name="Equation" r:id="rId3" imgW="1320480" imgH="228600" progId="Equation.3">
                  <p:embed/>
                </p:oleObj>
              </mc:Choice>
              <mc:Fallback>
                <p:oleObj name="Equation" r:id="rId3" imgW="1320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582" y="2082800"/>
                        <a:ext cx="4902218" cy="8477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472492"/>
              </p:ext>
            </p:extLst>
          </p:nvPr>
        </p:nvGraphicFramePr>
        <p:xfrm>
          <a:off x="2211369" y="4292600"/>
          <a:ext cx="4478337" cy="848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9" name="Equation" r:id="rId5" imgW="1206360" imgH="228600" progId="Equation.3">
                  <p:embed/>
                </p:oleObj>
              </mc:Choice>
              <mc:Fallback>
                <p:oleObj name="Equation" r:id="rId5" imgW="1206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69" y="4292600"/>
                        <a:ext cx="4478337" cy="848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5306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Impedance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Define </a:t>
            </a:r>
            <a:r>
              <a:rPr lang="en-US" altLang="en-US" dirty="0">
                <a:solidFill>
                  <a:srgbClr val="FF0000"/>
                </a:solidFill>
              </a:rPr>
              <a:t>impedance</a:t>
            </a:r>
            <a:r>
              <a:rPr lang="en-US" altLang="en-US" dirty="0"/>
              <a:t> as </a:t>
            </a:r>
            <a:r>
              <a:rPr lang="en-US" altLang="en-US" i="1" dirty="0"/>
              <a:t>Z=</a:t>
            </a:r>
            <a:r>
              <a:rPr lang="en-US" altLang="en-US" b="1" i="1" dirty="0"/>
              <a:t>V/I</a:t>
            </a:r>
            <a:r>
              <a:rPr lang="en-US" altLang="en-US" dirty="0"/>
              <a:t>, i.e. </a:t>
            </a:r>
            <a:r>
              <a:rPr lang="en-US" altLang="en-US" b="1" i="1" dirty="0"/>
              <a:t>V</a:t>
            </a:r>
            <a:r>
              <a:rPr lang="en-US" altLang="en-US" i="1" dirty="0"/>
              <a:t>=</a:t>
            </a:r>
            <a:r>
              <a:rPr lang="en-US" altLang="en-US" b="1" i="1" dirty="0"/>
              <a:t>I</a:t>
            </a:r>
            <a:r>
              <a:rPr lang="en-US" altLang="en-US" i="1" dirty="0"/>
              <a:t>Z</a:t>
            </a:r>
          </a:p>
          <a:p>
            <a:endParaRPr lang="en-US" altLang="en-US" i="1" dirty="0"/>
          </a:p>
          <a:p>
            <a:pPr algn="ctr">
              <a:buFont typeface="Wingdings 2" pitchFamily="18" charset="2"/>
              <a:buNone/>
            </a:pPr>
            <a:r>
              <a:rPr lang="en-US" altLang="en-US" i="1" dirty="0"/>
              <a:t>Z</a:t>
            </a:r>
            <a:r>
              <a:rPr lang="en-US" altLang="en-US" i="1" baseline="-25000" dirty="0"/>
              <a:t>R</a:t>
            </a:r>
            <a:r>
              <a:rPr lang="en-US" altLang="en-US" i="1" dirty="0"/>
              <a:t>=R            Z</a:t>
            </a:r>
            <a:r>
              <a:rPr lang="en-US" altLang="en-US" i="1" baseline="-25000" dirty="0"/>
              <a:t>L</a:t>
            </a:r>
            <a:r>
              <a:rPr lang="en-US" altLang="en-US" i="1" dirty="0"/>
              <a:t>=</a:t>
            </a:r>
            <a:r>
              <a:rPr lang="en-US" altLang="en-US" i="1" dirty="0" err="1"/>
              <a:t>jωL</a:t>
            </a:r>
            <a:r>
              <a:rPr lang="en-US" altLang="en-US" i="1" dirty="0"/>
              <a:t>        Z</a:t>
            </a:r>
            <a:r>
              <a:rPr lang="en-US" altLang="en-US" i="1" baseline="-25000" dirty="0"/>
              <a:t>C</a:t>
            </a:r>
            <a:r>
              <a:rPr lang="en-US" altLang="en-US" i="1" dirty="0"/>
              <a:t>=1/</a:t>
            </a:r>
            <a:r>
              <a:rPr lang="en-US" altLang="en-US" i="1" dirty="0" err="1"/>
              <a:t>jωC</a:t>
            </a:r>
            <a:endParaRPr lang="en-US" altLang="en-US" i="1" dirty="0"/>
          </a:p>
          <a:p>
            <a:pPr algn="ctr">
              <a:buFont typeface="Wingdings 2" pitchFamily="18" charset="2"/>
              <a:buNone/>
            </a:pPr>
            <a:endParaRPr lang="en-US" altLang="en-US" dirty="0"/>
          </a:p>
          <a:p>
            <a:r>
              <a:rPr lang="en-US" altLang="en-US" dirty="0"/>
              <a:t>Impedance is the equivalent of resistance in the frequency domain.</a:t>
            </a:r>
          </a:p>
          <a:p>
            <a:r>
              <a:rPr lang="en-US" altLang="en-US" dirty="0"/>
              <a:t>Impedance is a complex number (unit ohm).</a:t>
            </a:r>
          </a:p>
          <a:p>
            <a:r>
              <a:rPr lang="en-US" altLang="en-US" dirty="0"/>
              <a:t>Impedances in series or parallel can be combined using “resistor rules.”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9. Sinusoidal Steady State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10964B5C-AA1D-4C4C-B2FF-17A9F2492CB4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17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0312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Impedance Relationships 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solidFill>
                  <a:srgbClr val="FF0000"/>
                </a:solidFill>
              </a:rPr>
              <a:t>admittance</a:t>
            </a:r>
            <a:r>
              <a:rPr lang="en-US" altLang="en-US" dirty="0"/>
              <a:t> is </a:t>
            </a:r>
            <a:r>
              <a:rPr lang="en-US" altLang="en-US" i="1" dirty="0"/>
              <a:t>Y=1/Z</a:t>
            </a:r>
          </a:p>
          <a:p>
            <a:endParaRPr lang="en-US" altLang="en-US" i="1" dirty="0"/>
          </a:p>
          <a:p>
            <a:pPr algn="ctr">
              <a:buFont typeface="Wingdings 2" pitchFamily="18" charset="2"/>
              <a:buNone/>
            </a:pPr>
            <a:r>
              <a:rPr lang="en-US" altLang="en-US" i="1" dirty="0"/>
              <a:t>Y</a:t>
            </a:r>
            <a:r>
              <a:rPr lang="en-US" altLang="en-US" i="1" baseline="-25000" dirty="0"/>
              <a:t>R</a:t>
            </a:r>
            <a:r>
              <a:rPr lang="en-US" altLang="en-US" i="1" dirty="0"/>
              <a:t>=1/R            Y</a:t>
            </a:r>
            <a:r>
              <a:rPr lang="en-US" altLang="en-US" i="1" baseline="-25000" dirty="0"/>
              <a:t>L</a:t>
            </a:r>
            <a:r>
              <a:rPr lang="en-US" altLang="en-US" i="1" dirty="0"/>
              <a:t>=1/</a:t>
            </a:r>
            <a:r>
              <a:rPr lang="en-US" altLang="en-US" i="1" dirty="0" err="1"/>
              <a:t>jωL</a:t>
            </a:r>
            <a:r>
              <a:rPr lang="en-US" altLang="en-US" i="1" dirty="0"/>
              <a:t>        Y</a:t>
            </a:r>
            <a:r>
              <a:rPr lang="en-US" altLang="en-US" i="1" baseline="-25000" dirty="0"/>
              <a:t>C</a:t>
            </a:r>
            <a:r>
              <a:rPr lang="en-US" altLang="en-US" i="1" dirty="0"/>
              <a:t>=</a:t>
            </a:r>
            <a:r>
              <a:rPr lang="en-US" altLang="en-US" i="1" dirty="0" err="1"/>
              <a:t>jωC</a:t>
            </a:r>
            <a:endParaRPr lang="en-US" altLang="en-US" i="1" dirty="0"/>
          </a:p>
          <a:p>
            <a:pPr algn="ctr">
              <a:buFont typeface="Wingdings 2" pitchFamily="18" charset="2"/>
              <a:buNone/>
            </a:pPr>
            <a:endParaRPr lang="en-US" altLang="en-US" dirty="0"/>
          </a:p>
          <a:p>
            <a:r>
              <a:rPr lang="en-US" altLang="en-US" dirty="0"/>
              <a:t>if </a:t>
            </a:r>
            <a:r>
              <a:rPr lang="en-US" altLang="en-US" i="1" dirty="0"/>
              <a:t>Z=</a:t>
            </a:r>
            <a:r>
              <a:rPr lang="en-US" altLang="en-US" i="1" dirty="0" err="1"/>
              <a:t>R+jX</a:t>
            </a:r>
            <a:r>
              <a:rPr lang="en-US" altLang="en-US" dirty="0"/>
              <a:t>; </a:t>
            </a:r>
            <a:r>
              <a:rPr lang="en-US" altLang="en-US" i="1" dirty="0"/>
              <a:t>R</a:t>
            </a:r>
            <a:r>
              <a:rPr lang="en-US" altLang="en-US" dirty="0"/>
              <a:t> is the </a:t>
            </a:r>
            <a:r>
              <a:rPr lang="en-US" altLang="en-US" i="1" dirty="0">
                <a:solidFill>
                  <a:srgbClr val="FF0000"/>
                </a:solidFill>
              </a:rPr>
              <a:t>resistance</a:t>
            </a:r>
            <a:r>
              <a:rPr lang="en-US" altLang="en-US" dirty="0"/>
              <a:t>, </a:t>
            </a:r>
            <a:r>
              <a:rPr lang="en-US" altLang="en-US" i="1" dirty="0"/>
              <a:t>X</a:t>
            </a:r>
            <a:r>
              <a:rPr lang="en-US" altLang="en-US" dirty="0"/>
              <a:t> is the </a:t>
            </a:r>
            <a:r>
              <a:rPr lang="en-US" altLang="en-US" i="1" dirty="0">
                <a:solidFill>
                  <a:srgbClr val="FF0000"/>
                </a:solidFill>
              </a:rPr>
              <a:t>reactance</a:t>
            </a:r>
            <a:r>
              <a:rPr lang="en-US" altLang="en-US" i="1" dirty="0"/>
              <a:t> </a:t>
            </a:r>
            <a:r>
              <a:rPr lang="en-US" altLang="en-US" dirty="0"/>
              <a:t>(unit ohm Ω)</a:t>
            </a:r>
            <a:endParaRPr lang="en-US" altLang="en-US" i="1" dirty="0"/>
          </a:p>
          <a:p>
            <a:r>
              <a:rPr lang="en-US" altLang="en-US" dirty="0"/>
              <a:t>if </a:t>
            </a:r>
            <a:r>
              <a:rPr lang="en-US" altLang="en-US" i="1" dirty="0"/>
              <a:t>Y=</a:t>
            </a:r>
            <a:r>
              <a:rPr lang="en-US" altLang="en-US" i="1" dirty="0" err="1"/>
              <a:t>G+jB</a:t>
            </a:r>
            <a:r>
              <a:rPr lang="en-US" altLang="en-US" i="1" dirty="0"/>
              <a:t>; G </a:t>
            </a:r>
            <a:r>
              <a:rPr lang="en-US" altLang="en-US" dirty="0"/>
              <a:t>is the </a:t>
            </a:r>
            <a:r>
              <a:rPr lang="en-US" altLang="en-US" i="1" dirty="0">
                <a:solidFill>
                  <a:srgbClr val="FF0000"/>
                </a:solidFill>
              </a:rPr>
              <a:t>conductance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 is the </a:t>
            </a:r>
            <a:r>
              <a:rPr lang="en-US" altLang="en-US" i="1" dirty="0" err="1">
                <a:solidFill>
                  <a:srgbClr val="FF0000"/>
                </a:solidFill>
              </a:rPr>
              <a:t>susceptance</a:t>
            </a:r>
            <a:r>
              <a:rPr lang="en-US" altLang="en-US" dirty="0"/>
              <a:t>: (unit </a:t>
            </a:r>
            <a:r>
              <a:rPr lang="en-US" altLang="en-US" dirty="0" err="1"/>
              <a:t>siemen</a:t>
            </a:r>
            <a:r>
              <a:rPr lang="en-US" altLang="en-US" dirty="0"/>
              <a:t> 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9. Sinusoidal Steady State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3F2BB833-68BA-4F44-B1E7-26C1A1B3B6BC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18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85093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/>
              <a:t>Find the impedance of the network at 5 rad/s.</a:t>
            </a:r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r>
              <a:rPr lang="en-US" altLang="en-US" sz="2400" i="1"/>
              <a:t>Answer: 4.255 + j4.929 Ω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Example: Equivalent Impedance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9. Sinusoidal Steady State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A5298FE7-2FE3-47B3-8967-851836881E6A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19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2774" name="Picture 3" descr="hay29575_1018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00" b="4865"/>
          <a:stretch>
            <a:fillRect/>
          </a:stretch>
        </p:blipFill>
        <p:spPr bwMode="auto">
          <a:xfrm>
            <a:off x="4267200" y="3794125"/>
            <a:ext cx="4522787" cy="229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3378200" y="3187700"/>
            <a:ext cx="1257300" cy="1588"/>
          </a:xfrm>
          <a:prstGeom prst="straightConnector1">
            <a:avLst/>
          </a:prstGeom>
          <a:noFill/>
          <a:ln w="48000" cmpd="thickThin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2776" name="Picture 3" descr="hay29575_1018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" b="58363"/>
          <a:stretch>
            <a:fillRect/>
          </a:stretch>
        </p:blipFill>
        <p:spPr bwMode="auto">
          <a:xfrm>
            <a:off x="528638" y="1981200"/>
            <a:ext cx="427196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rot="16200000" flipH="1">
            <a:off x="3427413" y="4116387"/>
            <a:ext cx="671512" cy="668338"/>
          </a:xfrm>
          <a:prstGeom prst="straightConnector1">
            <a:avLst/>
          </a:prstGeom>
          <a:noFill/>
          <a:ln w="48000" cmpd="thickThin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52600" y="5367337"/>
            <a:ext cx="2344738" cy="652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2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8223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Topic Overview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0"/>
            <a:ext cx="8153400" cy="4876800"/>
          </a:xfrm>
        </p:spPr>
        <p:txBody>
          <a:bodyPr/>
          <a:lstStyle/>
          <a:p>
            <a:pPr eaLnBrk="1" hangingPunct="1"/>
            <a:r>
              <a:rPr lang="en-US" altLang="en-US" dirty="0"/>
              <a:t>Introduction: Sine Wave</a:t>
            </a:r>
          </a:p>
          <a:p>
            <a:pPr eaLnBrk="1" hangingPunct="1"/>
            <a:r>
              <a:rPr lang="en-US" altLang="en-US" dirty="0"/>
              <a:t>Forced Response</a:t>
            </a:r>
          </a:p>
          <a:p>
            <a:pPr eaLnBrk="1" hangingPunct="1"/>
            <a:r>
              <a:rPr lang="en-US" altLang="en-US" dirty="0"/>
              <a:t>Phasor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Electrical Circuits</a:t>
            </a: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9. Sinusoidal Steady State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805AAEB-DA8E-4881-81AF-D22FE85BF778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11271" name="TextBox 6"/>
          <p:cNvSpPr txBox="1">
            <a:spLocks noChangeArrowheads="1"/>
          </p:cNvSpPr>
          <p:nvPr/>
        </p:nvSpPr>
        <p:spPr bwMode="auto">
          <a:xfrm>
            <a:off x="-1752600" y="47244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5AB81"/>
              </a:buClr>
              <a:buSzPct val="7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400"/>
              </a:spcBef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Nodal and Mesh Analysis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/>
              <a:t>Find the phasor voltages </a:t>
            </a:r>
            <a:r>
              <a:rPr lang="en-US" altLang="en-US" b="1" i="1"/>
              <a:t>V</a:t>
            </a:r>
            <a:r>
              <a:rPr lang="en-US" altLang="en-US" i="1" baseline="-25000"/>
              <a:t>1</a:t>
            </a:r>
            <a:r>
              <a:rPr lang="en-US" altLang="en-US"/>
              <a:t> and </a:t>
            </a:r>
            <a:r>
              <a:rPr lang="en-US" altLang="en-US" b="1" i="1"/>
              <a:t>V</a:t>
            </a:r>
            <a:r>
              <a:rPr lang="en-US" altLang="en-US" baseline="-25000"/>
              <a:t>2</a:t>
            </a:r>
            <a:r>
              <a:rPr lang="en-US" altLang="en-US"/>
              <a:t>.</a:t>
            </a:r>
          </a:p>
          <a:p>
            <a:pPr>
              <a:buFont typeface="Wingdings 2" pitchFamily="18" charset="2"/>
              <a:buNone/>
            </a:pPr>
            <a:endParaRPr lang="en-US" altLang="en-US" baseline="-25000"/>
          </a:p>
          <a:p>
            <a:pPr>
              <a:buFont typeface="Wingdings 2" pitchFamily="18" charset="2"/>
              <a:buNone/>
            </a:pPr>
            <a:endParaRPr lang="en-US" altLang="en-US" baseline="-25000"/>
          </a:p>
          <a:p>
            <a:pPr>
              <a:buFont typeface="Wingdings 2" pitchFamily="18" charset="2"/>
              <a:buNone/>
            </a:pPr>
            <a:endParaRPr lang="en-US" altLang="en-US" baseline="-25000"/>
          </a:p>
          <a:p>
            <a:pPr>
              <a:buFont typeface="Wingdings 2" pitchFamily="18" charset="2"/>
              <a:buNone/>
            </a:pPr>
            <a:endParaRPr lang="en-US" altLang="en-US" baseline="-25000"/>
          </a:p>
          <a:p>
            <a:pPr>
              <a:buFont typeface="Wingdings 2" pitchFamily="18" charset="2"/>
              <a:buNone/>
            </a:pPr>
            <a:endParaRPr lang="en-US" altLang="en-US" baseline="-25000"/>
          </a:p>
          <a:p>
            <a:pPr>
              <a:buFont typeface="Wingdings 2" pitchFamily="18" charset="2"/>
              <a:buNone/>
            </a:pPr>
            <a:endParaRPr lang="en-US" altLang="en-US" baseline="-25000"/>
          </a:p>
          <a:p>
            <a:pPr>
              <a:buFont typeface="Wingdings 2" pitchFamily="18" charset="2"/>
              <a:buNone/>
            </a:pPr>
            <a:endParaRPr lang="en-US" altLang="en-US" baseline="-25000"/>
          </a:p>
          <a:p>
            <a:pPr>
              <a:buFont typeface="Wingdings 2" pitchFamily="18" charset="2"/>
              <a:buNone/>
            </a:pPr>
            <a:endParaRPr lang="en-US" altLang="en-US" baseline="-25000"/>
          </a:p>
          <a:p>
            <a:pPr>
              <a:buFont typeface="Wingdings 2" pitchFamily="18" charset="2"/>
              <a:buNone/>
            </a:pPr>
            <a:endParaRPr lang="en-US" altLang="en-US" sz="2400" i="1"/>
          </a:p>
          <a:p>
            <a:pPr>
              <a:buFont typeface="Wingdings 2" pitchFamily="18" charset="2"/>
              <a:buNone/>
            </a:pPr>
            <a:r>
              <a:rPr lang="en-US" altLang="en-US" sz="2400" i="1"/>
              <a:t>Answer: </a:t>
            </a:r>
            <a:r>
              <a:rPr lang="en-US" altLang="en-US" sz="2400" b="1" i="1"/>
              <a:t>V</a:t>
            </a:r>
            <a:r>
              <a:rPr lang="en-US" altLang="en-US" sz="2400" i="1" baseline="-25000"/>
              <a:t>1</a:t>
            </a:r>
            <a:r>
              <a:rPr lang="en-US" altLang="en-US" sz="2400" i="1"/>
              <a:t>=1-j2 </a:t>
            </a:r>
            <a:r>
              <a:rPr lang="en-US" altLang="en-US" sz="2400"/>
              <a:t>V</a:t>
            </a:r>
            <a:r>
              <a:rPr lang="en-US" altLang="en-US" sz="2400" i="1"/>
              <a:t> and </a:t>
            </a:r>
            <a:r>
              <a:rPr lang="en-US" altLang="en-US" sz="2400" b="1" i="1"/>
              <a:t>V</a:t>
            </a:r>
            <a:r>
              <a:rPr lang="en-US" altLang="en-US" sz="2400" i="1" baseline="-25000"/>
              <a:t>2</a:t>
            </a:r>
            <a:r>
              <a:rPr lang="en-US" altLang="en-US" sz="2400" i="1"/>
              <a:t>=-2+j4 </a:t>
            </a:r>
            <a:r>
              <a:rPr lang="en-US" altLang="en-US" sz="2400"/>
              <a:t>V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9. Sinusoidal Steady State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520F821E-D5B1-4262-9CB8-9806970BFA05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20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3798" name="Picture 3" descr="hay29575_102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9"/>
          <a:stretch>
            <a:fillRect/>
          </a:stretch>
        </p:blipFill>
        <p:spPr bwMode="auto">
          <a:xfrm>
            <a:off x="536575" y="2133600"/>
            <a:ext cx="8150225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752600" y="5214937"/>
            <a:ext cx="3276600" cy="652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9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3" descr="hay29575_102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" b="56743"/>
          <a:stretch>
            <a:fillRect/>
          </a:stretch>
        </p:blipFill>
        <p:spPr bwMode="auto">
          <a:xfrm>
            <a:off x="2209800" y="1981200"/>
            <a:ext cx="6478588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Nodal and Mesh Analysis</a:t>
            </a:r>
          </a:p>
        </p:txBody>
      </p:sp>
      <p:sp>
        <p:nvSpPr>
          <p:cNvPr id="34820" name="Content Placeholder 2"/>
          <p:cNvSpPr>
            <a:spLocks noGrp="1"/>
          </p:cNvSpPr>
          <p:nvPr>
            <p:ph idx="1"/>
          </p:nvPr>
        </p:nvSpPr>
        <p:spPr>
          <a:xfrm>
            <a:off x="457200" y="1165225"/>
            <a:ext cx="8229600" cy="462597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 dirty="0"/>
              <a:t>Find the currents </a:t>
            </a:r>
            <a:r>
              <a:rPr lang="en-US" altLang="en-US" i="1" dirty="0"/>
              <a:t>i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(t)</a:t>
            </a:r>
            <a:r>
              <a:rPr lang="en-US" altLang="en-US" dirty="0"/>
              <a:t> and </a:t>
            </a:r>
            <a:r>
              <a:rPr lang="en-US" altLang="en-US" i="1" dirty="0"/>
              <a:t>i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(t).</a:t>
            </a:r>
          </a:p>
          <a:p>
            <a:pPr>
              <a:buFont typeface="Wingdings 2" pitchFamily="18" charset="2"/>
              <a:buNone/>
            </a:pPr>
            <a:endParaRPr lang="en-US" altLang="en-US" baseline="-25000" dirty="0"/>
          </a:p>
          <a:p>
            <a:pPr>
              <a:buFont typeface="Wingdings 2" pitchFamily="18" charset="2"/>
              <a:buNone/>
            </a:pPr>
            <a:endParaRPr lang="en-US" altLang="en-US" baseline="-25000" dirty="0"/>
          </a:p>
          <a:p>
            <a:pPr>
              <a:buFont typeface="Wingdings 2" pitchFamily="18" charset="2"/>
              <a:buNone/>
            </a:pPr>
            <a:endParaRPr lang="en-US" altLang="en-US" baseline="-25000" dirty="0"/>
          </a:p>
          <a:p>
            <a:pPr>
              <a:buFont typeface="Wingdings 2" pitchFamily="18" charset="2"/>
              <a:buNone/>
            </a:pPr>
            <a:endParaRPr lang="en-US" altLang="en-US" baseline="-25000" dirty="0"/>
          </a:p>
          <a:p>
            <a:pPr>
              <a:buFont typeface="Wingdings 2" pitchFamily="18" charset="2"/>
              <a:buNone/>
            </a:pPr>
            <a:endParaRPr lang="en-US" altLang="en-US" baseline="-25000" dirty="0"/>
          </a:p>
          <a:p>
            <a:pPr>
              <a:buFont typeface="Wingdings 2" pitchFamily="18" charset="2"/>
              <a:buNone/>
            </a:pPr>
            <a:endParaRPr lang="en-US" altLang="en-US" baseline="-25000" dirty="0"/>
          </a:p>
          <a:p>
            <a:pPr>
              <a:buFont typeface="Wingdings 2" pitchFamily="18" charset="2"/>
              <a:buNone/>
            </a:pPr>
            <a:endParaRPr lang="en-US" altLang="en-US" baseline="-25000" dirty="0"/>
          </a:p>
          <a:p>
            <a:pPr>
              <a:buFont typeface="Wingdings 2" pitchFamily="18" charset="2"/>
              <a:buNone/>
            </a:pPr>
            <a:r>
              <a:rPr lang="en-US" altLang="en-US" sz="2400" i="1" dirty="0"/>
              <a:t>Answer:</a:t>
            </a:r>
          </a:p>
          <a:p>
            <a:pPr>
              <a:buFont typeface="Wingdings 2" pitchFamily="18" charset="2"/>
              <a:buNone/>
            </a:pPr>
            <a:r>
              <a:rPr lang="en-US" altLang="en-US" sz="2000" i="1" dirty="0"/>
              <a:t>	i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(t) = 1.24 cos(10</a:t>
            </a:r>
            <a:r>
              <a:rPr lang="en-US" altLang="en-US" sz="2000" i="1" baseline="30000" dirty="0"/>
              <a:t>3</a:t>
            </a:r>
            <a:r>
              <a:rPr lang="en-US" altLang="en-US" sz="2000" i="1" dirty="0"/>
              <a:t>t + 29.7</a:t>
            </a:r>
            <a:r>
              <a:rPr lang="en-US" altLang="en-US" sz="2000" i="1" baseline="30000" dirty="0"/>
              <a:t>◦</a:t>
            </a:r>
            <a:r>
              <a:rPr lang="en-US" altLang="en-US" sz="2000" i="1" dirty="0"/>
              <a:t>) </a:t>
            </a:r>
            <a:r>
              <a:rPr lang="en-US" altLang="en-US" sz="2000" dirty="0"/>
              <a:t>A</a:t>
            </a:r>
          </a:p>
          <a:p>
            <a:pPr>
              <a:buFont typeface="Wingdings 2" pitchFamily="18" charset="2"/>
              <a:buNone/>
            </a:pPr>
            <a:r>
              <a:rPr lang="en-US" altLang="en-US" sz="2400" i="1" dirty="0"/>
              <a:t>	</a:t>
            </a:r>
            <a:r>
              <a:rPr lang="en-US" altLang="en-US" sz="2000" i="1" dirty="0"/>
              <a:t>i</a:t>
            </a:r>
            <a:r>
              <a:rPr lang="en-US" altLang="en-US" sz="2000" i="1" baseline="-25000" dirty="0"/>
              <a:t>2</a:t>
            </a:r>
            <a:r>
              <a:rPr lang="en-US" altLang="en-US" sz="2000" i="1" dirty="0"/>
              <a:t>(t) = 2.77 cos(10</a:t>
            </a:r>
            <a:r>
              <a:rPr lang="en-US" altLang="en-US" sz="2000" i="1" baseline="30000" dirty="0"/>
              <a:t>3</a:t>
            </a:r>
            <a:r>
              <a:rPr lang="en-US" altLang="en-US" sz="2000" i="1" dirty="0"/>
              <a:t>t + 56.3</a:t>
            </a:r>
            <a:r>
              <a:rPr lang="en-US" altLang="en-US" sz="2000" i="1" baseline="30000" dirty="0"/>
              <a:t>◦</a:t>
            </a:r>
            <a:r>
              <a:rPr lang="en-US" altLang="en-US" sz="2000" dirty="0"/>
              <a:t>) 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9. Sinusoidal Steady State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B7695195-BD24-4366-A1B8-74156614B4B3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21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476702" y="4876800"/>
            <a:ext cx="2667000" cy="804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Superposition Example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/>
              <a:t>The superposition principle applies to phasors; use it to find </a:t>
            </a:r>
            <a:r>
              <a:rPr lang="en-US" altLang="en-US" b="1" i="1"/>
              <a:t>V</a:t>
            </a:r>
            <a:r>
              <a:rPr lang="en-US" altLang="en-US" i="1" baseline="-25000"/>
              <a:t>1</a:t>
            </a:r>
            <a:r>
              <a:rPr lang="en-US" altLang="en-US" i="1"/>
              <a:t>.</a:t>
            </a:r>
          </a:p>
          <a:p>
            <a:pPr>
              <a:buFont typeface="Wingdings 2" pitchFamily="18" charset="2"/>
              <a:buNone/>
            </a:pPr>
            <a:endParaRPr lang="en-US" altLang="en-US" i="1"/>
          </a:p>
          <a:p>
            <a:pPr>
              <a:buFont typeface="Wingdings 2" pitchFamily="18" charset="2"/>
              <a:buNone/>
            </a:pPr>
            <a:endParaRPr lang="en-US" altLang="en-US" i="1"/>
          </a:p>
          <a:p>
            <a:pPr>
              <a:buFont typeface="Wingdings 2" pitchFamily="18" charset="2"/>
              <a:buNone/>
            </a:pPr>
            <a:endParaRPr lang="en-US" altLang="en-US" i="1"/>
          </a:p>
          <a:p>
            <a:pPr>
              <a:buFont typeface="Wingdings 2" pitchFamily="18" charset="2"/>
              <a:buNone/>
            </a:pPr>
            <a:endParaRPr lang="en-US" altLang="en-US" i="1"/>
          </a:p>
          <a:p>
            <a:pPr>
              <a:buFont typeface="Wingdings 2" pitchFamily="18" charset="2"/>
              <a:buNone/>
            </a:pPr>
            <a:endParaRPr lang="en-US" altLang="en-US" i="1"/>
          </a:p>
          <a:p>
            <a:pPr>
              <a:buFont typeface="Wingdings 2" pitchFamily="18" charset="2"/>
              <a:buNone/>
            </a:pPr>
            <a:endParaRPr lang="en-US" altLang="en-US" i="1"/>
          </a:p>
          <a:p>
            <a:pPr>
              <a:buFont typeface="Wingdings 2" pitchFamily="18" charset="2"/>
              <a:buNone/>
            </a:pPr>
            <a:r>
              <a:rPr lang="en-US" altLang="en-US" sz="2400" i="1"/>
              <a:t>Answer: </a:t>
            </a:r>
            <a:r>
              <a:rPr lang="en-US" altLang="en-US" sz="2400" b="1" i="1"/>
              <a:t>V</a:t>
            </a:r>
            <a:r>
              <a:rPr lang="en-US" altLang="en-US" sz="2400" i="1" baseline="-25000"/>
              <a:t>1</a:t>
            </a:r>
            <a:r>
              <a:rPr lang="en-US" altLang="en-US" sz="2400" i="1"/>
              <a:t>=</a:t>
            </a:r>
            <a:r>
              <a:rPr lang="en-US" altLang="en-US" sz="2400" b="1" i="1"/>
              <a:t>V</a:t>
            </a:r>
            <a:r>
              <a:rPr lang="en-US" altLang="en-US" sz="2400" i="1" baseline="-25000"/>
              <a:t>1L </a:t>
            </a:r>
            <a:r>
              <a:rPr lang="en-US" altLang="en-US" sz="2400"/>
              <a:t>+</a:t>
            </a:r>
            <a:r>
              <a:rPr lang="en-US" altLang="en-US" sz="2400" b="1" i="1"/>
              <a:t>V</a:t>
            </a:r>
            <a:r>
              <a:rPr lang="en-US" altLang="en-US" sz="2400" i="1" baseline="-25000"/>
              <a:t>1R  </a:t>
            </a:r>
            <a:r>
              <a:rPr lang="en-US" altLang="en-US" sz="2400" i="1"/>
              <a:t>=(2-j2)+(-1) = 1-j2 </a:t>
            </a:r>
            <a:r>
              <a:rPr lang="en-US" altLang="en-US" sz="2400"/>
              <a:t>V</a:t>
            </a:r>
            <a:r>
              <a:rPr lang="en-US" altLang="en-US" sz="2400" i="1"/>
              <a:t> </a:t>
            </a:r>
            <a:endParaRPr lang="en-US" alt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9. Sinusoidal Steady State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63FFAFD8-646A-4A3D-93F5-A4DC89B36245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22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5846" name="Picture 3" descr="hay29575_102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9"/>
          <a:stretch>
            <a:fillRect/>
          </a:stretch>
        </p:blipFill>
        <p:spPr bwMode="auto">
          <a:xfrm>
            <a:off x="536575" y="2438400"/>
            <a:ext cx="8150225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3397468" y="5290727"/>
            <a:ext cx="3013076" cy="652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9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Thévenin Example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 dirty="0" err="1"/>
              <a:t>Thévenin’s</a:t>
            </a:r>
            <a:r>
              <a:rPr lang="en-US" altLang="en-US" dirty="0"/>
              <a:t> theorem also applies to phasors; we can use it to find </a:t>
            </a:r>
            <a:r>
              <a:rPr lang="en-US" altLang="en-US" b="1" i="1" dirty="0"/>
              <a:t>V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.</a:t>
            </a:r>
          </a:p>
          <a:p>
            <a:pPr>
              <a:buFont typeface="Wingdings 2" pitchFamily="18" charset="2"/>
              <a:buNone/>
            </a:pPr>
            <a:r>
              <a:rPr lang="en-US" altLang="en-US" dirty="0"/>
              <a:t>The setup is shown below:</a:t>
            </a:r>
          </a:p>
          <a:p>
            <a:pPr>
              <a:buFont typeface="Wingdings 2" pitchFamily="18" charset="2"/>
              <a:buNone/>
            </a:pPr>
            <a:endParaRPr lang="en-US" altLang="en-US" i="1" dirty="0"/>
          </a:p>
          <a:p>
            <a:pPr>
              <a:buFont typeface="Wingdings 2" pitchFamily="18" charset="2"/>
              <a:buNone/>
            </a:pPr>
            <a:endParaRPr lang="en-US" altLang="en-US" i="1" dirty="0"/>
          </a:p>
          <a:p>
            <a:pPr>
              <a:buFont typeface="Wingdings 2" pitchFamily="18" charset="2"/>
              <a:buNone/>
            </a:pPr>
            <a:endParaRPr lang="en-US" altLang="en-US" i="1" dirty="0"/>
          </a:p>
          <a:p>
            <a:pPr>
              <a:buFont typeface="Wingdings 2" pitchFamily="18" charset="2"/>
              <a:buNone/>
            </a:pPr>
            <a:endParaRPr lang="en-US" altLang="en-US" i="1" dirty="0"/>
          </a:p>
          <a:p>
            <a:pPr>
              <a:buFont typeface="Wingdings 2" pitchFamily="18" charset="2"/>
              <a:buNone/>
            </a:pPr>
            <a:endParaRPr lang="en-US" altLang="en-US" i="1" dirty="0"/>
          </a:p>
          <a:p>
            <a:pPr>
              <a:buFont typeface="Wingdings 2" pitchFamily="18" charset="2"/>
              <a:buNone/>
            </a:pPr>
            <a:endParaRPr lang="en-US" alt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9. Sinusoidal Steady State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C41EADBE-3DF1-458F-9FDB-7AE595B0AB25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23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6870" name="Picture 3" descr="hay29575_103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45" b="40253"/>
          <a:stretch/>
        </p:blipFill>
        <p:spPr bwMode="auto">
          <a:xfrm>
            <a:off x="609600" y="3100552"/>
            <a:ext cx="8077200" cy="215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7854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3" descr="hay29575_1037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"/>
          <a:stretch>
            <a:fillRect/>
          </a:stretch>
        </p:blipFill>
        <p:spPr bwMode="auto">
          <a:xfrm>
            <a:off x="444500" y="3200400"/>
            <a:ext cx="3735388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Phasor Diagrams</a:t>
            </a:r>
          </a:p>
        </p:txBody>
      </p:sp>
      <p:sp>
        <p:nvSpPr>
          <p:cNvPr id="37892" name="Content Placeholder 2"/>
          <p:cNvSpPr>
            <a:spLocks noGrp="1"/>
          </p:cNvSpPr>
          <p:nvPr>
            <p:ph idx="1"/>
          </p:nvPr>
        </p:nvSpPr>
        <p:spPr>
          <a:xfrm>
            <a:off x="2640013" y="1774825"/>
            <a:ext cx="6297612" cy="324167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/>
              <a:t>The arrow for the phasor </a:t>
            </a:r>
            <a:r>
              <a:rPr lang="en-US" altLang="en-US" b="1"/>
              <a:t>V </a:t>
            </a:r>
            <a:r>
              <a:rPr lang="en-US" altLang="en-US"/>
              <a:t>on the phasor diagram is a photograph, taken at </a:t>
            </a:r>
            <a:r>
              <a:rPr lang="en-US" altLang="en-US" i="1"/>
              <a:t>ωt = 0</a:t>
            </a:r>
            <a:r>
              <a:rPr lang="en-US" altLang="en-US"/>
              <a:t>, of a rotating arrow whose projection on the real axis is the instantaneous voltage </a:t>
            </a:r>
            <a:r>
              <a:rPr lang="en-US" altLang="en-US" i="1"/>
              <a:t>v(t).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9. Sinusoidal Steady State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9C4CF659-709F-4904-82DB-01FCF13DFCF8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24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1374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Phasor Diagram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/>
              <a:t>If we assume </a:t>
            </a:r>
            <a:r>
              <a:rPr lang="en-US" altLang="en-US" b="1"/>
              <a:t>I</a:t>
            </a:r>
            <a:r>
              <a:rPr lang="en-US" altLang="en-US"/>
              <a:t>=1 </a:t>
            </a:r>
            <a:r>
              <a:rPr lang="en-US" altLang="en-US" sz="3600" u="sng"/>
              <a:t> ⁄ </a:t>
            </a:r>
            <a:r>
              <a:rPr lang="en-US" altLang="en-US" u="sng"/>
              <a:t>0°  </a:t>
            </a:r>
            <a:r>
              <a:rPr lang="en-US" altLang="en-US"/>
              <a:t>A</a:t>
            </a:r>
            <a:endParaRPr lang="en-US" altLang="en-US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9. Sinusoidal Steady State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F3002EA2-D88C-4C0E-A3E3-D625C1968379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25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8918" name="Picture 3" descr="hay29575_104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7" t="32423" r="23714" b="4865"/>
          <a:stretch>
            <a:fillRect/>
          </a:stretch>
        </p:blipFill>
        <p:spPr bwMode="auto">
          <a:xfrm>
            <a:off x="5545138" y="1524000"/>
            <a:ext cx="2760662" cy="450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3" descr="hay29575_104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7" t="2107" r="7809" b="74593"/>
          <a:stretch>
            <a:fillRect/>
          </a:stretch>
        </p:blipFill>
        <p:spPr bwMode="auto">
          <a:xfrm>
            <a:off x="1028700" y="2971800"/>
            <a:ext cx="4516438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3778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Phasor Diagram: Parallel RLC 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/>
              <a:t>Assume</a:t>
            </a:r>
            <a:r>
              <a:rPr lang="en-US" altLang="en-US" b="1"/>
              <a:t> V</a:t>
            </a:r>
            <a:r>
              <a:rPr lang="en-US" altLang="en-US"/>
              <a:t> = 1 </a:t>
            </a:r>
            <a:r>
              <a:rPr lang="en-US" altLang="en-US" i="1" u="sng"/>
              <a:t>/0</a:t>
            </a:r>
            <a:r>
              <a:rPr lang="en-US" altLang="en-US" i="1"/>
              <a:t>◦  V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9. Sinusoidal Steady State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5F390649-EDA2-40C9-AE6C-E7628009CAC1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26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39942" name="Picture 3" descr="hay29575_1042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9"/>
          <a:stretch>
            <a:fillRect/>
          </a:stretch>
        </p:blipFill>
        <p:spPr bwMode="auto">
          <a:xfrm>
            <a:off x="215900" y="2578100"/>
            <a:ext cx="5965825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6" descr="hay29575_104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25" t="3951" b="9116"/>
          <a:stretch>
            <a:fillRect/>
          </a:stretch>
        </p:blipFill>
        <p:spPr bwMode="auto">
          <a:xfrm>
            <a:off x="5991225" y="2324100"/>
            <a:ext cx="28702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7840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Sinusoids: Defining Terms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9. Sinusoidal Steady State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363B36DF-C954-4D73-83E3-0D80D0A89FB8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3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sp>
        <p:nvSpPr>
          <p:cNvPr id="16390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2235200"/>
          </a:xfrm>
        </p:spPr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i="1" dirty="0"/>
              <a:t>amplitude</a:t>
            </a:r>
            <a:r>
              <a:rPr lang="en-US" altLang="en-US" dirty="0"/>
              <a:t> of the wave is </a:t>
            </a:r>
            <a:r>
              <a:rPr lang="en-US" altLang="en-US" i="1" dirty="0" err="1"/>
              <a:t>V</a:t>
            </a:r>
            <a:r>
              <a:rPr lang="en-US" altLang="en-US" i="1" baseline="-25000" dirty="0" err="1"/>
              <a:t>m</a:t>
            </a:r>
            <a:endParaRPr lang="en-US" altLang="en-US" i="1" dirty="0"/>
          </a:p>
          <a:p>
            <a:r>
              <a:rPr lang="en-US" altLang="en-US" dirty="0"/>
              <a:t>the </a:t>
            </a:r>
            <a:r>
              <a:rPr lang="en-US" altLang="en-US" i="1" dirty="0"/>
              <a:t>argument </a:t>
            </a:r>
            <a:r>
              <a:rPr lang="en-US" altLang="en-US" dirty="0"/>
              <a:t>is </a:t>
            </a:r>
            <a:r>
              <a:rPr lang="en-US" altLang="en-US" dirty="0" err="1"/>
              <a:t>ω</a:t>
            </a:r>
            <a:r>
              <a:rPr lang="en-US" altLang="en-US" i="1" dirty="0" err="1"/>
              <a:t>t</a:t>
            </a:r>
            <a:endParaRPr lang="en-US" altLang="en-US" i="1" dirty="0"/>
          </a:p>
          <a:p>
            <a:r>
              <a:rPr lang="en-US" altLang="en-US" dirty="0"/>
              <a:t>the </a:t>
            </a:r>
            <a:r>
              <a:rPr lang="en-US" altLang="en-US" i="1" dirty="0"/>
              <a:t>radian or angular frequency </a:t>
            </a:r>
            <a:r>
              <a:rPr lang="en-US" altLang="en-US" dirty="0"/>
              <a:t>is ω</a:t>
            </a:r>
          </a:p>
          <a:p>
            <a:r>
              <a:rPr lang="en-US" altLang="en-US" dirty="0"/>
              <a:t>note that sin() is </a:t>
            </a:r>
            <a:r>
              <a:rPr lang="en-US" altLang="en-US" i="1" dirty="0"/>
              <a:t>periodic</a:t>
            </a:r>
          </a:p>
        </p:txBody>
      </p:sp>
      <p:pic>
        <p:nvPicPr>
          <p:cNvPr id="16391" name="Picture 3" descr="hay29575_10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6" r="48584" b="12177"/>
          <a:stretch>
            <a:fillRect/>
          </a:stretch>
        </p:blipFill>
        <p:spPr bwMode="auto">
          <a:xfrm>
            <a:off x="901700" y="1281113"/>
            <a:ext cx="5448300" cy="268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59965"/>
              </p:ext>
            </p:extLst>
          </p:nvPr>
        </p:nvGraphicFramePr>
        <p:xfrm>
          <a:off x="4283075" y="1447801"/>
          <a:ext cx="3641725" cy="629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name="Equation" r:id="rId4" imgW="1028700" imgH="177800" progId="Equation.3">
                  <p:embed/>
                </p:oleObj>
              </mc:Choice>
              <mc:Fallback>
                <p:oleObj name="Equation" r:id="rId4" imgW="10287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075" y="1447801"/>
                        <a:ext cx="3641725" cy="629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341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Period of Sine Wave</a:t>
            </a:r>
          </a:p>
        </p:txBody>
      </p:sp>
      <p:sp>
        <p:nvSpPr>
          <p:cNvPr id="17414" name="Content Placeholder 2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120900"/>
          </a:xfrm>
        </p:spPr>
        <p:txBody>
          <a:bodyPr/>
          <a:lstStyle/>
          <a:p>
            <a:r>
              <a:rPr lang="en-US" altLang="en-US" dirty="0"/>
              <a:t>the period of the wave is T</a:t>
            </a:r>
          </a:p>
          <a:p>
            <a:r>
              <a:rPr lang="en-US" altLang="en-US" dirty="0"/>
              <a:t>the frequency </a:t>
            </a:r>
            <a:r>
              <a:rPr lang="en-US" altLang="en-US" i="1" dirty="0"/>
              <a:t>f</a:t>
            </a:r>
            <a:r>
              <a:rPr lang="en-US" altLang="en-US" dirty="0"/>
              <a:t>  is 1/T: units Hertz (Hz)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9. Sinusoidal Steady State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FC6C4C81-B391-4880-885A-6F42FE0989FD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4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17417" name="Picture 3" descr="hay29575_10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76" t="5276" b="12177"/>
          <a:stretch>
            <a:fillRect/>
          </a:stretch>
        </p:blipFill>
        <p:spPr bwMode="auto">
          <a:xfrm>
            <a:off x="1589088" y="1371600"/>
            <a:ext cx="5184775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939869"/>
              </p:ext>
            </p:extLst>
          </p:nvPr>
        </p:nvGraphicFramePr>
        <p:xfrm>
          <a:off x="4283075" y="1443038"/>
          <a:ext cx="3717925" cy="642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2" name="Equation" r:id="rId4" imgW="1028700" imgH="177800" progId="Equation.3">
                  <p:embed/>
                </p:oleObj>
              </mc:Choice>
              <mc:Fallback>
                <p:oleObj name="Equation" r:id="rId4" imgW="10287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075" y="1443038"/>
                        <a:ext cx="3717925" cy="6424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167191"/>
              </p:ext>
            </p:extLst>
          </p:nvPr>
        </p:nvGraphicFramePr>
        <p:xfrm>
          <a:off x="1589088" y="5181600"/>
          <a:ext cx="19558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3" name="Equation" r:id="rId6" imgW="762000" imgH="355600" progId="Equation.3">
                  <p:embed/>
                </p:oleObj>
              </mc:Choice>
              <mc:Fallback>
                <p:oleObj name="Equation" r:id="rId6" imgW="762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5181600"/>
                        <a:ext cx="195580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673439"/>
              </p:ext>
            </p:extLst>
          </p:nvPr>
        </p:nvGraphicFramePr>
        <p:xfrm>
          <a:off x="4283075" y="5480050"/>
          <a:ext cx="1836738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4" name="Equation" r:id="rId8" imgW="533400" imgH="177800" progId="Equation.3">
                  <p:embed/>
                </p:oleObj>
              </mc:Choice>
              <mc:Fallback>
                <p:oleObj name="Equation" r:id="rId8" imgW="5334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075" y="5480050"/>
                        <a:ext cx="1836738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00352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 sz="2400" dirty="0"/>
              <a:t>A more general form of a sine wave includes a</a:t>
            </a:r>
            <a:r>
              <a:rPr lang="en-US" altLang="en-US" sz="2400" i="1" dirty="0"/>
              <a:t> phase </a:t>
            </a:r>
            <a:r>
              <a:rPr lang="en-US" altLang="en-US" sz="2400" dirty="0"/>
              <a:t>θ </a:t>
            </a:r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  <a:p>
            <a:r>
              <a:rPr lang="en-US" altLang="en-US" sz="2000" dirty="0"/>
              <a:t>The new wave (in red) is said to </a:t>
            </a:r>
            <a:r>
              <a:rPr lang="en-US" altLang="en-US" sz="2000" b="1" i="1" dirty="0">
                <a:solidFill>
                  <a:srgbClr val="FF0000"/>
                </a:solidFill>
              </a:rPr>
              <a:t>lead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/>
              <a:t>the original (in green) by θ.</a:t>
            </a:r>
          </a:p>
          <a:p>
            <a:r>
              <a:rPr lang="en-US" altLang="en-US" sz="2000" dirty="0"/>
              <a:t>The original </a:t>
            </a:r>
            <a:r>
              <a:rPr lang="en-US" altLang="en-US" sz="2000" i="1" dirty="0"/>
              <a:t>sin(</a:t>
            </a:r>
            <a:r>
              <a:rPr lang="en-US" altLang="en-US" sz="2000" i="1" dirty="0" err="1"/>
              <a:t>ωt</a:t>
            </a:r>
            <a:r>
              <a:rPr lang="en-US" altLang="en-US" sz="2000" i="1" dirty="0"/>
              <a:t>) </a:t>
            </a:r>
            <a:r>
              <a:rPr lang="en-US" altLang="en-US" sz="2000" dirty="0"/>
              <a:t>is said to </a:t>
            </a:r>
            <a:r>
              <a:rPr lang="en-US" altLang="en-US" sz="2000" b="1" i="1" dirty="0">
                <a:solidFill>
                  <a:srgbClr val="008000"/>
                </a:solidFill>
              </a:rPr>
              <a:t>lag</a:t>
            </a:r>
            <a:r>
              <a:rPr lang="en-US" altLang="en-US" sz="2000" dirty="0">
                <a:solidFill>
                  <a:srgbClr val="008000"/>
                </a:solidFill>
              </a:rPr>
              <a:t> </a:t>
            </a:r>
            <a:r>
              <a:rPr lang="en-US" altLang="en-US" sz="2000" dirty="0"/>
              <a:t>the new wave by  θ.</a:t>
            </a:r>
          </a:p>
          <a:p>
            <a:r>
              <a:rPr lang="en-US" altLang="en-US" sz="2000" dirty="0"/>
              <a:t>θ can be in degrees or radians, but the argument of sin() is always </a:t>
            </a:r>
            <a:r>
              <a:rPr lang="en-US" altLang="en-US" sz="2000" i="1" dirty="0"/>
              <a:t>radians</a:t>
            </a:r>
            <a:r>
              <a:rPr lang="en-US" altLang="en-US" sz="2000" dirty="0"/>
              <a:t>. </a:t>
            </a:r>
          </a:p>
          <a:p>
            <a:pPr>
              <a:buFont typeface="Wingdings 2" pitchFamily="18" charset="2"/>
              <a:buNone/>
            </a:pPr>
            <a:endParaRPr lang="en-US" altLang="en-US" sz="2400" dirty="0"/>
          </a:p>
        </p:txBody>
      </p:sp>
      <p:pic>
        <p:nvPicPr>
          <p:cNvPr id="18435" name="Picture 4" descr="hay29575_1002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3"/>
          <a:stretch>
            <a:fillRect/>
          </a:stretch>
        </p:blipFill>
        <p:spPr bwMode="auto">
          <a:xfrm>
            <a:off x="762000" y="2133600"/>
            <a:ext cx="520700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Sine Wave Phase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9. Sinusoidal Steady State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7AB0C6A7-B603-4432-A9A9-D482D1468851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5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399810"/>
              </p:ext>
            </p:extLst>
          </p:nvPr>
        </p:nvGraphicFramePr>
        <p:xfrm>
          <a:off x="4533900" y="2209800"/>
          <a:ext cx="3695700" cy="528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0" name="Equation" r:id="rId4" imgW="1244600" imgH="177800" progId="Equation.3">
                  <p:embed/>
                </p:oleObj>
              </mc:Choice>
              <mc:Fallback>
                <p:oleObj name="Equation" r:id="rId4" imgW="12446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2209800"/>
                        <a:ext cx="3695700" cy="528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0427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Forced Response to Sine Sources	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/>
              <a:t>When the source is sinusoidal, we often ignore the transient/natural response and consider only the forced or “steady-state” response.</a:t>
            </a:r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r>
              <a:rPr lang="en-US" altLang="en-US"/>
              <a:t>The source is assumed to exist forever: −∞&lt;t&lt;∞</a:t>
            </a:r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endParaRPr lang="en-US" altLang="en-US"/>
          </a:p>
          <a:p>
            <a:pPr>
              <a:buFont typeface="Wingdings 2" pitchFamily="18" charset="2"/>
              <a:buNone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9. Sinusoidal Steady State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1E70C929-33CD-4305-96E1-96CFAE501928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6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19462" name="Picture 3" descr="hay29575_1004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7"/>
          <a:stretch>
            <a:fillRect/>
          </a:stretch>
        </p:blipFill>
        <p:spPr bwMode="auto">
          <a:xfrm>
            <a:off x="2157413" y="2971800"/>
            <a:ext cx="4232275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4923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Finding the Steady-State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412" indent="-514350">
              <a:buFont typeface="Wingdings 2" pitchFamily="-1" charset="2"/>
              <a:buAutoNum type="arabicPeriod"/>
              <a:defRPr/>
            </a:pPr>
            <a:r>
              <a:rPr lang="en-US" dirty="0"/>
              <a:t>Apply KVL:</a:t>
            </a:r>
          </a:p>
          <a:p>
            <a:pPr marL="633412" indent="-514350">
              <a:buFont typeface="Wingdings 2" pitchFamily="-1" charset="2"/>
              <a:buAutoNum type="arabicPeriod"/>
              <a:defRPr/>
            </a:pPr>
            <a:endParaRPr lang="en-US" dirty="0"/>
          </a:p>
          <a:p>
            <a:pPr marL="633412" indent="-514350">
              <a:buFont typeface="Wingdings 2" pitchFamily="-1" charset="2"/>
              <a:buAutoNum type="arabicPeriod"/>
              <a:defRPr/>
            </a:pPr>
            <a:endParaRPr lang="en-US" dirty="0"/>
          </a:p>
          <a:p>
            <a:pPr marL="633412" indent="-514350">
              <a:buFont typeface="Wingdings 2" pitchFamily="-1" charset="2"/>
              <a:buAutoNum type="arabicPeriod"/>
              <a:defRPr/>
            </a:pPr>
            <a:r>
              <a:rPr lang="en-US" dirty="0"/>
              <a:t>Make a good guess:</a:t>
            </a:r>
          </a:p>
          <a:p>
            <a:pPr marL="633412" indent="-514350">
              <a:buFont typeface="Wingdings 2" pitchFamily="-1" charset="2"/>
              <a:buAutoNum type="arabicPeriod"/>
              <a:defRPr/>
            </a:pPr>
            <a:endParaRPr lang="en-US" dirty="0"/>
          </a:p>
          <a:p>
            <a:pPr marL="633412" indent="-514350">
              <a:buFont typeface="Wingdings 2" pitchFamily="-1" charset="2"/>
              <a:buAutoNum type="arabicPeriod"/>
              <a:defRPr/>
            </a:pPr>
            <a:endParaRPr lang="en-US" dirty="0"/>
          </a:p>
          <a:p>
            <a:pPr marL="633412" indent="-514350">
              <a:buFont typeface="Wingdings 2" pitchFamily="-1" charset="2"/>
              <a:buAutoNum type="arabicPeriod"/>
              <a:defRPr/>
            </a:pPr>
            <a:r>
              <a:rPr lang="en-US" dirty="0"/>
              <a:t>Solve for the constants:</a:t>
            </a:r>
          </a:p>
          <a:p>
            <a:pPr marL="633412" indent="-514350">
              <a:buFont typeface="Wingdings 2" pitchFamily="-1" charset="2"/>
              <a:buNone/>
              <a:defRPr/>
            </a:pPr>
            <a:endParaRPr lang="en-US" dirty="0"/>
          </a:p>
          <a:p>
            <a:pPr>
              <a:buFont typeface="Wingdings 2" pitchFamily="-1" charset="2"/>
              <a:buNone/>
              <a:defRPr/>
            </a:pPr>
            <a:endParaRPr lang="en-US" dirty="0"/>
          </a:p>
          <a:p>
            <a:pPr>
              <a:buFont typeface="Wingdings 2" pitchFamily="-1" charset="2"/>
              <a:buNone/>
              <a:defRPr/>
            </a:pP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9. Sinusoidal Steady State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21603B30-B705-4CAF-BE9F-54DE4B500B84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7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0487" name="Picture 3" descr="hay29575_1004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7"/>
          <a:stretch>
            <a:fillRect/>
          </a:stretch>
        </p:blipFill>
        <p:spPr bwMode="auto">
          <a:xfrm>
            <a:off x="5160963" y="1905000"/>
            <a:ext cx="3525837" cy="166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822838"/>
              </p:ext>
            </p:extLst>
          </p:nvPr>
        </p:nvGraphicFramePr>
        <p:xfrm>
          <a:off x="1706563" y="1905000"/>
          <a:ext cx="32131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8" name="Equation" r:id="rId4" imgW="1358900" imgH="355600" progId="Equation.3">
                  <p:embed/>
                </p:oleObj>
              </mc:Choice>
              <mc:Fallback>
                <p:oleObj name="Equation" r:id="rId4" imgW="13589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1905000"/>
                        <a:ext cx="321310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43369"/>
              </p:ext>
            </p:extLst>
          </p:nvPr>
        </p:nvGraphicFramePr>
        <p:xfrm>
          <a:off x="2362200" y="3733800"/>
          <a:ext cx="3603626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9" name="Equation" r:id="rId6" imgW="1523880" imgH="215640" progId="Equation.3">
                  <p:embed/>
                </p:oleObj>
              </mc:Choice>
              <mc:Fallback>
                <p:oleObj name="Equation" r:id="rId6" imgW="152388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733800"/>
                        <a:ext cx="3603626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179805"/>
              </p:ext>
            </p:extLst>
          </p:nvPr>
        </p:nvGraphicFramePr>
        <p:xfrm>
          <a:off x="1600200" y="5105400"/>
          <a:ext cx="603567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0" name="Equation" r:id="rId8" imgW="2552400" imgH="393480" progId="Equation.3">
                  <p:embed/>
                </p:oleObj>
              </mc:Choice>
              <mc:Fallback>
                <p:oleObj name="Equation" r:id="rId8" imgW="255240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105400"/>
                        <a:ext cx="6035675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7150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 descr="hay29575_1010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7"/>
          <a:stretch>
            <a:fillRect/>
          </a:stretch>
        </p:blipFill>
        <p:spPr bwMode="auto">
          <a:xfrm>
            <a:off x="3733800" y="3346450"/>
            <a:ext cx="4999037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The Complex Forcing Function</a:t>
            </a:r>
          </a:p>
        </p:txBody>
      </p:sp>
      <p:sp>
        <p:nvSpPr>
          <p:cNvPr id="2150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6642100" cy="462597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 dirty="0"/>
              <a:t>Apply superposition and use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9. Sinusoidal Steady State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E4E7ED98-A7F8-4517-AE78-9896D8172A0B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8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pic>
        <p:nvPicPr>
          <p:cNvPr id="21512" name="Picture 3" descr="hay29575_1008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7"/>
          <a:stretch>
            <a:fillRect/>
          </a:stretch>
        </p:blipFill>
        <p:spPr bwMode="auto">
          <a:xfrm>
            <a:off x="382588" y="2286000"/>
            <a:ext cx="5005387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5487988" y="1876425"/>
          <a:ext cx="31432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8" name="Equation" r:id="rId6" imgW="1358900" imgH="203200" progId="Equation.3">
                  <p:embed/>
                </p:oleObj>
              </mc:Choice>
              <mc:Fallback>
                <p:oleObj name="Equation" r:id="rId6" imgW="1358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988" y="1876425"/>
                        <a:ext cx="31432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13" name="Picture 3" descr="hay29575_1009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7"/>
          <a:stretch>
            <a:fillRect/>
          </a:stretch>
        </p:blipFill>
        <p:spPr bwMode="auto">
          <a:xfrm>
            <a:off x="382588" y="4613275"/>
            <a:ext cx="5080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Plus 9"/>
          <p:cNvSpPr>
            <a:spLocks noChangeArrowheads="1"/>
          </p:cNvSpPr>
          <p:nvPr/>
        </p:nvSpPr>
        <p:spPr bwMode="auto">
          <a:xfrm>
            <a:off x="2278063" y="3744913"/>
            <a:ext cx="723900" cy="663575"/>
          </a:xfrm>
          <a:custGeom>
            <a:avLst/>
            <a:gdLst>
              <a:gd name="T0" fmla="*/ 627947 w 723900"/>
              <a:gd name="T1" fmla="*/ 331788 h 663575"/>
              <a:gd name="T2" fmla="*/ 361950 w 723900"/>
              <a:gd name="T3" fmla="*/ 575618 h 663575"/>
              <a:gd name="T4" fmla="*/ 95953 w 723900"/>
              <a:gd name="T5" fmla="*/ 331788 h 663575"/>
              <a:gd name="T6" fmla="*/ 361950 w 723900"/>
              <a:gd name="T7" fmla="*/ 87957 h 663575"/>
              <a:gd name="T8" fmla="*/ 0 60000 65536"/>
              <a:gd name="T9" fmla="*/ 1 60000 65536"/>
              <a:gd name="T10" fmla="*/ 2 60000 65536"/>
              <a:gd name="T11" fmla="*/ 3 60000 65536"/>
              <a:gd name="T12" fmla="*/ 95953 w 723900"/>
              <a:gd name="T13" fmla="*/ 253751 h 663575"/>
              <a:gd name="T14" fmla="*/ 627947 w 723900"/>
              <a:gd name="T15" fmla="*/ 409824 h 6635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3900" h="663575">
                <a:moveTo>
                  <a:pt x="95953" y="253751"/>
                </a:moveTo>
                <a:lnTo>
                  <a:pt x="283914" y="253751"/>
                </a:lnTo>
                <a:lnTo>
                  <a:pt x="283914" y="87957"/>
                </a:lnTo>
                <a:lnTo>
                  <a:pt x="439986" y="87957"/>
                </a:lnTo>
                <a:lnTo>
                  <a:pt x="439986" y="253751"/>
                </a:lnTo>
                <a:lnTo>
                  <a:pt x="627947" y="253751"/>
                </a:lnTo>
                <a:lnTo>
                  <a:pt x="627947" y="409824"/>
                </a:lnTo>
                <a:lnTo>
                  <a:pt x="439986" y="409824"/>
                </a:lnTo>
                <a:lnTo>
                  <a:pt x="439986" y="575618"/>
                </a:lnTo>
                <a:lnTo>
                  <a:pt x="283914" y="575618"/>
                </a:lnTo>
                <a:lnTo>
                  <a:pt x="283914" y="409824"/>
                </a:lnTo>
                <a:lnTo>
                  <a:pt x="95953" y="409824"/>
                </a:lnTo>
                <a:close/>
              </a:path>
            </a:pathLst>
          </a:custGeom>
          <a:gradFill rotWithShape="1">
            <a:gsLst>
              <a:gs pos="0">
                <a:srgbClr val="FFBF00"/>
              </a:gs>
              <a:gs pos="45000">
                <a:srgbClr val="F1A300"/>
              </a:gs>
              <a:gs pos="100000">
                <a:srgbClr val="CC8900"/>
              </a:gs>
            </a:gsLst>
            <a:lin ang="5400000"/>
          </a:gradFill>
          <a:ln w="6350" cap="rnd">
            <a:solidFill>
              <a:srgbClr val="F0AC00"/>
            </a:solidFill>
            <a:miter lim="800000"/>
            <a:headEnd/>
            <a:tailEnd/>
          </a:ln>
          <a:effectLst>
            <a:outerShdw blurRad="39000" dist="254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3238500" y="4076700"/>
            <a:ext cx="342900" cy="1588"/>
          </a:xfrm>
          <a:prstGeom prst="straightConnector1">
            <a:avLst/>
          </a:prstGeom>
          <a:noFill/>
          <a:ln w="48000" cmpd="thickThin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607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 descr="hay29575_1004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7"/>
          <a:stretch>
            <a:fillRect/>
          </a:stretch>
        </p:blipFill>
        <p:spPr bwMode="auto">
          <a:xfrm>
            <a:off x="5029200" y="1524000"/>
            <a:ext cx="3525837" cy="166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/>
              <a:t>The Steady-State Response via Complex Forcing Function</a:t>
            </a:r>
          </a:p>
        </p:txBody>
      </p:sp>
      <p:sp>
        <p:nvSpPr>
          <p:cNvPr id="2253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87900"/>
          </a:xfrm>
        </p:spPr>
        <p:txBody>
          <a:bodyPr/>
          <a:lstStyle/>
          <a:p>
            <a:pPr marL="631825" indent="-514350">
              <a:buFont typeface="Arial" charset="0"/>
              <a:buAutoNum type="arabicPeriod"/>
            </a:pPr>
            <a:r>
              <a:rPr lang="en-US" altLang="en-US" dirty="0"/>
              <a:t>Apply KVL, assume </a:t>
            </a:r>
            <a:r>
              <a:rPr lang="en-US" altLang="en-US" i="1" dirty="0"/>
              <a:t>v</a:t>
            </a:r>
            <a:r>
              <a:rPr lang="en-US" altLang="en-US" i="1" baseline="-25000" dirty="0"/>
              <a:t>s</a:t>
            </a:r>
            <a:r>
              <a:rPr lang="en-US" altLang="en-US" i="1" dirty="0"/>
              <a:t>=</a:t>
            </a:r>
            <a:r>
              <a:rPr lang="en-US" altLang="en-US" i="1" dirty="0" err="1"/>
              <a:t>V</a:t>
            </a:r>
            <a:r>
              <a:rPr lang="en-US" altLang="en-US" i="1" baseline="-25000" dirty="0" err="1"/>
              <a:t>m</a:t>
            </a:r>
            <a:r>
              <a:rPr lang="en-US" altLang="en-US" i="1" dirty="0" err="1"/>
              <a:t>e</a:t>
            </a:r>
            <a:r>
              <a:rPr lang="en-US" altLang="en-US" i="1" baseline="30000" dirty="0" err="1"/>
              <a:t>jωt</a:t>
            </a:r>
            <a:r>
              <a:rPr lang="en-US" altLang="en-US" dirty="0"/>
              <a:t>.</a:t>
            </a:r>
          </a:p>
          <a:p>
            <a:pPr marL="631825" indent="-514350">
              <a:buFont typeface="Arial" charset="0"/>
              <a:buAutoNum type="arabicPeriod"/>
            </a:pPr>
            <a:endParaRPr lang="en-US" altLang="en-US" dirty="0"/>
          </a:p>
          <a:p>
            <a:pPr marL="631825" indent="-514350">
              <a:buFont typeface="Arial" charset="0"/>
              <a:buAutoNum type="arabicPeriod"/>
            </a:pPr>
            <a:endParaRPr lang="en-US" altLang="en-US" dirty="0"/>
          </a:p>
          <a:p>
            <a:pPr marL="631825" indent="-514350">
              <a:buFont typeface="Arial" charset="0"/>
              <a:buAutoNum type="arabicPeriod"/>
            </a:pPr>
            <a:r>
              <a:rPr lang="en-US" altLang="en-US" dirty="0"/>
              <a:t>Find the complex response</a:t>
            </a:r>
          </a:p>
          <a:p>
            <a:pPr marL="631825" indent="-514350">
              <a:buFont typeface="Arial" charset="0"/>
              <a:buAutoNum type="arabicPeriod"/>
            </a:pPr>
            <a:endParaRPr lang="en-US" altLang="en-US" sz="8800" i="1" baseline="30000" dirty="0"/>
          </a:p>
          <a:p>
            <a:pPr marL="631825" indent="-514350">
              <a:buFont typeface="Arial" charset="0"/>
              <a:buAutoNum type="arabicPeriod" startAt="3"/>
            </a:pPr>
            <a:r>
              <a:rPr lang="en-US" altLang="en-US" dirty="0"/>
              <a:t>Find </a:t>
            </a:r>
            <a:r>
              <a:rPr lang="en-US" altLang="en-US" i="1" dirty="0" err="1"/>
              <a:t>I</a:t>
            </a:r>
            <a:r>
              <a:rPr lang="en-US" altLang="en-US" i="1" baseline="-25000" dirty="0" err="1"/>
              <a:t>m</a:t>
            </a:r>
            <a:r>
              <a:rPr lang="en-US" altLang="en-US" dirty="0"/>
              <a:t> and  θ</a:t>
            </a:r>
            <a:r>
              <a:rPr lang="en-US" altLang="en-US" i="1" dirty="0"/>
              <a:t>, (discard the imaginary part)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F3F3F"/>
                </a:solidFill>
              </a:rPr>
              <a:t>9. Sinusoidal Steady State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" charset="-128"/>
              </a:defRPr>
            </a:lvl9pPr>
          </a:lstStyle>
          <a:p>
            <a:pPr eaLnBrk="1" hangingPunct="1"/>
            <a:fld id="{74E53C09-3062-436E-8748-9F836C638DDF}" type="slidenum">
              <a:rPr lang="en-US" altLang="en-US" sz="1200">
                <a:solidFill>
                  <a:srgbClr val="3F3F3F"/>
                </a:solidFill>
              </a:rPr>
              <a:pPr eaLnBrk="1" hangingPunct="1"/>
              <a:t>9</a:t>
            </a:fld>
            <a:endParaRPr lang="en-US" altLang="en-US" sz="1200">
              <a:solidFill>
                <a:srgbClr val="3F3F3F"/>
              </a:solidFill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450319"/>
              </p:ext>
            </p:extLst>
          </p:nvPr>
        </p:nvGraphicFramePr>
        <p:xfrm>
          <a:off x="1828800" y="1978025"/>
          <a:ext cx="19827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7" name="Equation" r:id="rId4" imgW="838200" imgH="355600" progId="Equation.3">
                  <p:embed/>
                </p:oleObj>
              </mc:Choice>
              <mc:Fallback>
                <p:oleObj name="Equation" r:id="rId4" imgW="8382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78025"/>
                        <a:ext cx="1982788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Electrical Circuits</a:t>
            </a:r>
            <a:endParaRPr lang="en-US" alt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835410"/>
              </p:ext>
            </p:extLst>
          </p:nvPr>
        </p:nvGraphicFramePr>
        <p:xfrm>
          <a:off x="1828800" y="3581400"/>
          <a:ext cx="20129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8" name="Equation" r:id="rId6" imgW="850680" imgH="241200" progId="Equation.3">
                  <p:embed/>
                </p:oleObj>
              </mc:Choice>
              <mc:Fallback>
                <p:oleObj name="Equation" r:id="rId6" imgW="85068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581400"/>
                        <a:ext cx="201295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373227"/>
              </p:ext>
            </p:extLst>
          </p:nvPr>
        </p:nvGraphicFramePr>
        <p:xfrm>
          <a:off x="762000" y="5153025"/>
          <a:ext cx="775017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9" name="Equation" r:id="rId8" imgW="3276360" imgH="431640" progId="Equation.3">
                  <p:embed/>
                </p:oleObj>
              </mc:Choice>
              <mc:Fallback>
                <p:oleObj name="Equation" r:id="rId8" imgW="327636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153025"/>
                        <a:ext cx="775017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8678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4007</TotalTime>
  <Words>970</Words>
  <Application>Microsoft Office PowerPoint</Application>
  <PresentationFormat>On-screen Show (4:3)</PresentationFormat>
  <Paragraphs>248</Paragraphs>
  <Slides>26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ＭＳ Ｐゴシック</vt:lpstr>
      <vt:lpstr>Arial</vt:lpstr>
      <vt:lpstr>Calibri</vt:lpstr>
      <vt:lpstr>Wingdings</vt:lpstr>
      <vt:lpstr>Wingdings 2</vt:lpstr>
      <vt:lpstr>Median</vt:lpstr>
      <vt:lpstr>Equation</vt:lpstr>
      <vt:lpstr>Electrical Circuits Lecture 9: Sinusoidal Steady State Analysis  By: Mahmoud Momtazpour ceit.aut.ac.ir/~momtazpour  </vt:lpstr>
      <vt:lpstr>Topic Overview </vt:lpstr>
      <vt:lpstr>Sinusoids: Defining Terms</vt:lpstr>
      <vt:lpstr>Period of Sine Wave</vt:lpstr>
      <vt:lpstr>Sine Wave Phase</vt:lpstr>
      <vt:lpstr>Forced Response to Sine Sources </vt:lpstr>
      <vt:lpstr>Finding the Steady-State Response</vt:lpstr>
      <vt:lpstr>The Complex Forcing Function</vt:lpstr>
      <vt:lpstr>The Steady-State Response via Complex Forcing Function</vt:lpstr>
      <vt:lpstr>Example: Sine Wave Analysis</vt:lpstr>
      <vt:lpstr>The Phasor</vt:lpstr>
      <vt:lpstr>Phasors: The Resistor</vt:lpstr>
      <vt:lpstr>Phasors: The Inductor </vt:lpstr>
      <vt:lpstr>Phasors: The Capacitor </vt:lpstr>
      <vt:lpstr>Summary: Phasor Voltage/Current Relationships</vt:lpstr>
      <vt:lpstr>Kirchhoff’s Laws for Phasors</vt:lpstr>
      <vt:lpstr>Impedance</vt:lpstr>
      <vt:lpstr>Impedance Relationships </vt:lpstr>
      <vt:lpstr>Example: Equivalent Impedance</vt:lpstr>
      <vt:lpstr>Nodal and Mesh Analysis</vt:lpstr>
      <vt:lpstr>Nodal and Mesh Analysis</vt:lpstr>
      <vt:lpstr>Superposition Example</vt:lpstr>
      <vt:lpstr>Thévenin Example</vt:lpstr>
      <vt:lpstr>Phasor Diagrams</vt:lpstr>
      <vt:lpstr>Example Phasor Diagram</vt:lpstr>
      <vt:lpstr>Phasor Diagram: Parallel RLC </vt:lpstr>
    </vt:vector>
  </TitlesOfParts>
  <Company>Purdue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Overview</dc:title>
  <dc:creator>rf</dc:creator>
  <cp:lastModifiedBy>M M</cp:lastModifiedBy>
  <cp:revision>311</cp:revision>
  <cp:lastPrinted>2015-11-18T18:19:53Z</cp:lastPrinted>
  <dcterms:created xsi:type="dcterms:W3CDTF">2005-06-03T08:24:32Z</dcterms:created>
  <dcterms:modified xsi:type="dcterms:W3CDTF">2017-11-03T18:25:16Z</dcterms:modified>
</cp:coreProperties>
</file>