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5"/>
  </p:notesMasterIdLst>
  <p:sldIdLst>
    <p:sldId id="271" r:id="rId2"/>
    <p:sldId id="273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308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307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2" r:id="rId28"/>
    <p:sldId id="303" r:id="rId29"/>
    <p:sldId id="304" r:id="rId30"/>
    <p:sldId id="300" r:id="rId31"/>
    <p:sldId id="301" r:id="rId32"/>
    <p:sldId id="305" r:id="rId33"/>
    <p:sldId id="306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28F0"/>
    <a:srgbClr val="E727B0"/>
    <a:srgbClr val="FF0000"/>
    <a:srgbClr val="66FF66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9483" autoAdjust="0"/>
  </p:normalViewPr>
  <p:slideViewPr>
    <p:cSldViewPr>
      <p:cViewPr varScale="1">
        <p:scale>
          <a:sx n="73" d="100"/>
          <a:sy n="73" d="100"/>
        </p:scale>
        <p:origin x="52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3E6302-36D1-4FD0-85EA-439BE5097E7E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72E7DBB-E6D2-4BF6-A174-3B21F2E9B133}">
      <dgm:prSet phldrT="[Text]"/>
      <dgm:spPr/>
      <dgm:t>
        <a:bodyPr/>
        <a:lstStyle/>
        <a:p>
          <a:r>
            <a:rPr lang="fa-IR" dirty="0" smtClean="0">
              <a:cs typeface="B Nazanin" panose="00000400000000000000" pitchFamily="2" charset="-78"/>
            </a:rPr>
            <a:t>المان‌های مدار</a:t>
          </a:r>
          <a:endParaRPr lang="en-US" dirty="0">
            <a:cs typeface="B Nazanin" panose="00000400000000000000" pitchFamily="2" charset="-78"/>
          </a:endParaRPr>
        </a:p>
      </dgm:t>
    </dgm:pt>
    <dgm:pt modelId="{F6A507E7-0CBA-4C0C-BA81-349E097E91F7}" type="parTrans" cxnId="{3EDD181C-1C0E-45D8-93DB-C5C7DAD0A01A}">
      <dgm:prSet/>
      <dgm:spPr/>
      <dgm:t>
        <a:bodyPr/>
        <a:lstStyle/>
        <a:p>
          <a:endParaRPr lang="en-US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EFFF74C6-BCAB-46DA-A211-ED12673DF558}" type="sibTrans" cxnId="{3EDD181C-1C0E-45D8-93DB-C5C7DAD0A01A}">
      <dgm:prSet/>
      <dgm:spPr/>
      <dgm:t>
        <a:bodyPr/>
        <a:lstStyle/>
        <a:p>
          <a:endParaRPr lang="en-US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4AE27FFA-1B1D-452A-A546-40EA55CE2B60}">
      <dgm:prSet phldrT="[Text]"/>
      <dgm:spPr/>
      <dgm:t>
        <a:bodyPr/>
        <a:lstStyle/>
        <a:p>
          <a:r>
            <a:rPr lang="fa-IR" smtClean="0">
              <a:cs typeface="B Nazanin" panose="00000400000000000000" pitchFamily="2" charset="-78"/>
            </a:rPr>
            <a:t>خطی</a:t>
          </a:r>
          <a:endParaRPr lang="en-US" dirty="0">
            <a:cs typeface="B Nazanin" panose="00000400000000000000" pitchFamily="2" charset="-78"/>
          </a:endParaRPr>
        </a:p>
      </dgm:t>
    </dgm:pt>
    <dgm:pt modelId="{BBCA419E-3736-4EA0-9250-005C859FED2A}" type="parTrans" cxnId="{BBFE98C4-D966-4CB1-9EF8-9F92E03A35CC}">
      <dgm:prSet/>
      <dgm:spPr/>
      <dgm:t>
        <a:bodyPr/>
        <a:lstStyle/>
        <a:p>
          <a:endParaRPr lang="en-US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11F4EE84-2F38-4862-9DEB-0C3A0BBBA5D3}" type="sibTrans" cxnId="{BBFE98C4-D966-4CB1-9EF8-9F92E03A35CC}">
      <dgm:prSet/>
      <dgm:spPr/>
      <dgm:t>
        <a:bodyPr/>
        <a:lstStyle/>
        <a:p>
          <a:endParaRPr lang="en-US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CFCA5611-F725-49E2-A6D2-B045B22B712F}">
      <dgm:prSet phldrT="[Text]"/>
      <dgm:spPr/>
      <dgm:t>
        <a:bodyPr/>
        <a:lstStyle/>
        <a:p>
          <a:r>
            <a:rPr lang="fa-IR" smtClean="0">
              <a:cs typeface="B Nazanin" panose="00000400000000000000" pitchFamily="2" charset="-78"/>
            </a:rPr>
            <a:t>متغیر با زمان</a:t>
          </a:r>
          <a:endParaRPr lang="en-US" dirty="0">
            <a:cs typeface="B Nazanin" panose="00000400000000000000" pitchFamily="2" charset="-78"/>
          </a:endParaRPr>
        </a:p>
      </dgm:t>
    </dgm:pt>
    <dgm:pt modelId="{AC033E92-067F-453B-8D42-0275B676D31B}" type="parTrans" cxnId="{ED2ED189-E508-4935-9002-ED3BA33635FE}">
      <dgm:prSet/>
      <dgm:spPr/>
      <dgm:t>
        <a:bodyPr/>
        <a:lstStyle/>
        <a:p>
          <a:endParaRPr lang="en-US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15F9B82E-B56A-4BE9-A7C2-CD0EC803359D}" type="sibTrans" cxnId="{ED2ED189-E508-4935-9002-ED3BA33635FE}">
      <dgm:prSet/>
      <dgm:spPr/>
      <dgm:t>
        <a:bodyPr/>
        <a:lstStyle/>
        <a:p>
          <a:endParaRPr lang="en-US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75C8CB23-3540-4D5A-A70A-B8E3CE8BE430}">
      <dgm:prSet phldrT="[Text]"/>
      <dgm:spPr/>
      <dgm:t>
        <a:bodyPr/>
        <a:lstStyle/>
        <a:p>
          <a:r>
            <a:rPr lang="fa-IR" smtClean="0">
              <a:cs typeface="B Nazanin" panose="00000400000000000000" pitchFamily="2" charset="-78"/>
            </a:rPr>
            <a:t>نامتغیر با زمان</a:t>
          </a:r>
          <a:endParaRPr lang="en-US" dirty="0">
            <a:cs typeface="B Nazanin" panose="00000400000000000000" pitchFamily="2" charset="-78"/>
          </a:endParaRPr>
        </a:p>
      </dgm:t>
    </dgm:pt>
    <dgm:pt modelId="{D0A514A4-E804-4073-A148-72EBA03FECAD}" type="parTrans" cxnId="{3E36A43E-7C13-4A56-9CDB-F402F0594ADC}">
      <dgm:prSet/>
      <dgm:spPr/>
      <dgm:t>
        <a:bodyPr/>
        <a:lstStyle/>
        <a:p>
          <a:endParaRPr lang="en-US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DE7F4867-777F-4008-B317-75DE97569001}" type="sibTrans" cxnId="{3E36A43E-7C13-4A56-9CDB-F402F0594ADC}">
      <dgm:prSet/>
      <dgm:spPr/>
      <dgm:t>
        <a:bodyPr/>
        <a:lstStyle/>
        <a:p>
          <a:endParaRPr lang="en-US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7D0AD89F-0E03-4E76-B447-D15DE0C3D100}">
      <dgm:prSet phldrT="[Text]"/>
      <dgm:spPr/>
      <dgm:t>
        <a:bodyPr/>
        <a:lstStyle/>
        <a:p>
          <a:r>
            <a:rPr lang="fa-IR" smtClean="0">
              <a:cs typeface="B Nazanin" panose="00000400000000000000" pitchFamily="2" charset="-78"/>
            </a:rPr>
            <a:t>غیرخطی</a:t>
          </a:r>
          <a:endParaRPr lang="en-US" dirty="0">
            <a:cs typeface="B Nazanin" panose="00000400000000000000" pitchFamily="2" charset="-78"/>
          </a:endParaRPr>
        </a:p>
      </dgm:t>
    </dgm:pt>
    <dgm:pt modelId="{4BDC955D-E173-4243-93BC-4F4168B3B44A}" type="parTrans" cxnId="{A63CC34E-AB2C-4D95-9316-7ACAF028EAC8}">
      <dgm:prSet/>
      <dgm:spPr/>
      <dgm:t>
        <a:bodyPr/>
        <a:lstStyle/>
        <a:p>
          <a:endParaRPr lang="en-US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2EB4A57D-4BE9-4981-B9AD-74E6992BA008}" type="sibTrans" cxnId="{A63CC34E-AB2C-4D95-9316-7ACAF028EAC8}">
      <dgm:prSet/>
      <dgm:spPr/>
      <dgm:t>
        <a:bodyPr/>
        <a:lstStyle/>
        <a:p>
          <a:endParaRPr lang="en-US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FFBA1019-78EA-473E-AAC7-A1C4D8498393}">
      <dgm:prSet phldrT="[Text]"/>
      <dgm:spPr/>
      <dgm:t>
        <a:bodyPr/>
        <a:lstStyle/>
        <a:p>
          <a:r>
            <a:rPr lang="fa-IR" smtClean="0">
              <a:cs typeface="B Nazanin" panose="00000400000000000000" pitchFamily="2" charset="-78"/>
            </a:rPr>
            <a:t>متغیر با زمان</a:t>
          </a:r>
          <a:endParaRPr lang="en-US" dirty="0">
            <a:cs typeface="B Nazanin" panose="00000400000000000000" pitchFamily="2" charset="-78"/>
          </a:endParaRPr>
        </a:p>
      </dgm:t>
    </dgm:pt>
    <dgm:pt modelId="{BDB1052A-5E76-4B49-B903-F2928B023BCC}" type="parTrans" cxnId="{CC8A15C1-E712-4C12-99ED-9D49E543344D}">
      <dgm:prSet/>
      <dgm:spPr/>
      <dgm:t>
        <a:bodyPr/>
        <a:lstStyle/>
        <a:p>
          <a:endParaRPr lang="en-US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50D22181-9ED7-4337-BF98-DDE7EC56AB5D}" type="sibTrans" cxnId="{CC8A15C1-E712-4C12-99ED-9D49E543344D}">
      <dgm:prSet/>
      <dgm:spPr/>
      <dgm:t>
        <a:bodyPr/>
        <a:lstStyle/>
        <a:p>
          <a:endParaRPr lang="en-US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837A0052-08BB-4B8D-BD66-118AB94E4A4B}">
      <dgm:prSet phldrT="[Text]"/>
      <dgm:spPr/>
      <dgm:t>
        <a:bodyPr/>
        <a:lstStyle/>
        <a:p>
          <a:r>
            <a:rPr lang="fa-IR" smtClean="0">
              <a:cs typeface="B Nazanin" panose="00000400000000000000" pitchFamily="2" charset="-78"/>
            </a:rPr>
            <a:t>نامتغیر با زمان</a:t>
          </a:r>
          <a:endParaRPr lang="en-US" dirty="0">
            <a:cs typeface="B Nazanin" panose="00000400000000000000" pitchFamily="2" charset="-78"/>
          </a:endParaRPr>
        </a:p>
      </dgm:t>
    </dgm:pt>
    <dgm:pt modelId="{7B6BCA05-A0E8-43CA-9D6D-8FD10C1405FF}" type="parTrans" cxnId="{06F39ED1-BE30-4DE7-963F-95EC988BD169}">
      <dgm:prSet/>
      <dgm:spPr/>
      <dgm:t>
        <a:bodyPr/>
        <a:lstStyle/>
        <a:p>
          <a:endParaRPr lang="en-US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1C2D343C-AF22-4064-9B82-FB437F42F7DB}" type="sibTrans" cxnId="{06F39ED1-BE30-4DE7-963F-95EC988BD169}">
      <dgm:prSet/>
      <dgm:spPr/>
      <dgm:t>
        <a:bodyPr/>
        <a:lstStyle/>
        <a:p>
          <a:endParaRPr lang="en-US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307B1FFE-9D9C-47B2-9FCA-B136A2FBB33C}" type="pres">
      <dgm:prSet presAssocID="{ED3E6302-36D1-4FD0-85EA-439BE5097E7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rtl="1"/>
          <a:endParaRPr lang="fa-IR"/>
        </a:p>
      </dgm:t>
    </dgm:pt>
    <dgm:pt modelId="{085D69EA-0C64-467A-90B9-0B196099BBBD}" type="pres">
      <dgm:prSet presAssocID="{ED3E6302-36D1-4FD0-85EA-439BE5097E7E}" presName="hierFlow" presStyleCnt="0"/>
      <dgm:spPr/>
      <dgm:t>
        <a:bodyPr/>
        <a:lstStyle/>
        <a:p>
          <a:pPr rtl="1"/>
          <a:endParaRPr lang="fa-IR"/>
        </a:p>
      </dgm:t>
    </dgm:pt>
    <dgm:pt modelId="{8622915C-C4F7-4A49-9144-8053B8DE37AD}" type="pres">
      <dgm:prSet presAssocID="{ED3E6302-36D1-4FD0-85EA-439BE5097E7E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pPr rtl="1"/>
          <a:endParaRPr lang="fa-IR"/>
        </a:p>
      </dgm:t>
    </dgm:pt>
    <dgm:pt modelId="{77B49105-AE16-4366-8DB5-C1449F910DE2}" type="pres">
      <dgm:prSet presAssocID="{272E7DBB-E6D2-4BF6-A174-3B21F2E9B133}" presName="Name14" presStyleCnt="0"/>
      <dgm:spPr/>
      <dgm:t>
        <a:bodyPr/>
        <a:lstStyle/>
        <a:p>
          <a:pPr rtl="1"/>
          <a:endParaRPr lang="fa-IR"/>
        </a:p>
      </dgm:t>
    </dgm:pt>
    <dgm:pt modelId="{99BD328C-E412-42F2-96CC-A7C370C88486}" type="pres">
      <dgm:prSet presAssocID="{272E7DBB-E6D2-4BF6-A174-3B21F2E9B133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fa-IR"/>
        </a:p>
      </dgm:t>
    </dgm:pt>
    <dgm:pt modelId="{8AD9C434-D9EB-48E3-AD8F-6CBD1F223ED6}" type="pres">
      <dgm:prSet presAssocID="{272E7DBB-E6D2-4BF6-A174-3B21F2E9B133}" presName="hierChild2" presStyleCnt="0"/>
      <dgm:spPr/>
      <dgm:t>
        <a:bodyPr/>
        <a:lstStyle/>
        <a:p>
          <a:pPr rtl="1"/>
          <a:endParaRPr lang="fa-IR"/>
        </a:p>
      </dgm:t>
    </dgm:pt>
    <dgm:pt modelId="{2D3E20AA-C92A-4610-A68B-43378CB0256D}" type="pres">
      <dgm:prSet presAssocID="{BBCA419E-3736-4EA0-9250-005C859FED2A}" presName="Name19" presStyleLbl="parChTrans1D2" presStyleIdx="0" presStyleCnt="2"/>
      <dgm:spPr/>
      <dgm:t>
        <a:bodyPr/>
        <a:lstStyle/>
        <a:p>
          <a:pPr rtl="1"/>
          <a:endParaRPr lang="fa-IR"/>
        </a:p>
      </dgm:t>
    </dgm:pt>
    <dgm:pt modelId="{4D72CEF8-7384-4F7A-9C83-E036189619D4}" type="pres">
      <dgm:prSet presAssocID="{4AE27FFA-1B1D-452A-A546-40EA55CE2B60}" presName="Name21" presStyleCnt="0"/>
      <dgm:spPr/>
      <dgm:t>
        <a:bodyPr/>
        <a:lstStyle/>
        <a:p>
          <a:pPr rtl="1"/>
          <a:endParaRPr lang="fa-IR"/>
        </a:p>
      </dgm:t>
    </dgm:pt>
    <dgm:pt modelId="{49C19AB1-E9FE-4684-BCB6-AB332198F5DE}" type="pres">
      <dgm:prSet presAssocID="{4AE27FFA-1B1D-452A-A546-40EA55CE2B60}" presName="level2Shape" presStyleLbl="node2" presStyleIdx="0" presStyleCnt="2"/>
      <dgm:spPr/>
      <dgm:t>
        <a:bodyPr/>
        <a:lstStyle/>
        <a:p>
          <a:pPr rtl="1"/>
          <a:endParaRPr lang="fa-IR"/>
        </a:p>
      </dgm:t>
    </dgm:pt>
    <dgm:pt modelId="{8BB2D810-84EB-439C-A9A1-D1CE3A3BA902}" type="pres">
      <dgm:prSet presAssocID="{4AE27FFA-1B1D-452A-A546-40EA55CE2B60}" presName="hierChild3" presStyleCnt="0"/>
      <dgm:spPr/>
      <dgm:t>
        <a:bodyPr/>
        <a:lstStyle/>
        <a:p>
          <a:pPr rtl="1"/>
          <a:endParaRPr lang="fa-IR"/>
        </a:p>
      </dgm:t>
    </dgm:pt>
    <dgm:pt modelId="{04612324-5C2F-48F7-9823-EF3185D2F7FC}" type="pres">
      <dgm:prSet presAssocID="{AC033E92-067F-453B-8D42-0275B676D31B}" presName="Name19" presStyleLbl="parChTrans1D3" presStyleIdx="0" presStyleCnt="4"/>
      <dgm:spPr/>
      <dgm:t>
        <a:bodyPr/>
        <a:lstStyle/>
        <a:p>
          <a:pPr rtl="1"/>
          <a:endParaRPr lang="fa-IR"/>
        </a:p>
      </dgm:t>
    </dgm:pt>
    <dgm:pt modelId="{1EF09FB4-E63B-4697-8A84-A96843733825}" type="pres">
      <dgm:prSet presAssocID="{CFCA5611-F725-49E2-A6D2-B045B22B712F}" presName="Name21" presStyleCnt="0"/>
      <dgm:spPr/>
      <dgm:t>
        <a:bodyPr/>
        <a:lstStyle/>
        <a:p>
          <a:pPr rtl="1"/>
          <a:endParaRPr lang="fa-IR"/>
        </a:p>
      </dgm:t>
    </dgm:pt>
    <dgm:pt modelId="{D909288C-258D-4863-955C-96BFBA13B3B3}" type="pres">
      <dgm:prSet presAssocID="{CFCA5611-F725-49E2-A6D2-B045B22B712F}" presName="level2Shape" presStyleLbl="node3" presStyleIdx="0" presStyleCnt="4"/>
      <dgm:spPr/>
      <dgm:t>
        <a:bodyPr/>
        <a:lstStyle/>
        <a:p>
          <a:pPr rtl="1"/>
          <a:endParaRPr lang="fa-IR"/>
        </a:p>
      </dgm:t>
    </dgm:pt>
    <dgm:pt modelId="{0986EC76-B578-4DB6-80E9-8D10E6D08EBE}" type="pres">
      <dgm:prSet presAssocID="{CFCA5611-F725-49E2-A6D2-B045B22B712F}" presName="hierChild3" presStyleCnt="0"/>
      <dgm:spPr/>
      <dgm:t>
        <a:bodyPr/>
        <a:lstStyle/>
        <a:p>
          <a:pPr rtl="1"/>
          <a:endParaRPr lang="fa-IR"/>
        </a:p>
      </dgm:t>
    </dgm:pt>
    <dgm:pt modelId="{9089113B-A7E0-4B2A-9ABF-B080A94DD856}" type="pres">
      <dgm:prSet presAssocID="{D0A514A4-E804-4073-A148-72EBA03FECAD}" presName="Name19" presStyleLbl="parChTrans1D3" presStyleIdx="1" presStyleCnt="4"/>
      <dgm:spPr/>
      <dgm:t>
        <a:bodyPr/>
        <a:lstStyle/>
        <a:p>
          <a:pPr rtl="1"/>
          <a:endParaRPr lang="fa-IR"/>
        </a:p>
      </dgm:t>
    </dgm:pt>
    <dgm:pt modelId="{55AAE2B7-DEA3-452C-AD7D-BAF4168EB2C3}" type="pres">
      <dgm:prSet presAssocID="{75C8CB23-3540-4D5A-A70A-B8E3CE8BE430}" presName="Name21" presStyleCnt="0"/>
      <dgm:spPr/>
      <dgm:t>
        <a:bodyPr/>
        <a:lstStyle/>
        <a:p>
          <a:pPr rtl="1"/>
          <a:endParaRPr lang="fa-IR"/>
        </a:p>
      </dgm:t>
    </dgm:pt>
    <dgm:pt modelId="{B6EF3966-A48D-4570-8AF9-B766A723E2F9}" type="pres">
      <dgm:prSet presAssocID="{75C8CB23-3540-4D5A-A70A-B8E3CE8BE430}" presName="level2Shape" presStyleLbl="node3" presStyleIdx="1" presStyleCnt="4"/>
      <dgm:spPr/>
      <dgm:t>
        <a:bodyPr/>
        <a:lstStyle/>
        <a:p>
          <a:pPr rtl="1"/>
          <a:endParaRPr lang="fa-IR"/>
        </a:p>
      </dgm:t>
    </dgm:pt>
    <dgm:pt modelId="{AA488348-C5E9-4E1C-AB8D-53F408FB5E7A}" type="pres">
      <dgm:prSet presAssocID="{75C8CB23-3540-4D5A-A70A-B8E3CE8BE430}" presName="hierChild3" presStyleCnt="0"/>
      <dgm:spPr/>
      <dgm:t>
        <a:bodyPr/>
        <a:lstStyle/>
        <a:p>
          <a:pPr rtl="1"/>
          <a:endParaRPr lang="fa-IR"/>
        </a:p>
      </dgm:t>
    </dgm:pt>
    <dgm:pt modelId="{ABF207C5-DE1E-4345-9C08-68CC140B4151}" type="pres">
      <dgm:prSet presAssocID="{4BDC955D-E173-4243-93BC-4F4168B3B44A}" presName="Name19" presStyleLbl="parChTrans1D2" presStyleIdx="1" presStyleCnt="2"/>
      <dgm:spPr/>
      <dgm:t>
        <a:bodyPr/>
        <a:lstStyle/>
        <a:p>
          <a:pPr rtl="1"/>
          <a:endParaRPr lang="fa-IR"/>
        </a:p>
      </dgm:t>
    </dgm:pt>
    <dgm:pt modelId="{90E0780F-6CE5-4370-A79D-30353E22D123}" type="pres">
      <dgm:prSet presAssocID="{7D0AD89F-0E03-4E76-B447-D15DE0C3D100}" presName="Name21" presStyleCnt="0"/>
      <dgm:spPr/>
      <dgm:t>
        <a:bodyPr/>
        <a:lstStyle/>
        <a:p>
          <a:pPr rtl="1"/>
          <a:endParaRPr lang="fa-IR"/>
        </a:p>
      </dgm:t>
    </dgm:pt>
    <dgm:pt modelId="{55D9AEC7-D7AD-4B4E-BCF8-8F0BBB8E83EA}" type="pres">
      <dgm:prSet presAssocID="{7D0AD89F-0E03-4E76-B447-D15DE0C3D100}" presName="level2Shape" presStyleLbl="node2" presStyleIdx="1" presStyleCnt="2"/>
      <dgm:spPr/>
      <dgm:t>
        <a:bodyPr/>
        <a:lstStyle/>
        <a:p>
          <a:pPr rtl="1"/>
          <a:endParaRPr lang="fa-IR"/>
        </a:p>
      </dgm:t>
    </dgm:pt>
    <dgm:pt modelId="{0438BBAA-C909-467E-8D63-4E52D0D60E7D}" type="pres">
      <dgm:prSet presAssocID="{7D0AD89F-0E03-4E76-B447-D15DE0C3D100}" presName="hierChild3" presStyleCnt="0"/>
      <dgm:spPr/>
      <dgm:t>
        <a:bodyPr/>
        <a:lstStyle/>
        <a:p>
          <a:pPr rtl="1"/>
          <a:endParaRPr lang="fa-IR"/>
        </a:p>
      </dgm:t>
    </dgm:pt>
    <dgm:pt modelId="{9EA3A44C-FE03-43B6-977C-526C95F37627}" type="pres">
      <dgm:prSet presAssocID="{BDB1052A-5E76-4B49-B903-F2928B023BCC}" presName="Name19" presStyleLbl="parChTrans1D3" presStyleIdx="2" presStyleCnt="4"/>
      <dgm:spPr/>
      <dgm:t>
        <a:bodyPr/>
        <a:lstStyle/>
        <a:p>
          <a:pPr rtl="1"/>
          <a:endParaRPr lang="fa-IR"/>
        </a:p>
      </dgm:t>
    </dgm:pt>
    <dgm:pt modelId="{0415FFDB-FFE5-4F4D-BF98-D67914308460}" type="pres">
      <dgm:prSet presAssocID="{FFBA1019-78EA-473E-AAC7-A1C4D8498393}" presName="Name21" presStyleCnt="0"/>
      <dgm:spPr/>
      <dgm:t>
        <a:bodyPr/>
        <a:lstStyle/>
        <a:p>
          <a:pPr rtl="1"/>
          <a:endParaRPr lang="fa-IR"/>
        </a:p>
      </dgm:t>
    </dgm:pt>
    <dgm:pt modelId="{E69FADEB-5EBE-4E6C-8E8F-4451E4C7609B}" type="pres">
      <dgm:prSet presAssocID="{FFBA1019-78EA-473E-AAC7-A1C4D8498393}" presName="level2Shape" presStyleLbl="node3" presStyleIdx="2" presStyleCnt="4"/>
      <dgm:spPr/>
      <dgm:t>
        <a:bodyPr/>
        <a:lstStyle/>
        <a:p>
          <a:pPr rtl="1"/>
          <a:endParaRPr lang="fa-IR"/>
        </a:p>
      </dgm:t>
    </dgm:pt>
    <dgm:pt modelId="{6B53A1F8-B36C-4FF5-B1A8-912B79914F48}" type="pres">
      <dgm:prSet presAssocID="{FFBA1019-78EA-473E-AAC7-A1C4D8498393}" presName="hierChild3" presStyleCnt="0"/>
      <dgm:spPr/>
      <dgm:t>
        <a:bodyPr/>
        <a:lstStyle/>
        <a:p>
          <a:pPr rtl="1"/>
          <a:endParaRPr lang="fa-IR"/>
        </a:p>
      </dgm:t>
    </dgm:pt>
    <dgm:pt modelId="{CD725C2B-A7C4-4144-9DF1-11E0C461EF8B}" type="pres">
      <dgm:prSet presAssocID="{7B6BCA05-A0E8-43CA-9D6D-8FD10C1405FF}" presName="Name19" presStyleLbl="parChTrans1D3" presStyleIdx="3" presStyleCnt="4"/>
      <dgm:spPr/>
      <dgm:t>
        <a:bodyPr/>
        <a:lstStyle/>
        <a:p>
          <a:pPr rtl="1"/>
          <a:endParaRPr lang="fa-IR"/>
        </a:p>
      </dgm:t>
    </dgm:pt>
    <dgm:pt modelId="{3D3351EF-E228-46D6-A136-E7898FAC05AC}" type="pres">
      <dgm:prSet presAssocID="{837A0052-08BB-4B8D-BD66-118AB94E4A4B}" presName="Name21" presStyleCnt="0"/>
      <dgm:spPr/>
      <dgm:t>
        <a:bodyPr/>
        <a:lstStyle/>
        <a:p>
          <a:pPr rtl="1"/>
          <a:endParaRPr lang="fa-IR"/>
        </a:p>
      </dgm:t>
    </dgm:pt>
    <dgm:pt modelId="{2EA23508-AF59-431F-844D-6DA22EEC9649}" type="pres">
      <dgm:prSet presAssocID="{837A0052-08BB-4B8D-BD66-118AB94E4A4B}" presName="level2Shape" presStyleLbl="node3" presStyleIdx="3" presStyleCnt="4"/>
      <dgm:spPr/>
      <dgm:t>
        <a:bodyPr/>
        <a:lstStyle/>
        <a:p>
          <a:pPr rtl="1"/>
          <a:endParaRPr lang="fa-IR"/>
        </a:p>
      </dgm:t>
    </dgm:pt>
    <dgm:pt modelId="{6E1EDC82-4D19-407C-8E95-858F548DF844}" type="pres">
      <dgm:prSet presAssocID="{837A0052-08BB-4B8D-BD66-118AB94E4A4B}" presName="hierChild3" presStyleCnt="0"/>
      <dgm:spPr/>
      <dgm:t>
        <a:bodyPr/>
        <a:lstStyle/>
        <a:p>
          <a:pPr rtl="1"/>
          <a:endParaRPr lang="fa-IR"/>
        </a:p>
      </dgm:t>
    </dgm:pt>
    <dgm:pt modelId="{CADF7335-A68F-4570-B9EF-CADB25803293}" type="pres">
      <dgm:prSet presAssocID="{ED3E6302-36D1-4FD0-85EA-439BE5097E7E}" presName="bgShapesFlow" presStyleCnt="0"/>
      <dgm:spPr/>
      <dgm:t>
        <a:bodyPr/>
        <a:lstStyle/>
        <a:p>
          <a:pPr rtl="1"/>
          <a:endParaRPr lang="fa-IR"/>
        </a:p>
      </dgm:t>
    </dgm:pt>
  </dgm:ptLst>
  <dgm:cxnLst>
    <dgm:cxn modelId="{A5AAC0C3-F393-4E83-944B-8C7B9E326967}" type="presOf" srcId="{AC033E92-067F-453B-8D42-0275B676D31B}" destId="{04612324-5C2F-48F7-9823-EF3185D2F7FC}" srcOrd="0" destOrd="0" presId="urn:microsoft.com/office/officeart/2005/8/layout/hierarchy6"/>
    <dgm:cxn modelId="{FCC3FAB2-9F5E-4CE3-8E92-E4113795B7D4}" type="presOf" srcId="{7B6BCA05-A0E8-43CA-9D6D-8FD10C1405FF}" destId="{CD725C2B-A7C4-4144-9DF1-11E0C461EF8B}" srcOrd="0" destOrd="0" presId="urn:microsoft.com/office/officeart/2005/8/layout/hierarchy6"/>
    <dgm:cxn modelId="{ED2ED189-E508-4935-9002-ED3BA33635FE}" srcId="{4AE27FFA-1B1D-452A-A546-40EA55CE2B60}" destId="{CFCA5611-F725-49E2-A6D2-B045B22B712F}" srcOrd="0" destOrd="0" parTransId="{AC033E92-067F-453B-8D42-0275B676D31B}" sibTransId="{15F9B82E-B56A-4BE9-A7C2-CD0EC803359D}"/>
    <dgm:cxn modelId="{B16081EB-17D0-48F4-8FB5-D3FCF9BDE6D9}" type="presOf" srcId="{ED3E6302-36D1-4FD0-85EA-439BE5097E7E}" destId="{307B1FFE-9D9C-47B2-9FCA-B136A2FBB33C}" srcOrd="0" destOrd="0" presId="urn:microsoft.com/office/officeart/2005/8/layout/hierarchy6"/>
    <dgm:cxn modelId="{8E173168-E14A-4DDB-B47E-77A48028180D}" type="presOf" srcId="{4AE27FFA-1B1D-452A-A546-40EA55CE2B60}" destId="{49C19AB1-E9FE-4684-BCB6-AB332198F5DE}" srcOrd="0" destOrd="0" presId="urn:microsoft.com/office/officeart/2005/8/layout/hierarchy6"/>
    <dgm:cxn modelId="{3E36A43E-7C13-4A56-9CDB-F402F0594ADC}" srcId="{4AE27FFA-1B1D-452A-A546-40EA55CE2B60}" destId="{75C8CB23-3540-4D5A-A70A-B8E3CE8BE430}" srcOrd="1" destOrd="0" parTransId="{D0A514A4-E804-4073-A148-72EBA03FECAD}" sibTransId="{DE7F4867-777F-4008-B317-75DE97569001}"/>
    <dgm:cxn modelId="{41631FDE-CB5F-4310-92EA-895491187532}" type="presOf" srcId="{CFCA5611-F725-49E2-A6D2-B045B22B712F}" destId="{D909288C-258D-4863-955C-96BFBA13B3B3}" srcOrd="0" destOrd="0" presId="urn:microsoft.com/office/officeart/2005/8/layout/hierarchy6"/>
    <dgm:cxn modelId="{78268EB6-87A8-4F68-95F8-DD435CA33256}" type="presOf" srcId="{BBCA419E-3736-4EA0-9250-005C859FED2A}" destId="{2D3E20AA-C92A-4610-A68B-43378CB0256D}" srcOrd="0" destOrd="0" presId="urn:microsoft.com/office/officeart/2005/8/layout/hierarchy6"/>
    <dgm:cxn modelId="{05EDCC6F-79A1-4449-922A-C08B6A3908AE}" type="presOf" srcId="{4BDC955D-E173-4243-93BC-4F4168B3B44A}" destId="{ABF207C5-DE1E-4345-9C08-68CC140B4151}" srcOrd="0" destOrd="0" presId="urn:microsoft.com/office/officeart/2005/8/layout/hierarchy6"/>
    <dgm:cxn modelId="{BBFE98C4-D966-4CB1-9EF8-9F92E03A35CC}" srcId="{272E7DBB-E6D2-4BF6-A174-3B21F2E9B133}" destId="{4AE27FFA-1B1D-452A-A546-40EA55CE2B60}" srcOrd="0" destOrd="0" parTransId="{BBCA419E-3736-4EA0-9250-005C859FED2A}" sibTransId="{11F4EE84-2F38-4862-9DEB-0C3A0BBBA5D3}"/>
    <dgm:cxn modelId="{A63CC34E-AB2C-4D95-9316-7ACAF028EAC8}" srcId="{272E7DBB-E6D2-4BF6-A174-3B21F2E9B133}" destId="{7D0AD89F-0E03-4E76-B447-D15DE0C3D100}" srcOrd="1" destOrd="0" parTransId="{4BDC955D-E173-4243-93BC-4F4168B3B44A}" sibTransId="{2EB4A57D-4BE9-4981-B9AD-74E6992BA008}"/>
    <dgm:cxn modelId="{176F85A6-2463-4ACB-8BB0-7880EE3776B6}" type="presOf" srcId="{272E7DBB-E6D2-4BF6-A174-3B21F2E9B133}" destId="{99BD328C-E412-42F2-96CC-A7C370C88486}" srcOrd="0" destOrd="0" presId="urn:microsoft.com/office/officeart/2005/8/layout/hierarchy6"/>
    <dgm:cxn modelId="{C54C2963-10CA-4FBC-92AE-FE63B59494E6}" type="presOf" srcId="{D0A514A4-E804-4073-A148-72EBA03FECAD}" destId="{9089113B-A7E0-4B2A-9ABF-B080A94DD856}" srcOrd="0" destOrd="0" presId="urn:microsoft.com/office/officeart/2005/8/layout/hierarchy6"/>
    <dgm:cxn modelId="{98553761-5F90-4B00-9393-9EA4934E0E23}" type="presOf" srcId="{BDB1052A-5E76-4B49-B903-F2928B023BCC}" destId="{9EA3A44C-FE03-43B6-977C-526C95F37627}" srcOrd="0" destOrd="0" presId="urn:microsoft.com/office/officeart/2005/8/layout/hierarchy6"/>
    <dgm:cxn modelId="{515B1D3E-D240-45A6-A159-C966D259DED8}" type="presOf" srcId="{7D0AD89F-0E03-4E76-B447-D15DE0C3D100}" destId="{55D9AEC7-D7AD-4B4E-BCF8-8F0BBB8E83EA}" srcOrd="0" destOrd="0" presId="urn:microsoft.com/office/officeart/2005/8/layout/hierarchy6"/>
    <dgm:cxn modelId="{491FEB12-2C83-4111-8BEE-4937130FE4F6}" type="presOf" srcId="{75C8CB23-3540-4D5A-A70A-B8E3CE8BE430}" destId="{B6EF3966-A48D-4570-8AF9-B766A723E2F9}" srcOrd="0" destOrd="0" presId="urn:microsoft.com/office/officeart/2005/8/layout/hierarchy6"/>
    <dgm:cxn modelId="{06F39ED1-BE30-4DE7-963F-95EC988BD169}" srcId="{7D0AD89F-0E03-4E76-B447-D15DE0C3D100}" destId="{837A0052-08BB-4B8D-BD66-118AB94E4A4B}" srcOrd="1" destOrd="0" parTransId="{7B6BCA05-A0E8-43CA-9D6D-8FD10C1405FF}" sibTransId="{1C2D343C-AF22-4064-9B82-FB437F42F7DB}"/>
    <dgm:cxn modelId="{B6E89D17-32F5-4677-8E39-C9105985CA4D}" type="presOf" srcId="{837A0052-08BB-4B8D-BD66-118AB94E4A4B}" destId="{2EA23508-AF59-431F-844D-6DA22EEC9649}" srcOrd="0" destOrd="0" presId="urn:microsoft.com/office/officeart/2005/8/layout/hierarchy6"/>
    <dgm:cxn modelId="{CC8A15C1-E712-4C12-99ED-9D49E543344D}" srcId="{7D0AD89F-0E03-4E76-B447-D15DE0C3D100}" destId="{FFBA1019-78EA-473E-AAC7-A1C4D8498393}" srcOrd="0" destOrd="0" parTransId="{BDB1052A-5E76-4B49-B903-F2928B023BCC}" sibTransId="{50D22181-9ED7-4337-BF98-DDE7EC56AB5D}"/>
    <dgm:cxn modelId="{3EDD181C-1C0E-45D8-93DB-C5C7DAD0A01A}" srcId="{ED3E6302-36D1-4FD0-85EA-439BE5097E7E}" destId="{272E7DBB-E6D2-4BF6-A174-3B21F2E9B133}" srcOrd="0" destOrd="0" parTransId="{F6A507E7-0CBA-4C0C-BA81-349E097E91F7}" sibTransId="{EFFF74C6-BCAB-46DA-A211-ED12673DF558}"/>
    <dgm:cxn modelId="{12C5CEE2-3EFD-4D59-B641-A8325CECAA97}" type="presOf" srcId="{FFBA1019-78EA-473E-AAC7-A1C4D8498393}" destId="{E69FADEB-5EBE-4E6C-8E8F-4451E4C7609B}" srcOrd="0" destOrd="0" presId="urn:microsoft.com/office/officeart/2005/8/layout/hierarchy6"/>
    <dgm:cxn modelId="{BB990E06-F0C1-41FC-8B84-87FD3C9D6102}" type="presParOf" srcId="{307B1FFE-9D9C-47B2-9FCA-B136A2FBB33C}" destId="{085D69EA-0C64-467A-90B9-0B196099BBBD}" srcOrd="0" destOrd="0" presId="urn:microsoft.com/office/officeart/2005/8/layout/hierarchy6"/>
    <dgm:cxn modelId="{B8B8BCF2-EDB0-448B-BD9D-EBB961350AA3}" type="presParOf" srcId="{085D69EA-0C64-467A-90B9-0B196099BBBD}" destId="{8622915C-C4F7-4A49-9144-8053B8DE37AD}" srcOrd="0" destOrd="0" presId="urn:microsoft.com/office/officeart/2005/8/layout/hierarchy6"/>
    <dgm:cxn modelId="{62A5F549-2A17-4546-9CB3-C81554A030BC}" type="presParOf" srcId="{8622915C-C4F7-4A49-9144-8053B8DE37AD}" destId="{77B49105-AE16-4366-8DB5-C1449F910DE2}" srcOrd="0" destOrd="0" presId="urn:microsoft.com/office/officeart/2005/8/layout/hierarchy6"/>
    <dgm:cxn modelId="{7377FC33-B685-4853-A69F-F4CE14475D3F}" type="presParOf" srcId="{77B49105-AE16-4366-8DB5-C1449F910DE2}" destId="{99BD328C-E412-42F2-96CC-A7C370C88486}" srcOrd="0" destOrd="0" presId="urn:microsoft.com/office/officeart/2005/8/layout/hierarchy6"/>
    <dgm:cxn modelId="{7559D4B5-1388-47E4-9B35-576E837EF796}" type="presParOf" srcId="{77B49105-AE16-4366-8DB5-C1449F910DE2}" destId="{8AD9C434-D9EB-48E3-AD8F-6CBD1F223ED6}" srcOrd="1" destOrd="0" presId="urn:microsoft.com/office/officeart/2005/8/layout/hierarchy6"/>
    <dgm:cxn modelId="{3C9E9E43-DB42-407D-84F0-B9E600139A03}" type="presParOf" srcId="{8AD9C434-D9EB-48E3-AD8F-6CBD1F223ED6}" destId="{2D3E20AA-C92A-4610-A68B-43378CB0256D}" srcOrd="0" destOrd="0" presId="urn:microsoft.com/office/officeart/2005/8/layout/hierarchy6"/>
    <dgm:cxn modelId="{FDD2B223-6F28-4011-92A0-8B0162E9B68D}" type="presParOf" srcId="{8AD9C434-D9EB-48E3-AD8F-6CBD1F223ED6}" destId="{4D72CEF8-7384-4F7A-9C83-E036189619D4}" srcOrd="1" destOrd="0" presId="urn:microsoft.com/office/officeart/2005/8/layout/hierarchy6"/>
    <dgm:cxn modelId="{055BA002-3AA8-445B-ADF5-4268B9D06CED}" type="presParOf" srcId="{4D72CEF8-7384-4F7A-9C83-E036189619D4}" destId="{49C19AB1-E9FE-4684-BCB6-AB332198F5DE}" srcOrd="0" destOrd="0" presId="urn:microsoft.com/office/officeart/2005/8/layout/hierarchy6"/>
    <dgm:cxn modelId="{5F628A44-E4CD-4B89-800B-2EF21D34D082}" type="presParOf" srcId="{4D72CEF8-7384-4F7A-9C83-E036189619D4}" destId="{8BB2D810-84EB-439C-A9A1-D1CE3A3BA902}" srcOrd="1" destOrd="0" presId="urn:microsoft.com/office/officeart/2005/8/layout/hierarchy6"/>
    <dgm:cxn modelId="{81A18C6B-868C-4D37-BCBE-8D8E14EA62AC}" type="presParOf" srcId="{8BB2D810-84EB-439C-A9A1-D1CE3A3BA902}" destId="{04612324-5C2F-48F7-9823-EF3185D2F7FC}" srcOrd="0" destOrd="0" presId="urn:microsoft.com/office/officeart/2005/8/layout/hierarchy6"/>
    <dgm:cxn modelId="{4B0A0CB5-BF31-4B83-AC8A-A4424F3A949F}" type="presParOf" srcId="{8BB2D810-84EB-439C-A9A1-D1CE3A3BA902}" destId="{1EF09FB4-E63B-4697-8A84-A96843733825}" srcOrd="1" destOrd="0" presId="urn:microsoft.com/office/officeart/2005/8/layout/hierarchy6"/>
    <dgm:cxn modelId="{589FA404-F0FE-40C9-BB2E-1F9C221DA8A4}" type="presParOf" srcId="{1EF09FB4-E63B-4697-8A84-A96843733825}" destId="{D909288C-258D-4863-955C-96BFBA13B3B3}" srcOrd="0" destOrd="0" presId="urn:microsoft.com/office/officeart/2005/8/layout/hierarchy6"/>
    <dgm:cxn modelId="{6C63B2F9-FBDD-4FC9-80C2-CBFCA1B100C1}" type="presParOf" srcId="{1EF09FB4-E63B-4697-8A84-A96843733825}" destId="{0986EC76-B578-4DB6-80E9-8D10E6D08EBE}" srcOrd="1" destOrd="0" presId="urn:microsoft.com/office/officeart/2005/8/layout/hierarchy6"/>
    <dgm:cxn modelId="{75394960-E643-4594-8BB6-465F312CAD08}" type="presParOf" srcId="{8BB2D810-84EB-439C-A9A1-D1CE3A3BA902}" destId="{9089113B-A7E0-4B2A-9ABF-B080A94DD856}" srcOrd="2" destOrd="0" presId="urn:microsoft.com/office/officeart/2005/8/layout/hierarchy6"/>
    <dgm:cxn modelId="{06698413-5F4A-43B9-88A9-74203124BD0C}" type="presParOf" srcId="{8BB2D810-84EB-439C-A9A1-D1CE3A3BA902}" destId="{55AAE2B7-DEA3-452C-AD7D-BAF4168EB2C3}" srcOrd="3" destOrd="0" presId="urn:microsoft.com/office/officeart/2005/8/layout/hierarchy6"/>
    <dgm:cxn modelId="{F07F7DAD-946F-46FB-B864-64F538A97A4C}" type="presParOf" srcId="{55AAE2B7-DEA3-452C-AD7D-BAF4168EB2C3}" destId="{B6EF3966-A48D-4570-8AF9-B766A723E2F9}" srcOrd="0" destOrd="0" presId="urn:microsoft.com/office/officeart/2005/8/layout/hierarchy6"/>
    <dgm:cxn modelId="{27AF1E65-EB3E-42A5-B7AE-57DC620F7253}" type="presParOf" srcId="{55AAE2B7-DEA3-452C-AD7D-BAF4168EB2C3}" destId="{AA488348-C5E9-4E1C-AB8D-53F408FB5E7A}" srcOrd="1" destOrd="0" presId="urn:microsoft.com/office/officeart/2005/8/layout/hierarchy6"/>
    <dgm:cxn modelId="{AB16DD81-E589-4806-8E6F-69FCDB19B7BC}" type="presParOf" srcId="{8AD9C434-D9EB-48E3-AD8F-6CBD1F223ED6}" destId="{ABF207C5-DE1E-4345-9C08-68CC140B4151}" srcOrd="2" destOrd="0" presId="urn:microsoft.com/office/officeart/2005/8/layout/hierarchy6"/>
    <dgm:cxn modelId="{A68ADBFF-B4ED-41BA-9E3A-E2B7A005D06C}" type="presParOf" srcId="{8AD9C434-D9EB-48E3-AD8F-6CBD1F223ED6}" destId="{90E0780F-6CE5-4370-A79D-30353E22D123}" srcOrd="3" destOrd="0" presId="urn:microsoft.com/office/officeart/2005/8/layout/hierarchy6"/>
    <dgm:cxn modelId="{133DD9D7-BAAE-438B-8CBC-C27492FC5968}" type="presParOf" srcId="{90E0780F-6CE5-4370-A79D-30353E22D123}" destId="{55D9AEC7-D7AD-4B4E-BCF8-8F0BBB8E83EA}" srcOrd="0" destOrd="0" presId="urn:microsoft.com/office/officeart/2005/8/layout/hierarchy6"/>
    <dgm:cxn modelId="{33AFC0EE-EE27-42FB-A521-1EC1BD93E15B}" type="presParOf" srcId="{90E0780F-6CE5-4370-A79D-30353E22D123}" destId="{0438BBAA-C909-467E-8D63-4E52D0D60E7D}" srcOrd="1" destOrd="0" presId="urn:microsoft.com/office/officeart/2005/8/layout/hierarchy6"/>
    <dgm:cxn modelId="{DEA9E30E-F7B7-48ED-AE9F-43C26341ED98}" type="presParOf" srcId="{0438BBAA-C909-467E-8D63-4E52D0D60E7D}" destId="{9EA3A44C-FE03-43B6-977C-526C95F37627}" srcOrd="0" destOrd="0" presId="urn:microsoft.com/office/officeart/2005/8/layout/hierarchy6"/>
    <dgm:cxn modelId="{93ABC405-700E-4BE5-B3F8-5C2F18CB0C3B}" type="presParOf" srcId="{0438BBAA-C909-467E-8D63-4E52D0D60E7D}" destId="{0415FFDB-FFE5-4F4D-BF98-D67914308460}" srcOrd="1" destOrd="0" presId="urn:microsoft.com/office/officeart/2005/8/layout/hierarchy6"/>
    <dgm:cxn modelId="{4ACA5680-4A44-4AF4-8B5F-6E06A3A9EFBD}" type="presParOf" srcId="{0415FFDB-FFE5-4F4D-BF98-D67914308460}" destId="{E69FADEB-5EBE-4E6C-8E8F-4451E4C7609B}" srcOrd="0" destOrd="0" presId="urn:microsoft.com/office/officeart/2005/8/layout/hierarchy6"/>
    <dgm:cxn modelId="{5ED38C73-2DD9-4F87-B098-25C53CADDFE0}" type="presParOf" srcId="{0415FFDB-FFE5-4F4D-BF98-D67914308460}" destId="{6B53A1F8-B36C-4FF5-B1A8-912B79914F48}" srcOrd="1" destOrd="0" presId="urn:microsoft.com/office/officeart/2005/8/layout/hierarchy6"/>
    <dgm:cxn modelId="{3BE82ACC-5D6E-40F7-8862-B849EEDC2E63}" type="presParOf" srcId="{0438BBAA-C909-467E-8D63-4E52D0D60E7D}" destId="{CD725C2B-A7C4-4144-9DF1-11E0C461EF8B}" srcOrd="2" destOrd="0" presId="urn:microsoft.com/office/officeart/2005/8/layout/hierarchy6"/>
    <dgm:cxn modelId="{C2669A82-102D-4FFC-BA5A-3EA69E8FFCEC}" type="presParOf" srcId="{0438BBAA-C909-467E-8D63-4E52D0D60E7D}" destId="{3D3351EF-E228-46D6-A136-E7898FAC05AC}" srcOrd="3" destOrd="0" presId="urn:microsoft.com/office/officeart/2005/8/layout/hierarchy6"/>
    <dgm:cxn modelId="{D60F7DA1-70B5-4028-8F0E-18BA5B03925D}" type="presParOf" srcId="{3D3351EF-E228-46D6-A136-E7898FAC05AC}" destId="{2EA23508-AF59-431F-844D-6DA22EEC9649}" srcOrd="0" destOrd="0" presId="urn:microsoft.com/office/officeart/2005/8/layout/hierarchy6"/>
    <dgm:cxn modelId="{A9832219-5EDF-439E-9DE6-3DEDF714C8F2}" type="presParOf" srcId="{3D3351EF-E228-46D6-A136-E7898FAC05AC}" destId="{6E1EDC82-4D19-407C-8E95-858F548DF844}" srcOrd="1" destOrd="0" presId="urn:microsoft.com/office/officeart/2005/8/layout/hierarchy6"/>
    <dgm:cxn modelId="{9C0A27DF-E367-433F-9479-1ECF5E5B8672}" type="presParOf" srcId="{307B1FFE-9D9C-47B2-9FCA-B136A2FBB33C}" destId="{CADF7335-A68F-4570-B9EF-CADB2580329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D328C-E412-42F2-96CC-A7C370C88486}">
      <dsp:nvSpPr>
        <dsp:cNvPr id="0" name=""/>
        <dsp:cNvSpPr/>
      </dsp:nvSpPr>
      <dsp:spPr>
        <a:xfrm>
          <a:off x="3280469" y="2182"/>
          <a:ext cx="1592460" cy="1061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dirty="0" smtClean="0">
              <a:cs typeface="B Nazanin" panose="00000400000000000000" pitchFamily="2" charset="-78"/>
            </a:rPr>
            <a:t>المان‌های مدار</a:t>
          </a:r>
          <a:endParaRPr lang="en-US" sz="2400" kern="1200" dirty="0">
            <a:cs typeface="B Nazanin" panose="00000400000000000000" pitchFamily="2" charset="-78"/>
          </a:endParaRPr>
        </a:p>
      </dsp:txBody>
      <dsp:txXfrm>
        <a:off x="3311563" y="33276"/>
        <a:ext cx="1530272" cy="999452"/>
      </dsp:txXfrm>
    </dsp:sp>
    <dsp:sp modelId="{2D3E20AA-C92A-4610-A68B-43378CB0256D}">
      <dsp:nvSpPr>
        <dsp:cNvPr id="0" name=""/>
        <dsp:cNvSpPr/>
      </dsp:nvSpPr>
      <dsp:spPr>
        <a:xfrm>
          <a:off x="2006500" y="1063823"/>
          <a:ext cx="2070199" cy="424656"/>
        </a:xfrm>
        <a:custGeom>
          <a:avLst/>
          <a:gdLst/>
          <a:ahLst/>
          <a:cxnLst/>
          <a:rect l="0" t="0" r="0" b="0"/>
          <a:pathLst>
            <a:path>
              <a:moveTo>
                <a:pt x="2070199" y="0"/>
              </a:moveTo>
              <a:lnTo>
                <a:pt x="2070199" y="212328"/>
              </a:lnTo>
              <a:lnTo>
                <a:pt x="0" y="212328"/>
              </a:lnTo>
              <a:lnTo>
                <a:pt x="0" y="42465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19AB1-E9FE-4684-BCB6-AB332198F5DE}">
      <dsp:nvSpPr>
        <dsp:cNvPr id="0" name=""/>
        <dsp:cNvSpPr/>
      </dsp:nvSpPr>
      <dsp:spPr>
        <a:xfrm>
          <a:off x="1210270" y="1488479"/>
          <a:ext cx="1592460" cy="1061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smtClean="0">
              <a:cs typeface="B Nazanin" panose="00000400000000000000" pitchFamily="2" charset="-78"/>
            </a:rPr>
            <a:t>خطی</a:t>
          </a:r>
          <a:endParaRPr lang="en-US" sz="2400" kern="1200" dirty="0">
            <a:cs typeface="B Nazanin" panose="00000400000000000000" pitchFamily="2" charset="-78"/>
          </a:endParaRPr>
        </a:p>
      </dsp:txBody>
      <dsp:txXfrm>
        <a:off x="1241364" y="1519573"/>
        <a:ext cx="1530272" cy="999452"/>
      </dsp:txXfrm>
    </dsp:sp>
    <dsp:sp modelId="{04612324-5C2F-48F7-9823-EF3185D2F7FC}">
      <dsp:nvSpPr>
        <dsp:cNvPr id="0" name=""/>
        <dsp:cNvSpPr/>
      </dsp:nvSpPr>
      <dsp:spPr>
        <a:xfrm>
          <a:off x="971401" y="2550120"/>
          <a:ext cx="1035099" cy="424656"/>
        </a:xfrm>
        <a:custGeom>
          <a:avLst/>
          <a:gdLst/>
          <a:ahLst/>
          <a:cxnLst/>
          <a:rect l="0" t="0" r="0" b="0"/>
          <a:pathLst>
            <a:path>
              <a:moveTo>
                <a:pt x="1035099" y="0"/>
              </a:moveTo>
              <a:lnTo>
                <a:pt x="1035099" y="212328"/>
              </a:lnTo>
              <a:lnTo>
                <a:pt x="0" y="212328"/>
              </a:lnTo>
              <a:lnTo>
                <a:pt x="0" y="42465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9288C-258D-4863-955C-96BFBA13B3B3}">
      <dsp:nvSpPr>
        <dsp:cNvPr id="0" name=""/>
        <dsp:cNvSpPr/>
      </dsp:nvSpPr>
      <dsp:spPr>
        <a:xfrm>
          <a:off x="175170" y="2974776"/>
          <a:ext cx="1592460" cy="10616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smtClean="0">
              <a:cs typeface="B Nazanin" panose="00000400000000000000" pitchFamily="2" charset="-78"/>
            </a:rPr>
            <a:t>متغیر با زمان</a:t>
          </a:r>
          <a:endParaRPr lang="en-US" sz="2400" kern="1200" dirty="0">
            <a:cs typeface="B Nazanin" panose="00000400000000000000" pitchFamily="2" charset="-78"/>
          </a:endParaRPr>
        </a:p>
      </dsp:txBody>
      <dsp:txXfrm>
        <a:off x="206264" y="3005870"/>
        <a:ext cx="1530272" cy="999452"/>
      </dsp:txXfrm>
    </dsp:sp>
    <dsp:sp modelId="{9089113B-A7E0-4B2A-9ABF-B080A94DD856}">
      <dsp:nvSpPr>
        <dsp:cNvPr id="0" name=""/>
        <dsp:cNvSpPr/>
      </dsp:nvSpPr>
      <dsp:spPr>
        <a:xfrm>
          <a:off x="2006500" y="2550120"/>
          <a:ext cx="1035099" cy="424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328"/>
              </a:lnTo>
              <a:lnTo>
                <a:pt x="1035099" y="212328"/>
              </a:lnTo>
              <a:lnTo>
                <a:pt x="1035099" y="42465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F3966-A48D-4570-8AF9-B766A723E2F9}">
      <dsp:nvSpPr>
        <dsp:cNvPr id="0" name=""/>
        <dsp:cNvSpPr/>
      </dsp:nvSpPr>
      <dsp:spPr>
        <a:xfrm>
          <a:off x="2245369" y="2974776"/>
          <a:ext cx="1592460" cy="10616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smtClean="0">
              <a:cs typeface="B Nazanin" panose="00000400000000000000" pitchFamily="2" charset="-78"/>
            </a:rPr>
            <a:t>نامتغیر با زمان</a:t>
          </a:r>
          <a:endParaRPr lang="en-US" sz="2400" kern="1200" dirty="0">
            <a:cs typeface="B Nazanin" panose="00000400000000000000" pitchFamily="2" charset="-78"/>
          </a:endParaRPr>
        </a:p>
      </dsp:txBody>
      <dsp:txXfrm>
        <a:off x="2276463" y="3005870"/>
        <a:ext cx="1530272" cy="999452"/>
      </dsp:txXfrm>
    </dsp:sp>
    <dsp:sp modelId="{ABF207C5-DE1E-4345-9C08-68CC140B4151}">
      <dsp:nvSpPr>
        <dsp:cNvPr id="0" name=""/>
        <dsp:cNvSpPr/>
      </dsp:nvSpPr>
      <dsp:spPr>
        <a:xfrm>
          <a:off x="4076700" y="1063823"/>
          <a:ext cx="2070199" cy="424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328"/>
              </a:lnTo>
              <a:lnTo>
                <a:pt x="2070199" y="212328"/>
              </a:lnTo>
              <a:lnTo>
                <a:pt x="2070199" y="42465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9AEC7-D7AD-4B4E-BCF8-8F0BBB8E83EA}">
      <dsp:nvSpPr>
        <dsp:cNvPr id="0" name=""/>
        <dsp:cNvSpPr/>
      </dsp:nvSpPr>
      <dsp:spPr>
        <a:xfrm>
          <a:off x="5350668" y="1488479"/>
          <a:ext cx="1592460" cy="1061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smtClean="0">
              <a:cs typeface="B Nazanin" panose="00000400000000000000" pitchFamily="2" charset="-78"/>
            </a:rPr>
            <a:t>غیرخطی</a:t>
          </a:r>
          <a:endParaRPr lang="en-US" sz="2400" kern="1200" dirty="0">
            <a:cs typeface="B Nazanin" panose="00000400000000000000" pitchFamily="2" charset="-78"/>
          </a:endParaRPr>
        </a:p>
      </dsp:txBody>
      <dsp:txXfrm>
        <a:off x="5381762" y="1519573"/>
        <a:ext cx="1530272" cy="999452"/>
      </dsp:txXfrm>
    </dsp:sp>
    <dsp:sp modelId="{9EA3A44C-FE03-43B6-977C-526C95F37627}">
      <dsp:nvSpPr>
        <dsp:cNvPr id="0" name=""/>
        <dsp:cNvSpPr/>
      </dsp:nvSpPr>
      <dsp:spPr>
        <a:xfrm>
          <a:off x="5111799" y="2550120"/>
          <a:ext cx="1035099" cy="424656"/>
        </a:xfrm>
        <a:custGeom>
          <a:avLst/>
          <a:gdLst/>
          <a:ahLst/>
          <a:cxnLst/>
          <a:rect l="0" t="0" r="0" b="0"/>
          <a:pathLst>
            <a:path>
              <a:moveTo>
                <a:pt x="1035099" y="0"/>
              </a:moveTo>
              <a:lnTo>
                <a:pt x="1035099" y="212328"/>
              </a:lnTo>
              <a:lnTo>
                <a:pt x="0" y="212328"/>
              </a:lnTo>
              <a:lnTo>
                <a:pt x="0" y="42465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FADEB-5EBE-4E6C-8E8F-4451E4C7609B}">
      <dsp:nvSpPr>
        <dsp:cNvPr id="0" name=""/>
        <dsp:cNvSpPr/>
      </dsp:nvSpPr>
      <dsp:spPr>
        <a:xfrm>
          <a:off x="4315569" y="2974776"/>
          <a:ext cx="1592460" cy="10616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smtClean="0">
              <a:cs typeface="B Nazanin" panose="00000400000000000000" pitchFamily="2" charset="-78"/>
            </a:rPr>
            <a:t>متغیر با زمان</a:t>
          </a:r>
          <a:endParaRPr lang="en-US" sz="2400" kern="1200" dirty="0">
            <a:cs typeface="B Nazanin" panose="00000400000000000000" pitchFamily="2" charset="-78"/>
          </a:endParaRPr>
        </a:p>
      </dsp:txBody>
      <dsp:txXfrm>
        <a:off x="4346663" y="3005870"/>
        <a:ext cx="1530272" cy="999452"/>
      </dsp:txXfrm>
    </dsp:sp>
    <dsp:sp modelId="{CD725C2B-A7C4-4144-9DF1-11E0C461EF8B}">
      <dsp:nvSpPr>
        <dsp:cNvPr id="0" name=""/>
        <dsp:cNvSpPr/>
      </dsp:nvSpPr>
      <dsp:spPr>
        <a:xfrm>
          <a:off x="6146899" y="2550120"/>
          <a:ext cx="1035099" cy="424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328"/>
              </a:lnTo>
              <a:lnTo>
                <a:pt x="1035099" y="212328"/>
              </a:lnTo>
              <a:lnTo>
                <a:pt x="1035099" y="42465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23508-AF59-431F-844D-6DA22EEC9649}">
      <dsp:nvSpPr>
        <dsp:cNvPr id="0" name=""/>
        <dsp:cNvSpPr/>
      </dsp:nvSpPr>
      <dsp:spPr>
        <a:xfrm>
          <a:off x="6385768" y="2974776"/>
          <a:ext cx="1592460" cy="10616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smtClean="0">
              <a:cs typeface="B Nazanin" panose="00000400000000000000" pitchFamily="2" charset="-78"/>
            </a:rPr>
            <a:t>نامتغیر با زمان</a:t>
          </a:r>
          <a:endParaRPr lang="en-US" sz="2400" kern="1200" dirty="0">
            <a:cs typeface="B Nazanin" panose="00000400000000000000" pitchFamily="2" charset="-78"/>
          </a:endParaRPr>
        </a:p>
      </dsp:txBody>
      <dsp:txXfrm>
        <a:off x="6416862" y="3005870"/>
        <a:ext cx="1530272" cy="999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622FA27-AFE5-4595-80D5-04A76A4EC8F3}" type="datetimeFigureOut">
              <a:rPr lang="en-US"/>
              <a:pPr>
                <a:defRPr/>
              </a:pPr>
              <a:t>9/14/2018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57F2F09-0DD5-414D-B87C-1130674AA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5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40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منابع وابسته</a:t>
            </a:r>
            <a:r>
              <a:rPr lang="fa-IR" baseline="0" dirty="0" smtClean="0"/>
              <a:t> در عمل وجود خارجی ندارند. بلکه برای مدل‌سازی رفتار المان‌های خاصی مانند ترانزیستورها، یا مدارهای خاصی مانند تقویت کننده‌ها به کار می‌روند. 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66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err="1" smtClean="0"/>
              <a:t>المانهای</a:t>
            </a:r>
            <a:r>
              <a:rPr lang="fa-IR" dirty="0" smtClean="0"/>
              <a:t> </a:t>
            </a:r>
            <a:r>
              <a:rPr lang="fa-IR" dirty="0" err="1" smtClean="0"/>
              <a:t>پسیو</a:t>
            </a:r>
            <a:r>
              <a:rPr lang="fa-IR" dirty="0" smtClean="0"/>
              <a:t> (غیر فعال) مانند سیم،</a:t>
            </a:r>
            <a:r>
              <a:rPr lang="fa-IR" baseline="0" dirty="0" smtClean="0"/>
              <a:t> </a:t>
            </a:r>
            <a:r>
              <a:rPr lang="fa-IR" dirty="0" smtClean="0"/>
              <a:t>مقاومت</a:t>
            </a:r>
            <a:r>
              <a:rPr lang="fa-IR" baseline="0" dirty="0" smtClean="0"/>
              <a:t> و </a:t>
            </a:r>
            <a:r>
              <a:rPr lang="fa-IR" dirty="0" err="1" smtClean="0"/>
              <a:t>دیود</a:t>
            </a:r>
            <a:r>
              <a:rPr lang="fa-IR" dirty="0" smtClean="0"/>
              <a:t> خطی و ... </a:t>
            </a:r>
            <a:r>
              <a:rPr lang="fa-IR" dirty="0" err="1" smtClean="0"/>
              <a:t>نمی</a:t>
            </a:r>
            <a:r>
              <a:rPr lang="fa-IR" dirty="0" smtClean="0"/>
              <a:t> توانند مقاومت </a:t>
            </a:r>
            <a:r>
              <a:rPr lang="fa-IR" dirty="0" err="1" smtClean="0"/>
              <a:t>مطلق</a:t>
            </a:r>
            <a:r>
              <a:rPr lang="fa-IR" dirty="0" smtClean="0"/>
              <a:t> (</a:t>
            </a:r>
            <a:r>
              <a:rPr lang="en-US" dirty="0" smtClean="0"/>
              <a:t>R=v/</a:t>
            </a:r>
            <a:r>
              <a:rPr lang="en-US" dirty="0" err="1" smtClean="0"/>
              <a:t>i</a:t>
            </a:r>
            <a:r>
              <a:rPr lang="fa-IR" dirty="0" smtClean="0"/>
              <a:t>)</a:t>
            </a:r>
            <a:r>
              <a:rPr lang="fa-IR" baseline="0" dirty="0" smtClean="0"/>
              <a:t> </a:t>
            </a:r>
            <a:r>
              <a:rPr lang="fa-IR" dirty="0" smtClean="0"/>
              <a:t>منفی داشته باشند. برای داشتن</a:t>
            </a:r>
            <a:r>
              <a:rPr lang="fa-IR" baseline="0" dirty="0" smtClean="0"/>
              <a:t> مقاومت منفی، </a:t>
            </a:r>
            <a:r>
              <a:rPr lang="fa-IR" baseline="0" dirty="0" err="1" smtClean="0"/>
              <a:t>المان</a:t>
            </a:r>
            <a:r>
              <a:rPr lang="fa-IR" baseline="0" dirty="0" smtClean="0"/>
              <a:t> باید اکتیو باشد مانند منبع تغذیه و باتری، که در مورد آنها واژه مقاومت خیلی کاربردی نیست و عملا استفاده </a:t>
            </a:r>
            <a:r>
              <a:rPr lang="fa-IR" baseline="0" dirty="0" err="1" smtClean="0"/>
              <a:t>نمی</a:t>
            </a:r>
            <a:r>
              <a:rPr lang="fa-IR" baseline="0" dirty="0" smtClean="0"/>
              <a:t> شود. </a:t>
            </a:r>
          </a:p>
          <a:p>
            <a:pPr algn="r" rtl="1"/>
            <a:r>
              <a:rPr lang="fa-IR" baseline="0" dirty="0" smtClean="0"/>
              <a:t>جالب است بدانید که مفهومی به نام مقاومت تفاضلی نیز وجود دارد که به صورت </a:t>
            </a:r>
            <a:r>
              <a:rPr lang="en-US" baseline="0" dirty="0" smtClean="0"/>
              <a:t>R=dv/di</a:t>
            </a:r>
            <a:r>
              <a:rPr lang="fa-IR" baseline="0" dirty="0" smtClean="0"/>
              <a:t> تعریف می شود. در برخی المانهای غیرخطی مانند تقویت کننده ها و لامپ خلاء و برخی انواع دیودهای غیر خطی، مقدار این مقاومت تفاضلی می تواند منفی باشد.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39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err="1" smtClean="0"/>
              <a:t>رسانایی</a:t>
            </a:r>
            <a:r>
              <a:rPr lang="fa-IR" baseline="0" dirty="0" smtClean="0"/>
              <a:t> یا </a:t>
            </a:r>
            <a:r>
              <a:rPr lang="fa-IR" baseline="0" dirty="0" err="1" smtClean="0"/>
              <a:t>کانداکتنس</a:t>
            </a:r>
            <a:r>
              <a:rPr lang="fa-IR" baseline="0" dirty="0" smtClean="0"/>
              <a:t>، معکوس مقاومت است و نشان می دهد یک </a:t>
            </a:r>
            <a:r>
              <a:rPr lang="fa-IR" baseline="0" dirty="0" err="1" smtClean="0"/>
              <a:t>المان</a:t>
            </a:r>
            <a:r>
              <a:rPr lang="fa-IR" baseline="0" dirty="0" smtClean="0"/>
              <a:t> چقدر هادی خوبی برای جریان است. 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68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 circuit vs. Open circuit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29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SI: International system of units: </a:t>
            </a:r>
            <a:r>
              <a:rPr lang="fa-IR" dirty="0"/>
              <a:t>سیستم</a:t>
            </a:r>
            <a:r>
              <a:rPr lang="fa-IR" baseline="0" dirty="0"/>
              <a:t> واحد گذاری بین </a:t>
            </a:r>
            <a:r>
              <a:rPr lang="fa-IR" baseline="0" dirty="0" err="1"/>
              <a:t>المللی</a:t>
            </a:r>
            <a:endParaRPr lang="fa-IR" baseline="0" dirty="0"/>
          </a:p>
          <a:p>
            <a:r>
              <a:rPr lang="fa-IR" baseline="0" dirty="0"/>
              <a:t>یک استاندارد برای اندازه گیری جرم، حجم، طول و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09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بار</a:t>
            </a:r>
            <a:r>
              <a:rPr lang="fa-IR" baseline="0" dirty="0"/>
              <a:t> </a:t>
            </a:r>
            <a:r>
              <a:rPr lang="fa-IR" baseline="0" dirty="0" smtClean="0"/>
              <a:t>موجود در یک خازن در </a:t>
            </a:r>
            <a:r>
              <a:rPr lang="fa-IR" baseline="0" dirty="0"/>
              <a:t>ثانیه 4 صفر است، ولی جریان 1.5. معنی آن چیست؟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73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ولتاژ الکتریکی</a:t>
            </a:r>
            <a:r>
              <a:rPr lang="fa-IR" baseline="0" dirty="0" smtClean="0"/>
              <a:t> به تنهایی معنی نمی دهد و اختلاف ولتاژ است که معنی می‌دهد. بنابراین اگر گفته شد ولتاژ یک نقطه از مدار </a:t>
            </a:r>
            <a:r>
              <a:rPr lang="en-US" baseline="0" dirty="0" smtClean="0"/>
              <a:t>V</a:t>
            </a:r>
            <a:r>
              <a:rPr lang="fa-IR" baseline="0" dirty="0" smtClean="0"/>
              <a:t> است، دقت کنید این ولتاژ در واقع نسبت به یک نقطه مرجع با ولتاژ صفر سنجیده می‌شود که به آن زمین مدار می‌گویند. در واقع اختلاف ولتاژ بین آن نقطه و زمین </a:t>
            </a:r>
            <a:r>
              <a:rPr lang="en-US" baseline="0" dirty="0" smtClean="0"/>
              <a:t>V</a:t>
            </a:r>
            <a:r>
              <a:rPr lang="fa-IR" baseline="0" dirty="0" smtClean="0"/>
              <a:t> است.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6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2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09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a-IR" dirty="0" smtClean="0"/>
              <a:t>جهت قراردادی</a:t>
            </a:r>
            <a:r>
              <a:rPr lang="fa-IR" baseline="0" dirty="0" smtClean="0"/>
              <a:t> با ارائه یک مثال از سه دانشجو که </a:t>
            </a:r>
            <a:r>
              <a:rPr lang="fa-IR" baseline="0" dirty="0" err="1" smtClean="0"/>
              <a:t>جهتهای</a:t>
            </a:r>
            <a:r>
              <a:rPr lang="fa-IR" baseline="0" dirty="0" smtClean="0"/>
              <a:t> متفاوتی می گیرند و تاثیر آن بر محاسبه توان مصرفی یا تولیدی</a:t>
            </a:r>
            <a:endParaRPr lang="en-US" dirty="0" smtClean="0"/>
          </a:p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74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50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شکل </a:t>
            </a:r>
            <a:r>
              <a:rPr lang="en-US" dirty="0" smtClean="0"/>
              <a:t>a</a:t>
            </a:r>
            <a:r>
              <a:rPr lang="fa-IR" baseline="0" dirty="0" smtClean="0"/>
              <a:t> و </a:t>
            </a:r>
            <a:r>
              <a:rPr lang="en-US" baseline="0" dirty="0" smtClean="0"/>
              <a:t>b</a:t>
            </a:r>
            <a:r>
              <a:rPr lang="fa-IR" baseline="0" dirty="0" smtClean="0"/>
              <a:t> معمولا برای نشان دادن منابع با مقدار ثابت (</a:t>
            </a:r>
            <a:r>
              <a:rPr lang="en-US" baseline="0" dirty="0" smtClean="0"/>
              <a:t>dc</a:t>
            </a:r>
            <a:r>
              <a:rPr lang="fa-IR" baseline="0" dirty="0" smtClean="0"/>
              <a:t>) و شکل </a:t>
            </a:r>
            <a:r>
              <a:rPr lang="en-US" baseline="0" dirty="0" smtClean="0"/>
              <a:t>c</a:t>
            </a:r>
            <a:r>
              <a:rPr lang="fa-IR" baseline="0" dirty="0" smtClean="0"/>
              <a:t> برای نشان دادن منابع با ولتاژ متناوب (سینوسی </a:t>
            </a:r>
            <a:r>
              <a:rPr lang="en-US" baseline="0" dirty="0" smtClean="0"/>
              <a:t>ac</a:t>
            </a:r>
            <a:r>
              <a:rPr lang="fa-IR" baseline="0" dirty="0" smtClean="0"/>
              <a:t>) به کار می رود.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25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a-IR" altLang="en-US" smtClean="0"/>
              <a:t>1. مقدمه</a:t>
            </a:r>
            <a:endParaRPr lang="en-US" alt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B916743-4E7F-4AC8-ACD9-649C7E5C28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30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1. مقدمه</a:t>
            </a:r>
            <a:endParaRPr lang="en-US" alt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E0CEF-2513-4502-B5E4-86178963BC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151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1. مقدمه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B103F-FA24-4D83-98C3-C52A1E5C29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537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5800"/>
          </a:xfrm>
        </p:spPr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4876800"/>
          </a:xfrm>
        </p:spPr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  <a:lvl2pPr algn="r" rtl="1">
              <a:defRPr>
                <a:cs typeface="B Nazanin" panose="00000400000000000000" pitchFamily="2" charset="-78"/>
              </a:defRPr>
            </a:lvl2pPr>
            <a:lvl3pPr algn="r" rtl="1">
              <a:defRPr>
                <a:cs typeface="B Nazanin" panose="00000400000000000000" pitchFamily="2" charset="-78"/>
              </a:defRPr>
            </a:lvl3pPr>
            <a:lvl4pPr algn="r" rtl="1">
              <a:defRPr>
                <a:cs typeface="B Nazanin" panose="00000400000000000000" pitchFamily="2" charset="-78"/>
              </a:defRPr>
            </a:lvl4pPr>
            <a:lvl5pPr algn="r" rtl="1">
              <a:defRPr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95388" y="6248400"/>
            <a:ext cx="4811712" cy="381000"/>
          </a:xfrm>
        </p:spPr>
        <p:txBody>
          <a:bodyPr/>
          <a:lstStyle>
            <a:lvl1pPr>
              <a:defRPr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r>
              <a:rPr lang="fa-IR" altLang="en-US" smtClean="0"/>
              <a:t>1. مقدمه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cs typeface="B Nazanin" panose="00000400000000000000" pitchFamily="2" charset="-78"/>
              </a:defRPr>
            </a:lvl1pPr>
          </a:lstStyle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1242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E4673F0-768F-450F-9B32-682176E185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1. مقدمه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493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8F2C19F-4ECA-40CC-B095-5582625F1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1. مقدمه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E454D86-5E69-4F38-AA18-41DB875258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1. مقدمه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68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1. مقدمه</a:t>
            </a:r>
            <a:endParaRPr lang="en-US" alt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CBF18-E55F-40C4-AA9C-CCFBF6518CB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786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1. مقدمه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A097438-A5DA-4F47-94D7-4634482D72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22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1. مقدمه</a:t>
            </a:r>
            <a:endParaRPr lang="en-US" alt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E5F11-A144-4222-B80E-FD52FBD0E5C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47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78A045DE-1C2E-4066-AF9F-E27DD71186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1. مقدمه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763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235075"/>
            <a:ext cx="81534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81000"/>
          </a:xfrm>
          <a:prstGeom prst="rect">
            <a:avLst/>
          </a:prstGeom>
          <a:solidFill>
            <a:schemeClr val="accent1"/>
          </a:solidFill>
        </p:spPr>
        <p:txBody>
          <a:bodyPr vert="horz" anchor="ctr" anchorCtr="0"/>
          <a:lstStyle>
            <a:lvl1pPr algn="ctr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248400"/>
            <a:ext cx="4811713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a-IR" altLang="en-US" smtClean="0"/>
              <a:t>1. مقدمه</a:t>
            </a:r>
            <a:endParaRPr lang="en-US" alt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900113"/>
            <a:ext cx="9144000" cy="319087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0550" y="6248400"/>
            <a:ext cx="533400" cy="38100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990600"/>
            <a:ext cx="8172450" cy="160338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" y="6329363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rtl="1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949679D-F92E-44F0-804B-F6AF1B3D7B0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46" r:id="rId6"/>
    <p:sldLayoutId id="2147483954" r:id="rId7"/>
    <p:sldLayoutId id="2147483947" r:id="rId8"/>
    <p:sldLayoutId id="2147483955" r:id="rId9"/>
    <p:sldLayoutId id="2147483948" r:id="rId10"/>
    <p:sldLayoutId id="2147483956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8229600" cy="4876800"/>
          </a:xfrm>
        </p:spPr>
        <p:txBody>
          <a:bodyPr>
            <a:normAutofit/>
          </a:bodyPr>
          <a:lstStyle/>
          <a:p>
            <a:pPr algn="r" rtl="1" eaLnBrk="1" fontAlgn="auto" hangingPunct="1">
              <a:spcAft>
                <a:spcPts val="0"/>
              </a:spcAft>
              <a:defRPr/>
            </a:pPr>
            <a:r>
              <a:rPr lang="fa-IR" cap="none" dirty="0" smtClean="0">
                <a:cs typeface="B Nazanin" panose="00000400000000000000" pitchFamily="2" charset="-78"/>
              </a:rPr>
              <a:t>مدارهای الکتریکی و الکترونیکی</a:t>
            </a:r>
            <a:br>
              <a:rPr lang="fa-IR" cap="none" dirty="0" smtClean="0">
                <a:cs typeface="B Nazanin" panose="00000400000000000000" pitchFamily="2" charset="-78"/>
              </a:rPr>
            </a:br>
            <a:r>
              <a:rPr lang="fa-IR" cap="none" dirty="0" smtClean="0">
                <a:cs typeface="B Nazanin" panose="00000400000000000000" pitchFamily="2" charset="-78"/>
              </a:rPr>
              <a:t>فصل اول: مقدمه</a:t>
            </a: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fa-IR" sz="3600" cap="none" dirty="0" smtClean="0">
                <a:cs typeface="B Nazanin" panose="00000400000000000000" pitchFamily="2" charset="-78"/>
              </a:rPr>
              <a:t/>
            </a:r>
            <a:br>
              <a:rPr lang="fa-IR" sz="3600" cap="none" dirty="0" smtClean="0">
                <a:cs typeface="B Nazanin" panose="00000400000000000000" pitchFamily="2" charset="-78"/>
              </a:rPr>
            </a:br>
            <a:r>
              <a:rPr lang="fa-IR" sz="3600" cap="none" dirty="0" smtClean="0">
                <a:cs typeface="B Nazanin" panose="00000400000000000000" pitchFamily="2" charset="-78"/>
              </a:rPr>
              <a:t>استاد درس: محمود ممتازپور</a:t>
            </a:r>
            <a:r>
              <a:rPr lang="en-US" sz="3600" cap="none" dirty="0">
                <a:cs typeface="B Nazanin" panose="00000400000000000000" pitchFamily="2" charset="-78"/>
              </a:rPr>
              <a:t/>
            </a:r>
            <a:br>
              <a:rPr lang="en-US" sz="3600" cap="none" dirty="0">
                <a:cs typeface="B Nazanin" panose="00000400000000000000" pitchFamily="2" charset="-78"/>
              </a:rPr>
            </a:br>
            <a:r>
              <a:rPr lang="en-US" sz="3000" u="sng" cap="none" dirty="0">
                <a:solidFill>
                  <a:srgbClr val="6128F0"/>
                </a:solidFill>
                <a:cs typeface="B Nazanin" panose="00000400000000000000" pitchFamily="2" charset="-78"/>
              </a:rPr>
              <a:t>ceit.aut.ac.ir/~</a:t>
            </a:r>
            <a:r>
              <a:rPr lang="en-US" sz="3000" u="sng" cap="none" dirty="0" err="1">
                <a:solidFill>
                  <a:srgbClr val="6128F0"/>
                </a:solidFill>
                <a:cs typeface="B Nazanin" panose="00000400000000000000" pitchFamily="2" charset="-78"/>
              </a:rPr>
              <a:t>momtazpour</a:t>
            </a: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sz="3000" cap="none" dirty="0">
                <a:cs typeface="B Nazanin" panose="00000400000000000000" pitchFamily="2" charset="-78"/>
              </a:rPr>
              <a:t/>
            </a:r>
            <a:br>
              <a:rPr lang="en-US" sz="3000" cap="none" dirty="0">
                <a:cs typeface="B Nazanin" panose="00000400000000000000" pitchFamily="2" charset="-78"/>
              </a:rPr>
            </a:br>
            <a:endParaRPr lang="en-US" sz="3000" cap="none" dirty="0">
              <a:cs typeface="B Nazanin" panose="00000400000000000000" pitchFamily="2" charset="-78"/>
            </a:endParaRP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algn="r" rtl="1" eaLnBrk="1" hangingPunct="1"/>
            <a:r>
              <a:rPr lang="fa-IR" altLang="en-US" dirty="0" smtClean="0">
                <a:cs typeface="B Nazanin" panose="00000400000000000000" pitchFamily="2" charset="-78"/>
              </a:rPr>
              <a:t>دانشگاه صنعتی امیرکبیر</a:t>
            </a:r>
            <a:endParaRPr lang="en-US" altLang="en-US" dirty="0">
              <a:cs typeface="B Nazanin" panose="00000400000000000000" pitchFamily="2" charset="-78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1AEDB98-9598-4170-A751-7D06B6C2AEDD}" type="slidenum">
              <a:rPr lang="en-US" altLang="en-US" sz="1400" smtClean="0">
                <a:solidFill>
                  <a:schemeClr val="tx2"/>
                </a:solidFill>
                <a:latin typeface="Arial" charset="0"/>
                <a:cs typeface="B Nazanin" panose="00000400000000000000" pitchFamily="2" charset="-78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tx2"/>
              </a:solidFill>
              <a:latin typeface="Arial" charset="0"/>
              <a:cs typeface="B Nazanin" panose="00000400000000000000" pitchFamily="2" charset="-78"/>
            </a:endParaRPr>
          </a:p>
        </p:txBody>
      </p:sp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FFFFFF"/>
                </a:solidFill>
                <a:cs typeface="B Nazanin" panose="00000400000000000000" pitchFamily="2" charset="-78"/>
              </a:rPr>
              <a:t>مدارهای الکتریکی و الکترونیکی</a:t>
            </a:r>
            <a:endParaRPr lang="en-US" altLang="en-US" dirty="0">
              <a:solidFill>
                <a:srgbClr val="FFFFFF"/>
              </a:solidFill>
              <a:cs typeface="B Nazanin" panose="00000400000000000000" pitchFamily="2" charset="-78"/>
            </a:endParaRPr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rtl="1" eaLnBrk="1" hangingPunct="1"/>
            <a:r>
              <a:rPr lang="fa-IR" altLang="en-US" dirty="0" smtClean="0">
                <a:solidFill>
                  <a:schemeClr val="tx2"/>
                </a:solidFill>
                <a:cs typeface="B Nazanin" panose="00000400000000000000" pitchFamily="2" charset="-78"/>
              </a:rPr>
              <a:t>1. مقدمه</a:t>
            </a:r>
            <a:endParaRPr lang="en-US" altLang="en-US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توان الکتریکی: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p = v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D0D66C1F-F41C-4E9C-83C4-E3B51E1CA082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10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2533" name="Picture 7" descr="hay29575_021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/>
          <a:stretch>
            <a:fillRect/>
          </a:stretch>
        </p:blipFill>
        <p:spPr bwMode="auto">
          <a:xfrm>
            <a:off x="889270" y="2080858"/>
            <a:ext cx="3254484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2535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343400" y="1143001"/>
            <a:ext cx="4395788" cy="47117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fa-IR" sz="2400" dirty="0" smtClean="0"/>
              <a:t>هرگاه یک </a:t>
            </a:r>
            <a:r>
              <a:rPr lang="fa-IR" sz="2400" dirty="0"/>
              <a:t>المان </a:t>
            </a:r>
            <a:r>
              <a:rPr lang="fa-IR" sz="2400" dirty="0" smtClean="0"/>
              <a:t>انرژی </a:t>
            </a:r>
            <a:r>
              <a:rPr lang="fa-IR" sz="2400" dirty="0"/>
              <a:t>جذب کند آن را </a:t>
            </a:r>
            <a:r>
              <a:rPr lang="fa-IR" sz="2400" dirty="0">
                <a:solidFill>
                  <a:srgbClr val="FF0000"/>
                </a:solidFill>
              </a:rPr>
              <a:t>غیرفعال (</a:t>
            </a:r>
            <a:r>
              <a:rPr lang="en-US" sz="2400" dirty="0">
                <a:solidFill>
                  <a:srgbClr val="FF0000"/>
                </a:solidFill>
              </a:rPr>
              <a:t>Passive</a:t>
            </a:r>
            <a:r>
              <a:rPr lang="fa-IR" sz="2400" dirty="0">
                <a:solidFill>
                  <a:srgbClr val="FF0000"/>
                </a:solidFill>
              </a:rPr>
              <a:t>)</a:t>
            </a:r>
            <a:r>
              <a:rPr lang="fa-IR" sz="2400" dirty="0"/>
              <a:t> و اگر انرژی تولید کند آن را </a:t>
            </a:r>
            <a:r>
              <a:rPr lang="fa-IR" sz="2400" dirty="0">
                <a:solidFill>
                  <a:srgbClr val="FF0000"/>
                </a:solidFill>
              </a:rPr>
              <a:t>فعال (</a:t>
            </a:r>
            <a:r>
              <a:rPr lang="en-US" sz="2400" dirty="0">
                <a:solidFill>
                  <a:srgbClr val="FF0000"/>
                </a:solidFill>
              </a:rPr>
              <a:t>Active</a:t>
            </a:r>
            <a:r>
              <a:rPr lang="fa-IR" sz="2400" dirty="0">
                <a:solidFill>
                  <a:srgbClr val="FF0000"/>
                </a:solidFill>
              </a:rPr>
              <a:t>)</a:t>
            </a:r>
            <a:r>
              <a:rPr lang="fa-IR" sz="2400" dirty="0"/>
              <a:t> گوییم.</a:t>
            </a:r>
          </a:p>
          <a:p>
            <a:pPr eaLnBrk="1" hangingPunct="1">
              <a:lnSpc>
                <a:spcPct val="150000"/>
              </a:lnSpc>
            </a:pPr>
            <a:r>
              <a:rPr lang="fa-IR" altLang="en-US" sz="2400" dirty="0" smtClean="0"/>
              <a:t>برای مشخص کردن فعال یا غیرفعال بودن یک المان:</a:t>
            </a:r>
          </a:p>
          <a:p>
            <a:pPr lvl="1" eaLnBrk="1" hangingPunct="1">
              <a:lnSpc>
                <a:spcPct val="150000"/>
              </a:lnSpc>
            </a:pPr>
            <a:r>
              <a:rPr lang="fa-IR" altLang="en-US" sz="1800" dirty="0" smtClean="0"/>
              <a:t>اگر مقدار توانی که از ضرب جریان و ولتاژ با جهت قراردادی به‌دست می‌آید مثبت باشد، المان غیرفعال و اگر منفی باشد، المان فعال است. 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2940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sz="4300" dirty="0" smtClean="0">
                <a:solidFill>
                  <a:schemeClr val="tx2">
                    <a:lumMod val="75000"/>
                  </a:schemeClr>
                </a:solidFill>
              </a:rPr>
              <a:t>مثال: المان فعال و غیرفعال و نحوه تشخیص آن</a:t>
            </a:r>
            <a:endParaRPr lang="en-US" sz="4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578041D3-82F4-4B3A-AEB0-C30185390882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11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23556" name="TextBox 6"/>
          <p:cNvSpPr txBox="1">
            <a:spLocks noChangeArrowheads="1"/>
          </p:cNvSpPr>
          <p:nvPr/>
        </p:nvSpPr>
        <p:spPr bwMode="auto">
          <a:xfrm>
            <a:off x="628650" y="4611688"/>
            <a:ext cx="8058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37931725" indent="-37474525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2400" dirty="0" smtClean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چه مقدار توان توسط سه المان بالا جذب می‌شود؟</a:t>
            </a:r>
            <a:endParaRPr lang="en-US" altLang="en-US" sz="2400" dirty="0">
              <a:latin typeface="Times New Roman" pitchFamily="18" charset="0"/>
              <a:ea typeface="ＭＳ Ｐゴシック" pitchFamily="-1" charset="-128"/>
              <a:cs typeface="B Nazanin" panose="00000400000000000000" pitchFamily="2" charset="-78"/>
            </a:endParaRPr>
          </a:p>
        </p:txBody>
      </p:sp>
      <p:pic>
        <p:nvPicPr>
          <p:cNvPr id="23557" name="Picture 3" descr="hay29575_021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0"/>
          <a:stretch>
            <a:fillRect/>
          </a:stretch>
        </p:blipFill>
        <p:spPr bwMode="auto">
          <a:xfrm>
            <a:off x="901700" y="1924050"/>
            <a:ext cx="7340600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3559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33600" y="5248870"/>
            <a:ext cx="4572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dirty="0">
                <a:latin typeface="Times New Roman" pitchFamily="18" charset="0"/>
              </a:rPr>
              <a:t>P</a:t>
            </a:r>
            <a:r>
              <a:rPr lang="en-US" altLang="en-US" baseline="-25000" dirty="0">
                <a:latin typeface="Times New Roman" pitchFamily="18" charset="0"/>
              </a:rPr>
              <a:t>a </a:t>
            </a:r>
            <a:r>
              <a:rPr lang="en-US" altLang="en-US" dirty="0">
                <a:latin typeface="Times New Roman" pitchFamily="18" charset="0"/>
              </a:rPr>
              <a:t>= + 6 W, </a:t>
            </a:r>
            <a:r>
              <a:rPr lang="en-US" altLang="en-US" dirty="0" err="1">
                <a:latin typeface="Times New Roman" pitchFamily="18" charset="0"/>
              </a:rPr>
              <a:t>P</a:t>
            </a:r>
            <a:r>
              <a:rPr lang="en-US" altLang="en-US" baseline="-25000" dirty="0" err="1">
                <a:latin typeface="Times New Roman" pitchFamily="18" charset="0"/>
              </a:rPr>
              <a:t>b</a:t>
            </a:r>
            <a:r>
              <a:rPr lang="en-US" altLang="en-US" dirty="0">
                <a:latin typeface="Times New Roman" pitchFamily="18" charset="0"/>
              </a:rPr>
              <a:t> = +6 W, P</a:t>
            </a:r>
            <a:r>
              <a:rPr lang="en-US" altLang="en-US" baseline="-25000" dirty="0">
                <a:latin typeface="Times New Roman" pitchFamily="18" charset="0"/>
              </a:rPr>
              <a:t>c </a:t>
            </a:r>
            <a:r>
              <a:rPr lang="en-US" altLang="en-US" dirty="0">
                <a:latin typeface="Times New Roman" pitchFamily="18" charset="0"/>
              </a:rPr>
              <a:t>= -20 W. </a:t>
            </a:r>
          </a:p>
          <a:p>
            <a:pPr algn="ctr" rtl="1" eaLnBrk="1" hangingPunct="1">
              <a:lnSpc>
                <a:spcPct val="150000"/>
              </a:lnSpc>
            </a:pPr>
            <a:r>
              <a:rPr lang="en-US" altLang="en-US" dirty="0" smtClean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dirty="0" smtClean="0">
                <a:latin typeface="Times New Roman" pitchFamily="18" charset="0"/>
                <a:cs typeface="B Nazanin" panose="00000400000000000000" pitchFamily="2" charset="-78"/>
              </a:rPr>
              <a:t>دقت کنید مدار </a:t>
            </a:r>
            <a:r>
              <a:rPr lang="en-US" altLang="en-US" dirty="0" smtClean="0">
                <a:latin typeface="Times New Roman" pitchFamily="18" charset="0"/>
                <a:cs typeface="B Nazanin" panose="00000400000000000000" pitchFamily="2" charset="-78"/>
              </a:rPr>
              <a:t>c</a:t>
            </a:r>
            <a:r>
              <a:rPr lang="fa-IR" altLang="en-US" dirty="0" smtClean="0">
                <a:latin typeface="Times New Roman" pitchFamily="18" charset="0"/>
                <a:cs typeface="B Nazanin" panose="00000400000000000000" pitchFamily="2" charset="-78"/>
              </a:rPr>
              <a:t> در واقع 20 وات توان تولید می‌کند.</a:t>
            </a:r>
            <a:endParaRPr lang="en-US" altLang="en-US" dirty="0">
              <a:latin typeface="Times New Roman" pitchFamily="18" charset="0"/>
              <a:cs typeface="B Nazani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2581" y="5269468"/>
            <a:ext cx="5217819" cy="826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المان‌های مدار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ADA4A38E-0C88-45BF-BC7F-5D347A84EED3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12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24580" name="Content Placeholder 6"/>
          <p:cNvSpPr>
            <a:spLocks noGrp="1"/>
          </p:cNvSpPr>
          <p:nvPr>
            <p:ph idx="1"/>
          </p:nvPr>
        </p:nvSpPr>
        <p:spPr>
          <a:xfrm>
            <a:off x="3503038" y="1308894"/>
            <a:ext cx="5232400" cy="4625975"/>
          </a:xfrm>
        </p:spPr>
        <p:txBody>
          <a:bodyPr/>
          <a:lstStyle/>
          <a:p>
            <a:pPr eaLnBrk="1" hangingPunct="1"/>
            <a:r>
              <a:rPr lang="fa-IR" altLang="en-US" sz="2800" dirty="0" smtClean="0"/>
              <a:t>بیشتر المان‌های الکتریکی دارای دو پایانه هستند. </a:t>
            </a:r>
            <a:r>
              <a:rPr lang="fa-IR" altLang="en-US" sz="2400" dirty="0" smtClean="0"/>
              <a:t>(برخی 3 یا بیشتر نیز دارند)</a:t>
            </a:r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fa-IR" altLang="en-US" sz="2800" dirty="0" smtClean="0"/>
              <a:t>رابطه بین اختلاف ولتاژ دو سر المان و جریانی که از آن می‌گذرد، </a:t>
            </a:r>
            <a:r>
              <a:rPr lang="fa-IR" altLang="en-US" sz="2800" dirty="0" smtClean="0">
                <a:solidFill>
                  <a:srgbClr val="FF0000"/>
                </a:solidFill>
              </a:rPr>
              <a:t>مدل</a:t>
            </a:r>
            <a:r>
              <a:rPr lang="fa-IR" altLang="en-US" sz="2800" dirty="0" smtClean="0"/>
              <a:t> المان را تعریف می‌کند.</a:t>
            </a:r>
          </a:p>
          <a:p>
            <a:pPr lvl="1" eaLnBrk="1" hangingPunct="1"/>
            <a:r>
              <a:rPr lang="fa-IR" altLang="en-US" sz="2500" dirty="0" smtClean="0"/>
              <a:t>مثلاً در مقاومت الکتریکی رابطه این دو خطی است.</a:t>
            </a:r>
            <a:endParaRPr lang="en-US" altLang="en-US" sz="2500" dirty="0"/>
          </a:p>
        </p:txBody>
      </p:sp>
      <p:pic>
        <p:nvPicPr>
          <p:cNvPr id="24581" name="Picture 6" descr="hay29575_021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/>
          <a:stretch>
            <a:fillRect/>
          </a:stretch>
        </p:blipFill>
        <p:spPr bwMode="auto">
          <a:xfrm>
            <a:off x="818575" y="1981200"/>
            <a:ext cx="2684463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4583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منبع ولتاژ مستقل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563894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fa-IR" altLang="en-US" sz="2400" dirty="0" smtClean="0"/>
              <a:t>یک منبع ولتاژ ایده‌آل، المانی است که ولتاژ 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v</a:t>
            </a:r>
            <a:r>
              <a:rPr lang="en-US" altLang="en-US" sz="2400" i="1" baseline="-25000" dirty="0" smtClean="0"/>
              <a:t>s</a:t>
            </a:r>
            <a:r>
              <a:rPr lang="fa-IR" altLang="en-US" sz="2400" dirty="0" smtClean="0"/>
              <a:t>را بین دو سر خود حفظ می</a:t>
            </a:r>
            <a:r>
              <a:rPr lang="fa-IR" sz="2400" dirty="0" smtClean="0"/>
              <a:t>‌کند.</a:t>
            </a:r>
          </a:p>
          <a:p>
            <a:pPr lvl="1" eaLnBrk="1" hangingPunct="1">
              <a:lnSpc>
                <a:spcPct val="150000"/>
              </a:lnSpc>
            </a:pPr>
            <a:r>
              <a:rPr lang="fa-IR" sz="2100" dirty="0" smtClean="0"/>
              <a:t>مستقل از اینکه چه مداری به دو سر آن متصل باشد، اختلاف ولتاژ دو سر آن همیشه </a:t>
            </a:r>
            <a:r>
              <a:rPr lang="en-US" sz="2100" i="1" dirty="0" smtClean="0"/>
              <a:t>v</a:t>
            </a:r>
            <a:r>
              <a:rPr lang="en-US" sz="2100" i="1" baseline="-25000" dirty="0" smtClean="0"/>
              <a:t>s</a:t>
            </a:r>
            <a:r>
              <a:rPr lang="fa-IR" sz="2100" dirty="0" smtClean="0"/>
              <a:t> است.</a:t>
            </a:r>
            <a:endParaRPr lang="fa-IR" sz="2100" dirty="0"/>
          </a:p>
          <a:p>
            <a:pPr eaLnBrk="1" hangingPunct="1">
              <a:lnSpc>
                <a:spcPct val="150000"/>
              </a:lnSpc>
            </a:pPr>
            <a:r>
              <a:rPr lang="fa-IR" altLang="en-US" sz="2400" dirty="0" smtClean="0"/>
              <a:t>جریان گذرنده از آن (مقدار و جهت آن) بسته به مداری که به آن متصل است تعیین می‌شود.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4416EC43-7568-4AFD-9E4D-69532D5C35B6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13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5605" name="Picture 3" descr="hay29575_0215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8"/>
          <a:stretch>
            <a:fillRect/>
          </a:stretch>
        </p:blipFill>
        <p:spPr bwMode="auto">
          <a:xfrm>
            <a:off x="2792126" y="3535194"/>
            <a:ext cx="3559747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5607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منبع جریان مستقل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7F36D278-D43D-4950-B0D6-9FDC5B2F3537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14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6629" name="Picture 3" descr="hay29575_0217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/>
          <a:stretch>
            <a:fillRect/>
          </a:stretch>
        </p:blipFill>
        <p:spPr bwMode="auto">
          <a:xfrm>
            <a:off x="2971800" y="3733800"/>
            <a:ext cx="206989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6631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fa-IR" altLang="en-US" sz="2400" dirty="0"/>
              <a:t>یک منبع </a:t>
            </a:r>
            <a:r>
              <a:rPr lang="fa-IR" altLang="en-US" sz="2400" dirty="0" smtClean="0"/>
              <a:t>جریان </a:t>
            </a:r>
            <a:r>
              <a:rPr lang="fa-IR" altLang="en-US" sz="2400" dirty="0"/>
              <a:t>ایده‌آل، المانی است که </a:t>
            </a:r>
            <a:r>
              <a:rPr lang="fa-IR" altLang="en-US" sz="2400" dirty="0" smtClean="0"/>
              <a:t>جریان 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i</a:t>
            </a:r>
            <a:r>
              <a:rPr lang="en-US" altLang="en-US" sz="2400" i="1" baseline="-25000" dirty="0" smtClean="0"/>
              <a:t>s</a:t>
            </a:r>
            <a:r>
              <a:rPr lang="fa-IR" altLang="en-US" sz="2400" dirty="0" smtClean="0"/>
              <a:t>گذرنده از </a:t>
            </a:r>
            <a:r>
              <a:rPr lang="fa-IR" altLang="en-US" sz="2400" dirty="0"/>
              <a:t>دو سر خود </a:t>
            </a:r>
            <a:r>
              <a:rPr lang="fa-IR" altLang="en-US" sz="2400" dirty="0" smtClean="0"/>
              <a:t>را حفظ </a:t>
            </a:r>
            <a:r>
              <a:rPr lang="fa-IR" altLang="en-US" sz="2400" dirty="0"/>
              <a:t>می</a:t>
            </a:r>
            <a:r>
              <a:rPr lang="fa-IR" sz="2400" dirty="0"/>
              <a:t>‌کند.</a:t>
            </a:r>
          </a:p>
          <a:p>
            <a:pPr lvl="1" eaLnBrk="1" hangingPunct="1">
              <a:lnSpc>
                <a:spcPct val="150000"/>
              </a:lnSpc>
            </a:pPr>
            <a:r>
              <a:rPr lang="fa-IR" sz="2100" dirty="0"/>
              <a:t>مستقل از اینکه چه مداری به دو سر آن متصل باشد، </a:t>
            </a:r>
            <a:r>
              <a:rPr lang="fa-IR" sz="2100" dirty="0" smtClean="0"/>
              <a:t>جریان گذرنده از آن همیشه </a:t>
            </a:r>
            <a:r>
              <a:rPr lang="en-US" sz="2100" i="1" dirty="0" smtClean="0"/>
              <a:t>i</a:t>
            </a:r>
            <a:r>
              <a:rPr lang="en-US" sz="2100" i="1" baseline="-25000" dirty="0" smtClean="0"/>
              <a:t>s</a:t>
            </a:r>
            <a:r>
              <a:rPr lang="fa-IR" sz="2100" dirty="0" smtClean="0"/>
              <a:t> </a:t>
            </a:r>
            <a:r>
              <a:rPr lang="fa-IR" sz="2100" dirty="0"/>
              <a:t>است.</a:t>
            </a:r>
          </a:p>
          <a:p>
            <a:pPr eaLnBrk="1" hangingPunct="1">
              <a:lnSpc>
                <a:spcPct val="150000"/>
              </a:lnSpc>
            </a:pPr>
            <a:r>
              <a:rPr lang="fa-IR" altLang="en-US" sz="2400" dirty="0" smtClean="0"/>
              <a:t>ولتاژ دو سر </a:t>
            </a:r>
            <a:r>
              <a:rPr lang="fa-IR" altLang="en-US" sz="2400" dirty="0"/>
              <a:t>آن (مقدار و جهت آن) بسته به مداری که به آن متصل است تعیین می‌شود.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 </a:t>
            </a:r>
            <a:r>
              <a:rPr lang="fa-IR" altLang="en-US" sz="2400" dirty="0" smtClean="0"/>
              <a:t>منبع ولتاژ مستقل یک مدل ایده‌آل و تعمیم‌یافته از باتری است.</a:t>
            </a:r>
          </a:p>
          <a:p>
            <a:pPr lvl="1" eaLnBrk="1" hangingPunct="1"/>
            <a:r>
              <a:rPr lang="fa-IR" altLang="en-US" sz="2100" dirty="0" smtClean="0"/>
              <a:t>ایده‌آل به این معنی که محدودیت جریان‌دهی باتری حذف شده است.</a:t>
            </a:r>
          </a:p>
          <a:p>
            <a:pPr lvl="1" eaLnBrk="1" hangingPunct="1"/>
            <a:r>
              <a:rPr lang="fa-IR" altLang="en-US" sz="2100" dirty="0" smtClean="0"/>
              <a:t>تعمیم‌یافته به این معنی که ولتاژ نه فقط ثابت، بلکه می‌تواند متغیر با زمان باشد.</a:t>
            </a:r>
            <a:endParaRPr lang="en-US" altLang="en-US" sz="2100" dirty="0" smtClean="0"/>
          </a:p>
          <a:p>
            <a:pPr eaLnBrk="1" hangingPunct="1"/>
            <a:r>
              <a:rPr lang="fa-IR" altLang="en-US" sz="2400" dirty="0" smtClean="0"/>
              <a:t>باتری ایده‌آل همیشه یک ولتاژ ثابت (</a:t>
            </a:r>
            <a:r>
              <a:rPr lang="en-US" altLang="en-US" sz="2400" dirty="0" smtClean="0"/>
              <a:t>DC</a:t>
            </a:r>
            <a:r>
              <a:rPr lang="fa-IR" altLang="en-US" sz="2400" dirty="0" smtClean="0"/>
              <a:t>) دارد. ولی در عمل باتری‌ها دارای توان الکتریکی محدود هستند.</a:t>
            </a:r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hangingPunct="1"/>
            <a:r>
              <a:rPr lang="fa-IR" altLang="en-US" dirty="0" smtClean="0">
                <a:solidFill>
                  <a:schemeClr val="tx2">
                    <a:lumMod val="75000"/>
                  </a:schemeClr>
                </a:solidFill>
              </a:rPr>
              <a:t>باتری به عنوان یک منبع ولتاژ مستقل</a:t>
            </a:r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9B122819-467E-480C-A0F1-427614381955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15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7653" name="Picture 3" descr="hay29575_0216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/>
          <a:stretch>
            <a:fillRect/>
          </a:stretch>
        </p:blipFill>
        <p:spPr bwMode="auto">
          <a:xfrm>
            <a:off x="1658144" y="3352800"/>
            <a:ext cx="3886200" cy="2614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7655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>
              <a:buSzPct val="80000"/>
            </a:pPr>
            <a:r>
              <a:rPr lang="fa-IR" altLang="en-US" sz="2400" dirty="0" smtClean="0"/>
              <a:t>منابعی که مقدار آنها وابسته به مقدار جریان یا ولتاژ یک المان دیگر مدار است.</a:t>
            </a:r>
            <a:endParaRPr lang="fa-IR" altLang="en-US" sz="2400" dirty="0"/>
          </a:p>
          <a:p>
            <a:pPr marL="457200" indent="-457200" eaLnBrk="1" hangingPunct="1">
              <a:buSzPct val="80000"/>
              <a:buAutoNum type="alphaLcParenR"/>
            </a:pPr>
            <a:r>
              <a:rPr lang="fa-IR" altLang="en-US" sz="2400" dirty="0" smtClean="0"/>
              <a:t>منبع جریان وابسته به جریان</a:t>
            </a:r>
          </a:p>
          <a:p>
            <a:pPr marL="457200" indent="-457200" eaLnBrk="1" hangingPunct="1">
              <a:buSzPct val="80000"/>
              <a:buAutoNum type="alphaLcParenR"/>
            </a:pPr>
            <a:r>
              <a:rPr lang="fa-IR" altLang="en-US" sz="2400" dirty="0" smtClean="0"/>
              <a:t>منبع </a:t>
            </a:r>
            <a:r>
              <a:rPr lang="fa-IR" altLang="en-US" sz="2400" dirty="0"/>
              <a:t>جریان وابسته به </a:t>
            </a:r>
            <a:r>
              <a:rPr lang="fa-IR" altLang="en-US" sz="2400" dirty="0" smtClean="0"/>
              <a:t>ولتاژ</a:t>
            </a:r>
          </a:p>
          <a:p>
            <a:pPr marL="457200" indent="-457200" eaLnBrk="1" hangingPunct="1">
              <a:buSzPct val="80000"/>
              <a:buAutoNum type="alphaLcParenR"/>
            </a:pPr>
            <a:r>
              <a:rPr lang="fa-IR" altLang="en-US" sz="2400" dirty="0" smtClean="0"/>
              <a:t>منبع ولتاژ </a:t>
            </a:r>
            <a:r>
              <a:rPr lang="fa-IR" altLang="en-US" sz="2400" dirty="0"/>
              <a:t>وابسته به </a:t>
            </a:r>
            <a:r>
              <a:rPr lang="fa-IR" altLang="en-US" sz="2400" dirty="0" smtClean="0"/>
              <a:t>ولتاژ</a:t>
            </a:r>
          </a:p>
          <a:p>
            <a:pPr marL="457200" indent="-457200" eaLnBrk="1" hangingPunct="1">
              <a:buSzPct val="80000"/>
              <a:buAutoNum type="alphaLcParenR"/>
            </a:pPr>
            <a:r>
              <a:rPr lang="fa-IR" altLang="en-US" sz="2400" dirty="0" smtClean="0"/>
              <a:t>منبع ولتاژ </a:t>
            </a:r>
            <a:r>
              <a:rPr lang="fa-IR" altLang="en-US" sz="2400" dirty="0"/>
              <a:t>وابسته به جریان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منابع وابسته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5C2CA222-941B-46C9-BF64-19325D2E5550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16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8677" name="Picture 3" descr="hay29575_021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3"/>
          <a:stretch>
            <a:fillRect/>
          </a:stretch>
        </p:blipFill>
        <p:spPr bwMode="auto">
          <a:xfrm>
            <a:off x="1727200" y="3716338"/>
            <a:ext cx="549910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8679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مثال: منبع ولتاژ وابسته به ولتاژ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569FA1DF-E628-44BF-899C-A1A70ACB0B16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17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29700" name="TextBox 6"/>
          <p:cNvSpPr txBox="1">
            <a:spLocks noChangeArrowheads="1"/>
          </p:cNvSpPr>
          <p:nvPr/>
        </p:nvSpPr>
        <p:spPr bwMode="auto">
          <a:xfrm>
            <a:off x="4953000" y="1470255"/>
            <a:ext cx="36535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37931725" indent="-37474525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2400" dirty="0" smtClean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ولتاژ </a:t>
            </a:r>
            <a:r>
              <a:rPr lang="en-US" altLang="en-US" sz="2400" i="1" dirty="0" err="1" smtClean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v</a:t>
            </a:r>
            <a:r>
              <a:rPr lang="en-US" altLang="en-US" sz="2400" i="1" baseline="-25000" dirty="0" err="1" smtClean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L</a:t>
            </a:r>
            <a:r>
              <a:rPr lang="en-US" altLang="en-US" sz="2400" dirty="0" smtClean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 </a:t>
            </a:r>
            <a:r>
              <a:rPr lang="fa-IR" altLang="en-US" sz="2400" dirty="0" smtClean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را در مدار زیر محاسبه کنید.</a:t>
            </a:r>
            <a:endParaRPr lang="en-US" altLang="en-US" sz="2400" dirty="0">
              <a:latin typeface="Times New Roman" pitchFamily="18" charset="0"/>
              <a:ea typeface="ＭＳ Ｐゴシック" pitchFamily="-1" charset="-128"/>
              <a:cs typeface="B Nazanin" panose="00000400000000000000" pitchFamily="2" charset="-78"/>
            </a:endParaRPr>
          </a:p>
        </p:txBody>
      </p:sp>
      <p:pic>
        <p:nvPicPr>
          <p:cNvPr id="29701" name="Picture 3" descr="hay29575_021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94" b="4849"/>
          <a:stretch>
            <a:fillRect/>
          </a:stretch>
        </p:blipFill>
        <p:spPr bwMode="auto">
          <a:xfrm>
            <a:off x="1755775" y="2771775"/>
            <a:ext cx="5632450" cy="264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9703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مقاومت و قانون اهم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/>
            <a:r>
              <a:rPr lang="en-US" altLang="en-US" dirty="0"/>
              <a:t> </a:t>
            </a:r>
            <a:r>
              <a:rPr lang="fa-IR" altLang="en-US" dirty="0" smtClean="0"/>
              <a:t>یک مقاومت خطی المانی است ولتاژ دو سر آن مضربی از جریان گذرنده از آن باشد.</a:t>
            </a:r>
            <a:endParaRPr lang="en-US" altLang="en-US" dirty="0"/>
          </a:p>
          <a:p>
            <a:pPr marL="0" indent="0" algn="ctr" eaLnBrk="1" hangingPunct="1">
              <a:buNone/>
            </a:pPr>
            <a:r>
              <a:rPr lang="en-US" altLang="en-US" i="1" dirty="0" smtClean="0"/>
              <a:t>v = </a:t>
            </a:r>
            <a:r>
              <a:rPr lang="en-US" altLang="en-US" i="1" dirty="0" err="1" smtClean="0"/>
              <a:t>Ri</a:t>
            </a:r>
            <a:r>
              <a:rPr lang="en-US" altLang="en-US" i="1" dirty="0" smtClean="0"/>
              <a:t> </a:t>
            </a:r>
            <a:endParaRPr lang="en-US" altLang="en-US" i="1" dirty="0"/>
          </a:p>
          <a:p>
            <a:pPr eaLnBrk="1" hangingPunct="1"/>
            <a:r>
              <a:rPr lang="fa-IR" altLang="en-US" dirty="0" smtClean="0"/>
              <a:t>مقدار ثابت </a:t>
            </a:r>
            <a:r>
              <a:rPr lang="en-US" altLang="en-US" dirty="0" smtClean="0"/>
              <a:t>R</a:t>
            </a:r>
            <a:r>
              <a:rPr lang="fa-IR" altLang="en-US" dirty="0" smtClean="0"/>
              <a:t> را </a:t>
            </a:r>
            <a:r>
              <a:rPr lang="fa-IR" altLang="en-US" dirty="0" smtClean="0">
                <a:solidFill>
                  <a:srgbClr val="FF0000"/>
                </a:solidFill>
              </a:rPr>
              <a:t>مقاومت (</a:t>
            </a:r>
            <a:r>
              <a:rPr lang="en-US" altLang="en-US" dirty="0" smtClean="0">
                <a:solidFill>
                  <a:srgbClr val="FF0000"/>
                </a:solidFill>
              </a:rPr>
              <a:t>Resistance</a:t>
            </a:r>
            <a:r>
              <a:rPr lang="fa-IR" altLang="en-US" dirty="0" smtClean="0">
                <a:solidFill>
                  <a:srgbClr val="FF0000"/>
                </a:solidFill>
              </a:rPr>
              <a:t>)</a:t>
            </a:r>
            <a:r>
              <a:rPr lang="fa-IR" altLang="en-US" dirty="0" smtClean="0"/>
              <a:t> گویند.</a:t>
            </a:r>
            <a:endParaRPr lang="en-US" altLang="en-US" dirty="0"/>
          </a:p>
          <a:p>
            <a:pPr eaLnBrk="1" hangingPunct="1"/>
            <a:r>
              <a:rPr lang="fa-IR" altLang="en-US" dirty="0" smtClean="0"/>
              <a:t>معادله بالا را به نام </a:t>
            </a:r>
            <a:r>
              <a:rPr lang="fa-IR" altLang="en-US" dirty="0" smtClean="0">
                <a:solidFill>
                  <a:srgbClr val="FF0000"/>
                </a:solidFill>
              </a:rPr>
              <a:t>قانون اهم </a:t>
            </a:r>
            <a:r>
              <a:rPr lang="fa-IR" altLang="en-US" dirty="0" smtClean="0"/>
              <a:t>می‌شناسیم.</a:t>
            </a:r>
            <a:endParaRPr lang="en-US" altLang="en-US" dirty="0"/>
          </a:p>
          <a:p>
            <a:pPr eaLnBrk="1" hangingPunct="1"/>
            <a:r>
              <a:rPr lang="fa-IR" altLang="en-US" dirty="0" smtClean="0"/>
              <a:t>واحد اندازه‌گیری مقاومت الکتریکی اهم </a:t>
            </a:r>
            <a:r>
              <a:rPr lang="en-US" altLang="en-US" dirty="0" smtClean="0"/>
              <a:t>ohm </a:t>
            </a:r>
            <a:r>
              <a:rPr lang="en-US" altLang="en-US" dirty="0"/>
              <a:t>(Ω</a:t>
            </a:r>
            <a:r>
              <a:rPr lang="en-US" altLang="en-US" dirty="0" smtClean="0"/>
              <a:t>)</a:t>
            </a:r>
            <a:r>
              <a:rPr lang="fa-IR" altLang="en-US" dirty="0" smtClean="0"/>
              <a:t> است.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805496A0-8FA4-4078-A6F7-F02964B1A42E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18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0725" name="Picture 3" descr="hay29575_0225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"/>
          <a:stretch>
            <a:fillRect/>
          </a:stretch>
        </p:blipFill>
        <p:spPr bwMode="auto">
          <a:xfrm>
            <a:off x="2819400" y="4562475"/>
            <a:ext cx="3372157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0727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تجسم قانون اهم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1. مقدمه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pic>
        <p:nvPicPr>
          <p:cNvPr id="1026" name="Picture 2" descr="Image result for comic volt amp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43066"/>
            <a:ext cx="5235575" cy="502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6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algn="r" rtl="1"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کتاب‌های مرجع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altLang="en-US" sz="2400" dirty="0" smtClean="0"/>
              <a:t>C. </a:t>
            </a:r>
            <a:r>
              <a:rPr lang="en-US" altLang="en-US" sz="2400" dirty="0" err="1"/>
              <a:t>Desoer</a:t>
            </a:r>
            <a:r>
              <a:rPr lang="en-US" altLang="en-US" sz="2400" dirty="0"/>
              <a:t>, Basic Circuit Theory, 2</a:t>
            </a:r>
            <a:r>
              <a:rPr lang="en-US" altLang="en-US" sz="2400" baseline="30000" dirty="0"/>
              <a:t>nd</a:t>
            </a:r>
            <a:r>
              <a:rPr lang="en-US" altLang="en-US" sz="2400" dirty="0"/>
              <a:t> Edition</a:t>
            </a:r>
          </a:p>
          <a:p>
            <a:pPr marL="514350" indent="-514350">
              <a:buFont typeface="Calibri" pitchFamily="34" charset="0"/>
              <a:buAutoNum type="arabicPeriod" startAt="2"/>
            </a:pPr>
            <a:r>
              <a:rPr lang="en-US" altLang="en-US" sz="2400" dirty="0" smtClean="0">
                <a:cs typeface="B Lotus" pitchFamily="2" charset="-78"/>
              </a:rPr>
              <a:t>W. </a:t>
            </a:r>
            <a:r>
              <a:rPr lang="en-US" altLang="en-US" sz="2400" dirty="0" err="1">
                <a:cs typeface="B Lotus" pitchFamily="2" charset="-78"/>
              </a:rPr>
              <a:t>Hayt</a:t>
            </a:r>
            <a:r>
              <a:rPr lang="en-US" altLang="en-US" sz="2400" dirty="0">
                <a:cs typeface="B Lotus" pitchFamily="2" charset="-78"/>
              </a:rPr>
              <a:t>, Engineering Circuit Analysis, 8</a:t>
            </a:r>
            <a:r>
              <a:rPr lang="en-US" altLang="en-US" sz="2400" baseline="30000" dirty="0">
                <a:cs typeface="B Lotus" pitchFamily="2" charset="-78"/>
              </a:rPr>
              <a:t>th</a:t>
            </a:r>
            <a:r>
              <a:rPr lang="en-US" altLang="en-US" sz="2400" dirty="0">
                <a:cs typeface="B Lotus" pitchFamily="2" charset="-78"/>
              </a:rPr>
              <a:t> </a:t>
            </a:r>
            <a:r>
              <a:rPr lang="en-US" altLang="en-US" sz="2400" dirty="0" smtClean="0">
                <a:cs typeface="B Lotus" pitchFamily="2" charset="-78"/>
              </a:rPr>
              <a:t>Edition</a:t>
            </a:r>
          </a:p>
          <a:p>
            <a:pPr marL="514350" indent="-514350">
              <a:buFont typeface="Calibri" pitchFamily="34" charset="0"/>
              <a:buAutoNum type="arabicPeriod" startAt="2"/>
            </a:pPr>
            <a:r>
              <a:rPr lang="en-US" altLang="en-US" sz="2400" dirty="0" smtClean="0">
                <a:cs typeface="B Lotus" pitchFamily="2" charset="-78"/>
              </a:rPr>
              <a:t>A. Agarwal, Foundations of Analog and Digital Electronic Circuits</a:t>
            </a:r>
            <a:endParaRPr lang="en-US" altLang="en-US" sz="2400" dirty="0">
              <a:cs typeface="B Lotus" pitchFamily="2" charset="-78"/>
            </a:endParaRPr>
          </a:p>
          <a:p>
            <a:pPr marL="514350" indent="-514350">
              <a:buFont typeface="Calibri" pitchFamily="34" charset="0"/>
              <a:buAutoNum type="arabicPeriod" startAt="2"/>
            </a:pPr>
            <a:endParaRPr lang="en-US" altLang="en-US" dirty="0">
              <a:cs typeface="B Lotus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6CB7E4B-D9FB-4917-A51E-9C658039DC0E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13317" name="Picture 2" descr="http://s5.picofile.com/file/8165941068/tp5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643" y="2959100"/>
            <a:ext cx="2525713" cy="324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4" descr="http://p4k.ir/wp-content/uploads/2014/08/electronic-book-76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2971799"/>
            <a:ext cx="2692400" cy="3228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Date Placeholder 7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3320" name="Footer Placeholder 8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1026" name="Picture 2" descr="Image result for foundations of analog and digital electronic circui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2971800"/>
            <a:ext cx="2794000" cy="322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انواع مقاومت‌ها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F5204608-4092-4F68-8CD7-A1D300F3F673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20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1748" name="TextBox 6"/>
          <p:cNvSpPr txBox="1">
            <a:spLocks noChangeArrowheads="1"/>
          </p:cNvSpPr>
          <p:nvPr/>
        </p:nvSpPr>
        <p:spPr bwMode="auto">
          <a:xfrm>
            <a:off x="984250" y="1408113"/>
            <a:ext cx="77025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37931725" indent="-37474525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rtl="1" eaLnBrk="1" hangingPunct="1">
              <a:spcBef>
                <a:spcPct val="0"/>
              </a:spcBef>
              <a:buClrTx/>
              <a:buSzTx/>
              <a:buFontTx/>
              <a:buAutoNum type="alphaLcParenBoth"/>
            </a:pPr>
            <a:r>
              <a:rPr lang="fa-IR" altLang="en-US" sz="2400" dirty="0" smtClean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مقاومت‌های معمول،</a:t>
            </a:r>
            <a:r>
              <a:rPr lang="en-US" altLang="en-US" sz="2400" dirty="0" smtClean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 </a:t>
            </a:r>
            <a:r>
              <a:rPr lang="en-US" altLang="en-US" sz="2400" dirty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(b) </a:t>
            </a:r>
            <a:r>
              <a:rPr lang="fa-IR" altLang="en-US" sz="2400" dirty="0" smtClean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مقاومت توان بالا</a:t>
            </a:r>
            <a:r>
              <a:rPr lang="en-US" altLang="en-US" sz="2400" dirty="0" smtClean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 </a:t>
            </a:r>
            <a:endParaRPr lang="en-US" altLang="en-US" sz="2400" dirty="0">
              <a:latin typeface="Times New Roman" pitchFamily="18" charset="0"/>
              <a:ea typeface="ＭＳ Ｐゴシック" pitchFamily="-1" charset="-128"/>
              <a:cs typeface="B Nazanin" panose="00000400000000000000" pitchFamily="2" charset="-78"/>
            </a:endParaRPr>
          </a:p>
          <a:p>
            <a:pPr algn="ctr"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(c) </a:t>
            </a:r>
            <a:r>
              <a:rPr lang="fa-IR" altLang="en-US" sz="2400" dirty="0" smtClean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 یک مقاومت با مقدار </a:t>
            </a:r>
            <a:r>
              <a:rPr lang="en-US" altLang="en-US" sz="2400" dirty="0" smtClean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10 TΩ</a:t>
            </a:r>
            <a:r>
              <a:rPr lang="fa-IR" altLang="en-US" sz="2400" dirty="0" smtClean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، </a:t>
            </a:r>
            <a:r>
              <a:rPr lang="en-US" altLang="en-US" sz="2400" dirty="0" smtClean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 (</a:t>
            </a:r>
            <a:r>
              <a:rPr lang="en-US" altLang="en-US" sz="2400" dirty="0" smtClean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d)</a:t>
            </a:r>
            <a:r>
              <a:rPr lang="fa-IR" altLang="en-US" sz="2400" dirty="0" smtClean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 نماد مقاومت</a:t>
            </a:r>
            <a:endParaRPr lang="en-US" altLang="en-US" sz="2400" dirty="0">
              <a:latin typeface="Times New Roman" pitchFamily="18" charset="0"/>
              <a:ea typeface="ＭＳ Ｐゴシック" pitchFamily="-1" charset="-128"/>
              <a:cs typeface="B Nazanin" panose="00000400000000000000" pitchFamily="2" charset="-78"/>
            </a:endParaRPr>
          </a:p>
        </p:txBody>
      </p:sp>
      <p:pic>
        <p:nvPicPr>
          <p:cNvPr id="31749" name="Picture 3" descr="hay29575_022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6"/>
          <a:stretch>
            <a:fillRect/>
          </a:stretch>
        </p:blipFill>
        <p:spPr bwMode="auto">
          <a:xfrm>
            <a:off x="2000250" y="2319338"/>
            <a:ext cx="5295900" cy="380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1751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r>
              <a:rPr lang="fa-IR" altLang="en-US" dirty="0" smtClean="0"/>
              <a:t>گراف 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-v</a:t>
            </a:r>
            <a:r>
              <a:rPr lang="fa-IR" altLang="en-US" dirty="0" smtClean="0"/>
              <a:t>یک مقاومت</a:t>
            </a:r>
            <a:endParaRPr lang="en-US" alt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r>
              <a:rPr lang="fa-IR" altLang="en-US" dirty="0" smtClean="0"/>
              <a:t>برای یک مقاومت خطی، نمودار جریان-ولتاژ یک خط راست است که از مبدأ می‌گذرد.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D0D0A741-C5B9-49EA-B947-78FF27663546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21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2774" name="Picture 3" descr="hay29575_022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4"/>
          <a:stretch>
            <a:fillRect/>
          </a:stretch>
        </p:blipFill>
        <p:spPr bwMode="auto">
          <a:xfrm>
            <a:off x="787400" y="2590800"/>
            <a:ext cx="4689475" cy="299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2776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267200" y="2895600"/>
            <a:ext cx="3657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37931725" indent="-37474525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2400" dirty="0" smtClean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این نمودار یک مقاومت 2 اهمی است.</a:t>
            </a:r>
            <a:endParaRPr lang="en-US" altLang="en-US" sz="2400" dirty="0">
              <a:latin typeface="Times New Roman" pitchFamily="18" charset="0"/>
              <a:ea typeface="ＭＳ Ｐゴシック" pitchFamily="-1" charset="-128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" descr="hay29575_0225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"/>
          <a:stretch>
            <a:fillRect/>
          </a:stretch>
        </p:blipFill>
        <p:spPr bwMode="auto">
          <a:xfrm>
            <a:off x="2667000" y="4419600"/>
            <a:ext cx="3665078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توان مصرفی یک مقاومت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2775" y="1219200"/>
                <a:ext cx="8153400" cy="4876800"/>
              </a:xfrm>
            </p:spPr>
            <p:txBody>
              <a:bodyPr/>
              <a:lstStyle/>
              <a:p>
                <a:pPr eaLnBrk="1" hangingPunct="1"/>
                <a:r>
                  <a:rPr lang="fa-IR" altLang="en-US" dirty="0" smtClean="0"/>
                  <a:t>مقاومت‌ها توان جذب (مصرف) می‌کنند. از آنجایی که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i="1" dirty="0" err="1" smtClean="0">
                        <a:latin typeface="Cambria Math" panose="02040503050406030204" pitchFamily="18" charset="0"/>
                      </a:rPr>
                      <m:t>𝑖𝑅</m:t>
                    </m:r>
                  </m:oMath>
                </a14:m>
                <a:r>
                  <a:rPr lang="fa-IR" altLang="en-US" dirty="0" smtClean="0"/>
                  <a:t>، داریم:</a:t>
                </a:r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algn="ctr" eaLnBrk="1" hangingPunct="1">
                  <a:spcAft>
                    <a:spcPts val="1800"/>
                  </a:spcAft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6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en-US" sz="36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3600" i="1" dirty="0" smtClean="0">
                          <a:latin typeface="Cambria Math" panose="02040503050406030204" pitchFamily="18" charset="0"/>
                        </a:rPr>
                        <m:t>𝑣𝑖</m:t>
                      </m:r>
                      <m:r>
                        <a:rPr lang="en-US" altLang="en-US" sz="36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3600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sz="3600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sz="3600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en-US" sz="3600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en-US" sz="3600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3600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3600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sz="3600" i="1" dirty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en-US" sz="3600" dirty="0"/>
              </a:p>
              <a:p>
                <a:pPr eaLnBrk="1" hangingPunct="1"/>
                <a:r>
                  <a:rPr lang="fa-IR" altLang="en-US" sz="2800" dirty="0" smtClean="0"/>
                  <a:t>توان مثبت به این</a:t>
                </a:r>
                <a:r>
                  <a:rPr lang="fa-IR" altLang="en-US" sz="2800" dirty="0"/>
                  <a:t> </a:t>
                </a:r>
                <a:r>
                  <a:rPr lang="fa-IR" altLang="en-US" sz="2800" dirty="0" smtClean="0"/>
                  <a:t>معنی است که المان توان جذب می‌کند. برای یک مقاومت توان همیشه مثبت است.</a:t>
                </a:r>
                <a:endParaRPr lang="en-US" altLang="en-US" sz="2800" dirty="0"/>
              </a:p>
              <a:p>
                <a:pPr eaLnBrk="1" hangingPunct="1">
                  <a:buFont typeface="Wingdings 2" pitchFamily="18" charset="2"/>
                  <a:buNone/>
                </a:pPr>
                <a:r>
                  <a:rPr lang="en-US" altLang="en-US" sz="2800" dirty="0" smtClean="0"/>
                  <a:t> 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3379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75" y="1219200"/>
                <a:ext cx="8153400" cy="4876800"/>
              </a:xfrm>
              <a:blipFill rotWithShape="0">
                <a:blip r:embed="rId4"/>
                <a:stretch>
                  <a:fillRect l="-1496" t="-1000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CE16F67F-C57A-4C92-8D9E-8D8C7048E28E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22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3798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3799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مثال: محاسبه توان یک مقاومت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r>
              <a:rPr lang="fa-IR" altLang="en-US" dirty="0" smtClean="0"/>
              <a:t>یک مقاومت 560 </a:t>
            </a:r>
            <a:r>
              <a:rPr lang="fa-IR" altLang="en-US" dirty="0" smtClean="0"/>
              <a:t>اهمی </a:t>
            </a:r>
            <a:r>
              <a:rPr lang="fa-IR" altLang="en-US" dirty="0" smtClean="0"/>
              <a:t>به مداری متصل است و جریان گذرنده از آن </a:t>
            </a:r>
            <a:r>
              <a:rPr lang="en-US" altLang="en-US" dirty="0"/>
              <a:t>mA </a:t>
            </a:r>
            <a:r>
              <a:rPr lang="fa-IR" altLang="en-US" dirty="0" smtClean="0"/>
              <a:t>42/4</a:t>
            </a:r>
            <a:r>
              <a:rPr lang="en-US" altLang="en-US" dirty="0" smtClean="0"/>
              <a:t> </a:t>
            </a:r>
            <a:r>
              <a:rPr lang="fa-IR" altLang="en-US" dirty="0" smtClean="0"/>
              <a:t>است.</a:t>
            </a:r>
            <a:endParaRPr lang="en-US" altLang="en-US" dirty="0"/>
          </a:p>
          <a:p>
            <a:r>
              <a:rPr lang="fa-IR" altLang="en-US" dirty="0" smtClean="0"/>
              <a:t>ولتاژ دو سر مقاومت و توان جذب شده آن را حساب کنید.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D3ABDD66-04E1-4F22-B18C-5F6ECA348C58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23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4821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4822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3733800"/>
            <a:ext cx="55626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 2" pitchFamily="18" charset="2"/>
              <a:buNone/>
              <a:defRPr/>
            </a:pPr>
            <a:r>
              <a:rPr lang="en-US" altLang="en-US" sz="2400" i="1" dirty="0">
                <a:latin typeface="+mj-lt"/>
                <a:cs typeface="Times New Roman" panose="02020603050405020304" pitchFamily="18" charset="0"/>
              </a:rPr>
              <a:t>v = </a:t>
            </a:r>
            <a:r>
              <a:rPr lang="en-US" altLang="en-US" sz="2400" i="1" dirty="0" err="1">
                <a:latin typeface="+mj-lt"/>
                <a:cs typeface="Times New Roman" panose="02020603050405020304" pitchFamily="18" charset="0"/>
              </a:rPr>
              <a:t>iR</a:t>
            </a:r>
            <a:r>
              <a:rPr lang="en-US" altLang="en-US" sz="2400" i="1" dirty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altLang="en-US" sz="2400" dirty="0">
                <a:latin typeface="+mj-lt"/>
                <a:cs typeface="Times New Roman" panose="02020603050405020304" pitchFamily="18" charset="0"/>
              </a:rPr>
              <a:t> (0.0424)(560) = 23.7 V</a:t>
            </a:r>
          </a:p>
          <a:p>
            <a:pPr>
              <a:buFont typeface="Wingdings 2" pitchFamily="18" charset="2"/>
              <a:buNone/>
              <a:defRPr/>
            </a:pPr>
            <a:endParaRPr lang="en-US" altLang="en-US" sz="2400" i="1" dirty="0">
              <a:latin typeface="+mj-lt"/>
              <a:cs typeface="Times New Roman" panose="02020603050405020304" pitchFamily="18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altLang="en-US" sz="2400" i="1" dirty="0">
                <a:latin typeface="+mj-lt"/>
                <a:cs typeface="Times New Roman" panose="02020603050405020304" pitchFamily="18" charset="0"/>
              </a:rPr>
              <a:t>p = </a:t>
            </a:r>
            <a:r>
              <a:rPr lang="en-US" altLang="en-US" sz="2400" i="1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400" i="1" baseline="300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altLang="en-US" sz="2400" i="1" dirty="0">
                <a:latin typeface="+mj-lt"/>
                <a:cs typeface="Times New Roman" panose="02020603050405020304" pitchFamily="18" charset="0"/>
              </a:rPr>
              <a:t>R = </a:t>
            </a:r>
            <a:r>
              <a:rPr lang="en-US" altLang="en-US" sz="2400" dirty="0">
                <a:latin typeface="+mj-lt"/>
                <a:cs typeface="Times New Roman" panose="02020603050405020304" pitchFamily="18" charset="0"/>
              </a:rPr>
              <a:t>(0.0424)</a:t>
            </a:r>
            <a:r>
              <a:rPr lang="en-US" altLang="en-US" sz="2400" baseline="300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+mj-lt"/>
                <a:cs typeface="Times New Roman" panose="02020603050405020304" pitchFamily="18" charset="0"/>
              </a:rPr>
              <a:t>(560) = 1.007 W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3425309"/>
            <a:ext cx="5217819" cy="1817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سیم و مقاومت آن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/>
                  <a:t>مقاومت یک سیم بر اساس جنس آن (مقاومت ویژه) و ابعاد آن تعیین می‌شود</a:t>
                </a:r>
                <a:r>
                  <a:rPr lang="fa-IR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200" i="1" dirty="0" smtClean="0">
                          <a:latin typeface="Cambria Math" panose="02040503050406030204" pitchFamily="18" charset="0"/>
                          <a:ea typeface="ＭＳ Ｐゴシック" pitchFamily="-1" charset="-128"/>
                        </a:rPr>
                        <m:t>𝑅</m:t>
                      </m:r>
                      <m:r>
                        <a:rPr lang="en-US" altLang="en-US" sz="3200" i="1" dirty="0" smtClean="0">
                          <a:latin typeface="Cambria Math" panose="02040503050406030204" pitchFamily="18" charset="0"/>
                          <a:ea typeface="ＭＳ Ｐゴシック" pitchFamily="-1" charset="-128"/>
                        </a:rPr>
                        <m:t> = </m:t>
                      </m:r>
                      <m:r>
                        <a:rPr lang="en-US" altLang="en-US" sz="3200" i="1" dirty="0" smtClean="0">
                          <a:latin typeface="Cambria Math" panose="02040503050406030204" pitchFamily="18" charset="0"/>
                          <a:ea typeface="ＭＳ Ｐゴシック" pitchFamily="-1" charset="-128"/>
                        </a:rPr>
                        <m:t>𝜌</m:t>
                      </m:r>
                      <m:r>
                        <a:rPr lang="en-US" altLang="en-US" sz="3200" i="1" dirty="0" smtClean="0">
                          <a:latin typeface="Cambria Math" panose="02040503050406030204" pitchFamily="18" charset="0"/>
                          <a:ea typeface="ＭＳ Ｐゴシック" pitchFamily="-1" charset="-128"/>
                        </a:rPr>
                        <m:t> </m:t>
                      </m:r>
                      <m:r>
                        <a:rPr lang="en-US" altLang="en-US" sz="3200" i="1" dirty="0" smtClean="0">
                          <a:latin typeface="Cambria Math" panose="02040503050406030204" pitchFamily="18" charset="0"/>
                          <a:ea typeface="ＭＳ Ｐゴシック" pitchFamily="-1" charset="-128"/>
                        </a:rPr>
                        <m:t>𝑙</m:t>
                      </m:r>
                      <m:r>
                        <a:rPr lang="en-US" altLang="en-US" sz="3200" i="1" dirty="0" smtClean="0">
                          <a:latin typeface="Cambria Math" panose="02040503050406030204" pitchFamily="18" charset="0"/>
                          <a:ea typeface="ＭＳ Ｐゴシック" pitchFamily="-1" charset="-128"/>
                        </a:rPr>
                        <m:t> / </m:t>
                      </m:r>
                      <m:r>
                        <a:rPr lang="en-US" altLang="en-US" sz="3200" i="1" dirty="0" smtClean="0">
                          <a:latin typeface="Cambria Math" panose="02040503050406030204" pitchFamily="18" charset="0"/>
                          <a:ea typeface="ＭＳ Ｐゴシック" pitchFamily="-1" charset="-128"/>
                        </a:rPr>
                        <m:t>𝐴</m:t>
                      </m:r>
                    </m:oMath>
                  </m:oMathPara>
                </a14:m>
                <a:endParaRPr lang="en-US" altLang="en-US" sz="3200" dirty="0">
                  <a:latin typeface="Times New Roman" pitchFamily="18" charset="0"/>
                  <a:ea typeface="ＭＳ Ｐゴシック" pitchFamily="-1" charset="-128"/>
                </a:endParaRPr>
              </a:p>
              <a:p>
                <a:pPr marL="0" indent="0" algn="ctr">
                  <a:buNone/>
                </a:pPr>
                <a:endParaRPr lang="fa-IR" dirty="0" smtClean="0"/>
              </a:p>
              <a:p>
                <a:pPr marL="0" indent="0" algn="ctr">
                  <a:buNone/>
                </a:pPr>
                <a:endParaRPr lang="fa-IR" dirty="0"/>
              </a:p>
              <a:p>
                <a:pPr marL="0" indent="0" algn="ctr">
                  <a:buNone/>
                </a:pPr>
                <a:endParaRPr lang="fa-IR" dirty="0" smtClean="0"/>
              </a:p>
              <a:p>
                <a:pPr marL="0" indent="0" algn="ctr">
                  <a:buNone/>
                </a:pPr>
                <a:endParaRPr lang="fa-IR" dirty="0"/>
              </a:p>
              <a:p>
                <a:pPr marL="0" indent="0" algn="ctr">
                  <a:buNone/>
                </a:pPr>
                <a:endParaRPr lang="fa-IR" dirty="0" smtClean="0"/>
              </a:p>
              <a:p>
                <a:r>
                  <a:rPr lang="fa-IR" dirty="0" smtClean="0"/>
                  <a:t>در بیشتر مواقع، مقاومت سیم ناچیز است و از آن صرف‌نظر می‌شود.</a:t>
                </a:r>
                <a:endParaRPr lang="fa-IR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2468" t="-1250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7" name="Date Placeholder 2"/>
          <p:cNvSpPr>
            <a:spLocks noGrp="1"/>
          </p:cNvSpPr>
          <p:nvPr>
            <p:ph type="dt" sz="half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5848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DCE28A6E-AB91-4F5E-8AF9-616B16EE1D22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24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5846" name="Picture 3" descr="hay29575_022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5"/>
          <a:stretch>
            <a:fillRect/>
          </a:stretch>
        </p:blipFill>
        <p:spPr bwMode="auto">
          <a:xfrm>
            <a:off x="901700" y="3429000"/>
            <a:ext cx="7340600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رسانایی الکتریکی	 	 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Conductance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19200"/>
                <a:ext cx="8153400" cy="4876800"/>
              </a:xfrm>
            </p:spPr>
            <p:txBody>
              <a:bodyPr/>
              <a:lstStyle/>
              <a:p>
                <a:pPr eaLnBrk="1" hangingPunct="1"/>
                <a:r>
                  <a:rPr lang="fa-IR" altLang="en-US" dirty="0" smtClean="0"/>
                  <a:t>معکوس مقاومت (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a-IR" altLang="en-US" dirty="0" smtClean="0"/>
                  <a:t>)، رسانایی الکتریکی یا</a:t>
                </a:r>
                <a:r>
                  <a:rPr lang="en-US" altLang="en-US" dirty="0" smtClean="0"/>
                  <a:t> </a:t>
                </a:r>
                <a:r>
                  <a:rPr lang="en-US" altLang="en-US" dirty="0" smtClean="0">
                    <a:solidFill>
                      <a:srgbClr val="FF0000"/>
                    </a:solidFill>
                  </a:rPr>
                  <a:t>Conductance</a:t>
                </a:r>
                <a:r>
                  <a:rPr lang="en-US" altLang="en-US" dirty="0" smtClean="0"/>
                  <a:t> </a:t>
                </a:r>
                <a:r>
                  <a:rPr lang="fa-IR" altLang="en-US" dirty="0" smtClean="0"/>
                  <a:t>نامیده می‌شود.</a:t>
                </a:r>
              </a:p>
              <a:p>
                <a:pPr lvl="1" eaLnBrk="1" hangingPunct="1"/>
                <a:r>
                  <a:rPr lang="fa-IR" altLang="en-US" dirty="0" smtClean="0"/>
                  <a:t>با سمبل </a:t>
                </a:r>
                <a:r>
                  <a:rPr lang="en-US" altLang="en-US" dirty="0" smtClean="0"/>
                  <a:t>G</a:t>
                </a:r>
                <a:r>
                  <a:rPr lang="fa-IR" altLang="en-US" dirty="0" smtClean="0"/>
                  <a:t> نشان داده می‌شود و واحد اندازه‌گیری آن زیمنس</a:t>
                </a:r>
                <a:r>
                  <a:rPr lang="en-US" altLang="en-US" dirty="0" err="1" smtClean="0"/>
                  <a:t>siemens</a:t>
                </a:r>
                <a:r>
                  <a:rPr lang="en-US" altLang="en-US" dirty="0" smtClean="0"/>
                  <a:t> </a:t>
                </a:r>
                <a:r>
                  <a:rPr lang="fa-IR" altLang="en-US" dirty="0" smtClean="0"/>
                  <a:t>(</a:t>
                </a:r>
                <a:r>
                  <a:rPr lang="en-US" altLang="en-US" dirty="0" smtClean="0"/>
                  <a:t>S</a:t>
                </a:r>
                <a:r>
                  <a:rPr lang="fa-IR" altLang="en-US" dirty="0" smtClean="0"/>
                  <a:t>) یا مهو </a:t>
                </a:r>
                <a:r>
                  <a:rPr lang="en-US" altLang="en-US" dirty="0" smtClean="0"/>
                  <a:t>Mho</a:t>
                </a:r>
                <a:r>
                  <a:rPr lang="fa-IR" altLang="en-US" dirty="0" smtClean="0"/>
                  <a:t> (</a:t>
                </a:r>
                <a:r>
                  <a:rPr lang="en-US" altLang="en-US" dirty="0" smtClean="0"/>
                  <a:t>Ʊ</a:t>
                </a:r>
                <a:r>
                  <a:rPr lang="fa-IR" altLang="en-US" dirty="0" smtClean="0"/>
                  <a:t>) است.</a:t>
                </a:r>
                <a:endParaRPr lang="en-US" altLang="en-US" dirty="0" smtClean="0"/>
              </a:p>
              <a:p>
                <a:pPr eaLnBrk="1" hangingPunct="1"/>
                <a:endParaRPr lang="en-US" altLang="en-US" baseline="30000" dirty="0"/>
              </a:p>
              <a:p>
                <a:pPr eaLnBrk="1" hangingPunct="1"/>
                <a:r>
                  <a:rPr lang="fa-IR" altLang="en-US" dirty="0" smtClean="0"/>
                  <a:t>یک مقاومت </a:t>
                </a:r>
                <a:r>
                  <a:rPr lang="en-US" altLang="en-US" dirty="0" smtClean="0"/>
                  <a:t>R</a:t>
                </a:r>
                <a:r>
                  <a:rPr lang="fa-IR" altLang="en-US" dirty="0" smtClean="0"/>
                  <a:t> دارای رسانایی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a-IR" altLang="en-US" dirty="0" smtClean="0"/>
                  <a:t> است.</a:t>
                </a:r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r>
                  <a:rPr lang="fa-IR" altLang="en-US" dirty="0" smtClean="0"/>
                  <a:t>معادله ولتاژ-جریان (قانون اهم) را می‌توان به صورت زیر نیز نوشت:</a:t>
                </a:r>
              </a:p>
              <a:p>
                <a:pPr eaLnBrk="1" hangingPunct="1"/>
                <a:endParaRPr lang="en-US" altLang="en-US" sz="1600" baseline="30000" dirty="0"/>
              </a:p>
              <a:p>
                <a:pPr algn="ctr" eaLnBrk="1" hangingPunct="1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6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36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3600" i="1" dirty="0" err="1">
                          <a:latin typeface="Cambria Math" panose="02040503050406030204" pitchFamily="18" charset="0"/>
                        </a:rPr>
                        <m:t>𝐺𝑣</m:t>
                      </m:r>
                    </m:oMath>
                  </m:oMathPara>
                </a14:m>
                <a:endParaRPr lang="en-US" altLang="en-US" sz="3600" i="1" dirty="0"/>
              </a:p>
              <a:p>
                <a:pPr eaLnBrk="1" hangingPunct="1">
                  <a:buFont typeface="Wingdings 2" pitchFamily="18" charset="2"/>
                  <a:buNone/>
                </a:pPr>
                <a:endParaRPr lang="en-US" altLang="en-US" baseline="30000" dirty="0"/>
              </a:p>
              <a:p>
                <a:pPr eaLnBrk="1" hangingPunct="1">
                  <a:buFont typeface="Wingdings 2" pitchFamily="18" charset="2"/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3686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19200"/>
                <a:ext cx="8153400" cy="4876800"/>
              </a:xfrm>
              <a:blipFill rotWithShape="0">
                <a:blip r:embed="rId3"/>
                <a:stretch>
                  <a:fillRect l="-224" t="-2000" r="-374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C85B5741-8370-49F6-A02F-753EE4561B02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25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6869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6870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مدار باز و اتصال کوتاه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/>
            <a:r>
              <a:rPr lang="fa-IR" altLang="en-US" dirty="0" smtClean="0"/>
              <a:t>مدار باز شدن اتصال بین دو نقطه</a:t>
            </a:r>
            <a:r>
              <a:rPr lang="en-US" altLang="en-US" dirty="0" smtClean="0"/>
              <a:t>A </a:t>
            </a:r>
            <a:r>
              <a:rPr lang="fa-IR" altLang="en-US" dirty="0" smtClean="0"/>
              <a:t> و </a:t>
            </a:r>
            <a:r>
              <a:rPr lang="en-US" altLang="en-US" dirty="0" smtClean="0"/>
              <a:t> B</a:t>
            </a:r>
            <a:r>
              <a:rPr lang="fa-IR" altLang="en-US" dirty="0" smtClean="0"/>
              <a:t>یعنی: </a:t>
            </a:r>
          </a:p>
          <a:p>
            <a:pPr lvl="1" eaLnBrk="1" hangingPunct="1"/>
            <a:r>
              <a:rPr lang="fa-IR" altLang="en-US" dirty="0" smtClean="0"/>
              <a:t>جریان گذرنده بین آن نقاط صفر است.</a:t>
            </a:r>
          </a:p>
          <a:p>
            <a:pPr lvl="1" eaLnBrk="1" hangingPunct="1"/>
            <a:r>
              <a:rPr lang="fa-IR" altLang="en-US" dirty="0" smtClean="0"/>
              <a:t>ولتاژ بین آن نقاط هر مقداری می‌تواند باشد.</a:t>
            </a:r>
          </a:p>
          <a:p>
            <a:pPr lvl="1" eaLnBrk="1" hangingPunct="1"/>
            <a:r>
              <a:rPr lang="fa-IR" altLang="en-US" dirty="0" smtClean="0"/>
              <a:t>معادل یک مقاومت با مقدار بی‌نهایت است.</a:t>
            </a:r>
          </a:p>
          <a:p>
            <a:pPr eaLnBrk="1" hangingPunct="1"/>
            <a:endParaRPr lang="fa-IR" altLang="en-US" dirty="0" smtClean="0"/>
          </a:p>
          <a:p>
            <a:pPr eaLnBrk="1" hangingPunct="1"/>
            <a:r>
              <a:rPr lang="fa-IR" altLang="en-US" dirty="0"/>
              <a:t>اتصال </a:t>
            </a:r>
            <a:r>
              <a:rPr lang="fa-IR" altLang="en-US" dirty="0" smtClean="0"/>
              <a:t>کوتاه شدن اتصال بین دو نقطه</a:t>
            </a:r>
            <a:r>
              <a:rPr lang="en-US" altLang="en-US" dirty="0"/>
              <a:t>A </a:t>
            </a:r>
            <a:r>
              <a:rPr lang="fa-IR" altLang="en-US" dirty="0"/>
              <a:t> و </a:t>
            </a:r>
            <a:r>
              <a:rPr lang="en-US" altLang="en-US" dirty="0"/>
              <a:t> B</a:t>
            </a:r>
            <a:r>
              <a:rPr lang="fa-IR" altLang="en-US" dirty="0"/>
              <a:t>یعنی: </a:t>
            </a:r>
          </a:p>
          <a:p>
            <a:pPr lvl="1" eaLnBrk="1" hangingPunct="1"/>
            <a:r>
              <a:rPr lang="fa-IR" altLang="en-US" dirty="0" smtClean="0"/>
              <a:t>ولتاژ بین </a:t>
            </a:r>
            <a:r>
              <a:rPr lang="fa-IR" altLang="en-US" dirty="0"/>
              <a:t>آن نقاط صفر است.</a:t>
            </a:r>
          </a:p>
          <a:p>
            <a:pPr lvl="1" eaLnBrk="1" hangingPunct="1"/>
            <a:r>
              <a:rPr lang="fa-IR" altLang="en-US" dirty="0" smtClean="0"/>
              <a:t>جریان گذرنده بین </a:t>
            </a:r>
            <a:r>
              <a:rPr lang="fa-IR" altLang="en-US" dirty="0"/>
              <a:t>آن نقاط هر مقداری می‌تواند باشد.</a:t>
            </a:r>
          </a:p>
          <a:p>
            <a:pPr lvl="1" eaLnBrk="1" hangingPunct="1"/>
            <a:r>
              <a:rPr lang="fa-IR" altLang="en-US" dirty="0"/>
              <a:t>معادل یک مقاومت با مقدار </a:t>
            </a:r>
            <a:r>
              <a:rPr lang="fa-IR" altLang="en-US" dirty="0" smtClean="0"/>
              <a:t>صفر </a:t>
            </a:r>
            <a:r>
              <a:rPr lang="fa-IR" altLang="en-US" dirty="0"/>
              <a:t>است</a:t>
            </a:r>
            <a:r>
              <a:rPr lang="fa-IR" altLang="en-US" dirty="0" smtClean="0"/>
              <a:t>.</a:t>
            </a:r>
            <a:endParaRPr lang="fa-I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3A29C492-0DFA-4C3B-80CD-371ECDF7CE50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26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7893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7894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دسته‌بندی المان‌های مدار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10434793"/>
              </p:ext>
            </p:extLst>
          </p:nvPr>
        </p:nvGraphicFramePr>
        <p:xfrm>
          <a:off x="533400" y="1676400"/>
          <a:ext cx="81534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1. مقدمه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040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2248" y="1676400"/>
            <a:ext cx="5005552" cy="2998788"/>
            <a:chOff x="3986048" y="2182812"/>
            <a:chExt cx="5005552" cy="2998788"/>
          </a:xfrm>
        </p:grpSpPr>
        <p:pic>
          <p:nvPicPr>
            <p:cNvPr id="7" name="Picture 3" descr="hay29575_0223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4"/>
            <a:stretch>
              <a:fillRect/>
            </a:stretch>
          </p:blipFill>
          <p:spPr bwMode="auto">
            <a:xfrm>
              <a:off x="4302125" y="2182812"/>
              <a:ext cx="4689475" cy="299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reeform 7"/>
            <p:cNvSpPr/>
            <p:nvPr/>
          </p:nvSpPr>
          <p:spPr>
            <a:xfrm>
              <a:off x="3986048" y="3181295"/>
              <a:ext cx="3689131" cy="1907627"/>
            </a:xfrm>
            <a:custGeom>
              <a:avLst/>
              <a:gdLst>
                <a:gd name="connsiteX0" fmla="*/ 3689131 w 3689131"/>
                <a:gd name="connsiteY0" fmla="*/ 0 h 1907627"/>
                <a:gd name="connsiteX1" fmla="*/ 2159876 w 3689131"/>
                <a:gd name="connsiteY1" fmla="*/ 441434 h 1907627"/>
                <a:gd name="connsiteX2" fmla="*/ 2443655 w 3689131"/>
                <a:gd name="connsiteY2" fmla="*/ 1277007 h 1907627"/>
                <a:gd name="connsiteX3" fmla="*/ 0 w 3689131"/>
                <a:gd name="connsiteY3" fmla="*/ 1907627 h 190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131" h="1907627">
                  <a:moveTo>
                    <a:pt x="3689131" y="0"/>
                  </a:moveTo>
                  <a:cubicBezTo>
                    <a:pt x="3028293" y="114300"/>
                    <a:pt x="2367455" y="228600"/>
                    <a:pt x="2159876" y="441434"/>
                  </a:cubicBezTo>
                  <a:cubicBezTo>
                    <a:pt x="1952297" y="654269"/>
                    <a:pt x="2803634" y="1032642"/>
                    <a:pt x="2443655" y="1277007"/>
                  </a:cubicBezTo>
                  <a:cubicBezTo>
                    <a:pt x="2083676" y="1521372"/>
                    <a:pt x="415159" y="1673772"/>
                    <a:pt x="0" y="1907627"/>
                  </a:cubicBezTo>
                </a:path>
              </a:pathLst>
            </a:cu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99540" y="2819400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Nonlinear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86600" y="366926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E727B0"/>
                  </a:solidFill>
                </a:rPr>
                <a:t>Linear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خطی - غیر خطی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f(x)</a:t>
                </a:r>
                <a:r>
                  <a:rPr lang="fa-IR" dirty="0" smtClean="0"/>
                  <a:t> خطی است اگر و فقط اگر: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𝑎𝑓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 lvl="1"/>
                <a:endParaRPr lang="en-US" i="1" dirty="0"/>
              </a:p>
              <a:p>
                <a:r>
                  <a:rPr lang="fa-IR" dirty="0" smtClean="0"/>
                  <a:t>مقاومت خطی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endParaRPr lang="fa-IR" dirty="0" smtClean="0"/>
              </a:p>
              <a:p>
                <a:r>
                  <a:rPr lang="fa-IR" dirty="0" smtClean="0"/>
                  <a:t>مقاومت غیرخطی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baseline="30000" dirty="0"/>
              </a:p>
              <a:p>
                <a:pPr lvl="1"/>
                <a:r>
                  <a:rPr lang="fa-IR" dirty="0" smtClean="0"/>
                  <a:t>مانند دیود، لامپ نئون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2125" r="-449" b="-500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1. مقدمه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536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متغیر با زمان- نامتغیر با زمان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a-IR" dirty="0" smtClean="0"/>
                  <a:t>مثال:</a:t>
                </a:r>
                <a:endParaRPr lang="en-US" dirty="0"/>
              </a:p>
              <a:p>
                <a:r>
                  <a:rPr lang="fa-IR" dirty="0" smtClean="0"/>
                  <a:t>مقاومت نامتغیر با زمان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a-IR" i="1" dirty="0" smtClean="0"/>
                  <a:t>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a-IR" dirty="0" smtClean="0"/>
                  <a:t> ثابت</a:t>
                </a:r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fa-IR" dirty="0"/>
                  <a:t>مقاومت </a:t>
                </a:r>
                <a:r>
                  <a:rPr lang="fa-IR" dirty="0" smtClean="0"/>
                  <a:t>متغیر </a:t>
                </a:r>
                <a:r>
                  <a:rPr lang="fa-IR" dirty="0"/>
                  <a:t>با زمان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𝑅𝑎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𝑅𝑏𝑐𝑜𝑠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𝑓𝑡</m:t>
                    </m:r>
                  </m:oMath>
                </a14:m>
                <a:endParaRPr lang="en-US" i="1" dirty="0"/>
              </a:p>
              <a:p>
                <a:pPr lvl="1"/>
                <a:r>
                  <a:rPr lang="fa-IR" dirty="0" smtClean="0"/>
                  <a:t>مانند پتانسیومتر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1000" r="-1571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1. مقدمه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  <p:pic>
        <p:nvPicPr>
          <p:cNvPr id="52226" name="Picture 2" descr="https://upload.wikimedia.org/wikipedia/commons/b/b5/Potentiomet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0"/>
            <a:ext cx="2408807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24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algn="r" rt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</a:t>
            </a: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: سیستم واحدگذاری و پیشوندها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algn="r" rtl="1" eaLnBrk="1" hangingPunct="1"/>
            <a:r>
              <a:rPr lang="fa-IR" altLang="en-US" dirty="0" smtClean="0"/>
              <a:t>هر مقدار اندازه‌گیری شده را می‌توان با یک واحد بیان کرد. بعضی اوقات این واحد به همراه یک پیشوند می‌آید.</a:t>
            </a:r>
          </a:p>
          <a:p>
            <a:pPr algn="r" rtl="1" eaLnBrk="1" hangingPunct="1">
              <a:buFont typeface="Wingdings 2" pitchFamily="18" charset="2"/>
              <a:buNone/>
            </a:pPr>
            <a:endParaRPr lang="en-US" altLang="en-US" dirty="0"/>
          </a:p>
          <a:p>
            <a:pPr eaLnBrk="1" hangingPunct="1">
              <a:buFont typeface="Wingdings 2" pitchFamily="18" charset="2"/>
              <a:buNone/>
            </a:pPr>
            <a:endParaRPr lang="en-US" altLang="en-US" dirty="0"/>
          </a:p>
          <a:p>
            <a:pPr eaLnBrk="1" hangingPunct="1">
              <a:buFont typeface="Wingdings 2" pitchFamily="18" charset="2"/>
              <a:buNone/>
            </a:pPr>
            <a:endParaRPr lang="en-US" altLang="en-US" dirty="0"/>
          </a:p>
          <a:p>
            <a:pPr eaLnBrk="1" hangingPunct="1">
              <a:buFont typeface="Wingdings 2" pitchFamily="18" charset="2"/>
              <a:buNone/>
            </a:pPr>
            <a:endParaRPr lang="en-US" altLang="en-US" dirty="0"/>
          </a:p>
          <a:p>
            <a:pPr eaLnBrk="1" hangingPunct="1">
              <a:buFont typeface="Wingdings 2" pitchFamily="18" charset="2"/>
              <a:buNone/>
            </a:pPr>
            <a:endParaRPr lang="en-US" altLang="en-US" dirty="0"/>
          </a:p>
          <a:p>
            <a:pPr eaLnBrk="1" hangingPunct="1">
              <a:buFont typeface="Wingdings 2" pitchFamily="18" charset="2"/>
              <a:buNone/>
            </a:pPr>
            <a:endParaRPr lang="en-US" altLang="en-US" dirty="0"/>
          </a:p>
          <a:p>
            <a:pPr algn="r" rtl="1" eaLnBrk="1" hangingPunct="1">
              <a:buFont typeface="Wingdings" panose="05000000000000000000" pitchFamily="2" charset="2"/>
              <a:buChar char="¨"/>
            </a:pPr>
            <a:r>
              <a:rPr lang="fa-IR" altLang="en-US" dirty="0" smtClean="0"/>
              <a:t>مثال: </a:t>
            </a:r>
            <a:r>
              <a:rPr lang="en-US" altLang="en-US" dirty="0" smtClean="0"/>
              <a:t>12.3 </a:t>
            </a:r>
            <a:r>
              <a:rPr lang="en-US" altLang="en-US" dirty="0" err="1"/>
              <a:t>mW</a:t>
            </a:r>
            <a:r>
              <a:rPr lang="en-US" altLang="en-US" dirty="0"/>
              <a:t> = 0.0123 W =1.23 x 10</a:t>
            </a:r>
            <a:r>
              <a:rPr lang="en-US" altLang="en-US" baseline="30000" dirty="0"/>
              <a:t>-2</a:t>
            </a:r>
            <a:r>
              <a:rPr lang="en-US" altLang="en-US" dirty="0"/>
              <a:t> 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6675F400-1796-4E45-9A02-75CB1FD3979A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3</a:t>
            </a:fld>
            <a:endParaRPr lang="en-US" altLang="en-US" sz="1200" dirty="0">
              <a:solidFill>
                <a:srgbClr val="3F3F3F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049694"/>
              </p:ext>
            </p:extLst>
          </p:nvPr>
        </p:nvGraphicFramePr>
        <p:xfrm>
          <a:off x="1522785" y="2529190"/>
          <a:ext cx="6097215" cy="2682372"/>
        </p:xfrm>
        <a:graphic>
          <a:graphicData uri="http://schemas.openxmlformats.org/drawingml/2006/table">
            <a:tbl>
              <a:tblPr/>
              <a:tblGrid>
                <a:gridCol w="20324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24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324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6262"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FACTOR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ＭＳ Ｐゴシック" pitchFamily="-1" charset="-128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NAME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SYMBOL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22"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10</a:t>
                      </a:r>
                      <a:r>
                        <a:rPr kumimoji="0" lang="en-US" alt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-9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" charset="-128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nano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ＭＳ Ｐゴシック" pitchFamily="-1" charset="-128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22"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10</a:t>
                      </a:r>
                      <a:r>
                        <a:rPr kumimoji="0" lang="en-US" alt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-6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" charset="-128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micro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μ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222"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10</a:t>
                      </a:r>
                      <a:r>
                        <a:rPr kumimoji="0" lang="en-US" alt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-3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" charset="-128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milli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m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22"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10</a:t>
                      </a:r>
                      <a:r>
                        <a:rPr kumimoji="0" lang="en-US" alt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3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" charset="-128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kilo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k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7222"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10</a:t>
                      </a:r>
                      <a:r>
                        <a:rPr kumimoji="0" lang="en-US" alt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" charset="-128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mega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M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419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6420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آنچه در این اسلاید آموختیم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مفاهیم اولیه مدارهای الکتریکی</a:t>
                </a:r>
                <a:endParaRPr lang="en-US" dirty="0"/>
              </a:p>
              <a:p>
                <a:r>
                  <a:rPr lang="fa-IR" dirty="0" smtClean="0"/>
                  <a:t>بار، جریان، ولتاژ، توان، انرژی</a:t>
                </a:r>
                <a:endParaRPr lang="en-US" dirty="0"/>
              </a:p>
              <a:p>
                <a:r>
                  <a:rPr lang="fa-IR" dirty="0" smtClean="0"/>
                  <a:t>منابع ولتاژ و جریان مستقل و وابسته</a:t>
                </a:r>
                <a:endParaRPr lang="en-US" dirty="0"/>
              </a:p>
              <a:p>
                <a:r>
                  <a:rPr lang="fa-IR" dirty="0" smtClean="0"/>
                  <a:t>مقاومت به عنوان ساده‌ترین المان الکتریکی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𝑅𝐼</m:t>
                    </m:r>
                  </m:oMath>
                </a14:m>
                <a:r>
                  <a:rPr lang="fa-IR" dirty="0" smtClean="0"/>
                  <a:t> (قانون اهم)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a-IR" dirty="0" smtClean="0"/>
                  <a:t> (رسانایی)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𝑅𝐼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a-IR" baseline="30000" dirty="0" smtClean="0"/>
                  <a:t> </a:t>
                </a:r>
                <a:r>
                  <a:rPr lang="fa-IR" i="0" dirty="0" smtClean="0">
                    <a:latin typeface="+mj-lt"/>
                  </a:rPr>
                  <a:t>(توان مصرفی مقاومت)</a:t>
                </a:r>
                <a:endParaRPr lang="en-US" dirty="0"/>
              </a:p>
              <a:p>
                <a:r>
                  <a:rPr lang="fa-IR" dirty="0" smtClean="0"/>
                  <a:t>المان‌های فعال و غیرفعال</a:t>
                </a:r>
                <a:endParaRPr lang="en-US" dirty="0"/>
              </a:p>
              <a:p>
                <a:r>
                  <a:rPr lang="fa-IR" dirty="0" smtClean="0"/>
                  <a:t>المان‌های خطی، غیرخطی، متغیر با زمان، نامتغیر با زمان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1000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1. مقدمه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942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کلاسی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توان جذب شده همه المان‌های مدار را محاسبه کنید.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1. مقدمه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3D2"/>
              </a:clrFrom>
              <a:clrTo>
                <a:srgbClr val="FFF3D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79" y="2590800"/>
            <a:ext cx="8123005" cy="250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792581" y="54864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(left to right) −56 W; 16 W; −60 W; 160 W; −60 W.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92581" y="5486400"/>
            <a:ext cx="521781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1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تمرین کلاسی </a:t>
            </a:r>
            <a:r>
              <a:rPr lang="fa-IR" dirty="0" smtClean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:r>
                  <a:rPr lang="fa-IR" dirty="0" smtClean="0"/>
                  <a:t>جریان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fa-IR" dirty="0" smtClean="0"/>
                  <a:t> و توان مقاومت را برای هر شکل محاسبه کنید.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1. مقدمه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2133600"/>
            <a:ext cx="50387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17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تمرین کلاسی </a:t>
            </a:r>
            <a:r>
              <a:rPr lang="fa-IR" dirty="0" smtClean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baseline="-25000" dirty="0" smtClean="0"/>
                  <a:t> </a:t>
                </a:r>
                <a:r>
                  <a:rPr lang="fa-IR" dirty="0" smtClean="0"/>
                  <a:t> را به صورت تابعی از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fa-IR" dirty="0" smtClean="0"/>
                  <a:t>،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a-IR" dirty="0"/>
                  <a:t> </a:t>
                </a:r>
                <a:r>
                  <a:rPr lang="fa-IR" dirty="0" smtClean="0"/>
                  <a:t>و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a-IR" dirty="0"/>
                  <a:t> </a:t>
                </a:r>
                <a:r>
                  <a:rPr lang="fa-IR" dirty="0" smtClean="0"/>
                  <a:t>محاسبه کنید.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1. مقدمه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076" y="2603446"/>
            <a:ext cx="3565724" cy="205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93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algn="r" rtl="1"/>
            <a:r>
              <a:rPr lang="fa-IR" altLang="en-US" dirty="0" smtClean="0">
                <a:solidFill>
                  <a:schemeClr val="tx2">
                    <a:lumMod val="75000"/>
                  </a:schemeClr>
                </a:solidFill>
              </a:rPr>
              <a:t>بار الکتریکی</a:t>
            </a:r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12775" y="1225684"/>
            <a:ext cx="8161574" cy="4870315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r>
              <a:rPr lang="fa-IR" altLang="en-US" dirty="0" smtClean="0"/>
              <a:t>سمبل: </a:t>
            </a:r>
            <a:r>
              <a:rPr lang="en-US" altLang="en-US" dirty="0" smtClean="0"/>
              <a:t>Q </a:t>
            </a:r>
            <a:r>
              <a:rPr lang="en-US" altLang="en-US" dirty="0"/>
              <a:t>or </a:t>
            </a:r>
            <a:r>
              <a:rPr lang="en-US" altLang="en-US" i="1" dirty="0" smtClean="0"/>
              <a:t>q</a:t>
            </a:r>
            <a:r>
              <a:rPr lang="fa-IR" altLang="en-US" i="1" dirty="0" smtClean="0"/>
              <a:t> </a:t>
            </a:r>
            <a:r>
              <a:rPr lang="fa-IR" altLang="en-US" dirty="0" smtClean="0"/>
              <a:t>(واحد: کولمب یا کولن </a:t>
            </a:r>
            <a:r>
              <a:rPr lang="en-US" altLang="en-US" dirty="0" smtClean="0"/>
              <a:t>C</a:t>
            </a:r>
            <a:r>
              <a:rPr lang="fa-IR" altLang="en-US" dirty="0" smtClean="0"/>
              <a:t>)</a:t>
            </a:r>
            <a:endParaRPr lang="en-US" altLang="en-US" i="1" dirty="0" smtClean="0"/>
          </a:p>
          <a:p>
            <a:pPr algn="r" rtl="1">
              <a:lnSpc>
                <a:spcPct val="150000"/>
              </a:lnSpc>
            </a:pPr>
            <a:r>
              <a:rPr lang="fa-IR" altLang="en-US" dirty="0" smtClean="0"/>
              <a:t>کوچکترین بار، بار الکترون(</a:t>
            </a:r>
            <a:r>
              <a:rPr lang="en-US" altLang="en-US" dirty="0" smtClean="0"/>
              <a:t>−</a:t>
            </a:r>
            <a:r>
              <a:rPr lang="en-US" altLang="en-US" dirty="0"/>
              <a:t>1.602×10</a:t>
            </a:r>
            <a:r>
              <a:rPr lang="en-US" altLang="en-US" baseline="30000" dirty="0"/>
              <a:t>-19 </a:t>
            </a:r>
            <a:r>
              <a:rPr lang="en-US" altLang="en-US" dirty="0" smtClean="0"/>
              <a:t>C</a:t>
            </a:r>
            <a:r>
              <a:rPr lang="fa-IR" altLang="en-US" dirty="0" smtClean="0"/>
              <a:t>)</a:t>
            </a:r>
            <a:r>
              <a:rPr lang="en-US" altLang="en-US" dirty="0" smtClean="0"/>
              <a:t> </a:t>
            </a:r>
            <a:r>
              <a:rPr lang="fa-IR" altLang="en-US" dirty="0" smtClean="0"/>
              <a:t>یا پروتون</a:t>
            </a:r>
            <a:r>
              <a:rPr lang="en-US" altLang="en-US" dirty="0" smtClean="0"/>
              <a:t> </a:t>
            </a:r>
            <a:r>
              <a:rPr lang="fa-IR" altLang="en-US" dirty="0" smtClean="0"/>
              <a:t>(</a:t>
            </a:r>
            <a:r>
              <a:rPr lang="en-US" altLang="en-US" dirty="0" smtClean="0"/>
              <a:t>+</a:t>
            </a:r>
            <a:r>
              <a:rPr lang="en-US" altLang="en-US" dirty="0"/>
              <a:t>1.602×10</a:t>
            </a:r>
            <a:r>
              <a:rPr lang="en-US" altLang="en-US" baseline="30000" dirty="0"/>
              <a:t>-19 </a:t>
            </a:r>
            <a:r>
              <a:rPr lang="en-US" altLang="en-US" dirty="0" smtClean="0"/>
              <a:t>C</a:t>
            </a:r>
            <a:r>
              <a:rPr lang="fa-IR" altLang="en-US" dirty="0" smtClean="0"/>
              <a:t>) است.</a:t>
            </a:r>
            <a:endParaRPr lang="en-US" altLang="en-US" dirty="0"/>
          </a:p>
          <a:p>
            <a:pPr algn="r" rtl="1">
              <a:lnSpc>
                <a:spcPct val="150000"/>
              </a:lnSpc>
            </a:pPr>
            <a:r>
              <a:rPr lang="fa-IR" altLang="en-US" dirty="0" smtClean="0"/>
              <a:t>در بیشتر مدارها، بار در حال حرکت الکترونها هستند.</a:t>
            </a:r>
          </a:p>
          <a:p>
            <a:pPr algn="r" rtl="1">
              <a:lnSpc>
                <a:spcPct val="150000"/>
              </a:lnSpc>
            </a:pPr>
            <a:r>
              <a:rPr lang="fa-IR" altLang="en-US" dirty="0"/>
              <a:t>قانون بقای بار الکتریکی: بار نه از بین می‌رود و نه تولید می‌شود.</a:t>
            </a:r>
            <a:endParaRPr lang="en-US" altLang="en-US" dirty="0"/>
          </a:p>
          <a:p>
            <a:pPr marL="0" indent="0" algn="r" rtl="1">
              <a:buNone/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1AD70AD1-176F-4D26-9862-F1F9E42D8545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17413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7414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algn="r" rtl="1" eaLnBrk="1" fontAlgn="auto" hangingPunct="1">
              <a:spcAft>
                <a:spcPts val="0"/>
              </a:spcAft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جریان الکتریکی و بار الکتریکی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6FC815EA-2DE6-49A7-A5C9-0EAC13F5BAE1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18437" name="Picture 6" descr="hay29575_02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7"/>
          <a:stretch>
            <a:fillRect/>
          </a:stretch>
        </p:blipFill>
        <p:spPr bwMode="auto">
          <a:xfrm>
            <a:off x="1685925" y="3270250"/>
            <a:ext cx="5476875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8439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12775" y="1225684"/>
            <a:ext cx="8161574" cy="4870315"/>
          </a:xfrm>
        </p:spPr>
        <p:txBody>
          <a:bodyPr/>
          <a:lstStyle/>
          <a:p>
            <a:pPr algn="r" rtl="1"/>
            <a:r>
              <a:rPr lang="fa-IR" altLang="en-US" dirty="0" smtClean="0"/>
              <a:t>جریان، نرخ حرکت بار است. یعنی در هر ثانیه چند کولن بار از سطح مقطع سیم می‌گذرد.</a:t>
            </a:r>
          </a:p>
          <a:p>
            <a:r>
              <a:rPr lang="en-US" sz="3200" dirty="0">
                <a:ea typeface="ＭＳ Ｐゴシック" pitchFamily="-65" charset="-128"/>
                <a:cs typeface="ＭＳ Ｐゴシック" pitchFamily="-65" charset="-128"/>
              </a:rPr>
              <a:t>	</a:t>
            </a:r>
            <a:r>
              <a:rPr lang="en-US" sz="2400" dirty="0">
                <a:ea typeface="ＭＳ Ｐゴシック" pitchFamily="-65" charset="-128"/>
                <a:cs typeface="ＭＳ Ｐゴシック" pitchFamily="-65" charset="-128"/>
              </a:rPr>
              <a:t>1 ampere = 1 coulomb/second (or 1 A = 1 C/s)</a:t>
            </a:r>
          </a:p>
          <a:p>
            <a:pPr algn="l"/>
            <a:endParaRPr lang="en-US" altLang="en-US" dirty="0"/>
          </a:p>
          <a:p>
            <a:pPr marL="0" indent="0" algn="r" rtl="1"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algn="r" rtl="1" eaLnBrk="1" fontAlgn="auto" hangingPunct="1">
              <a:spcAft>
                <a:spcPts val="0"/>
              </a:spcAft>
              <a:defRPr/>
            </a:pPr>
            <a:r>
              <a:rPr lang="fa-IR" dirty="0">
                <a:solidFill>
                  <a:schemeClr val="tx2">
                    <a:lumMod val="75000"/>
                  </a:schemeClr>
                </a:solidFill>
              </a:rPr>
              <a:t>جریان الکتریکی و بار الکتریکی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fa-IR" altLang="en-US" dirty="0"/>
              <a:t>جریان، نرخ حرکت بار </a:t>
            </a:r>
            <a:r>
              <a:rPr lang="fa-IR" altLang="en-US" dirty="0" smtClean="0"/>
              <a:t>است. به طور دقیق‌تر:        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=</a:t>
            </a:r>
            <a:r>
              <a:rPr lang="en-US" altLang="en-US" dirty="0" err="1" smtClean="0"/>
              <a:t>dq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dt</a:t>
            </a:r>
            <a:endParaRPr lang="en-US" altLang="en-US" dirty="0"/>
          </a:p>
          <a:p>
            <a:pPr eaLnBrk="1" hangingPunct="1">
              <a:lnSpc>
                <a:spcPct val="150000"/>
              </a:lnSpc>
            </a:pPr>
            <a:r>
              <a:rPr lang="fa-IR" altLang="en-US" dirty="0" smtClean="0"/>
              <a:t>جریان گذرنده از یک المان یا یک سیم را باید با یک مقدار و یک جهت مشخص کرد.</a:t>
            </a:r>
            <a:endParaRPr lang="en-US" altLang="en-US" dirty="0"/>
          </a:p>
          <a:p>
            <a:pPr eaLnBrk="1" hangingPunct="1">
              <a:lnSpc>
                <a:spcPct val="150000"/>
              </a:lnSpc>
            </a:pPr>
            <a:r>
              <a:rPr lang="fa-IR" altLang="en-US" dirty="0" smtClean="0"/>
              <a:t>این دو جریان در واقع معادلند:</a:t>
            </a:r>
            <a:endParaRPr lang="en-US" altLang="en-US" dirty="0"/>
          </a:p>
          <a:p>
            <a:pPr eaLnBrk="1" hangingPunct="1">
              <a:buFont typeface="Wingdings 2" pitchFamily="18" charset="2"/>
              <a:buNone/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9AE87F69-256E-4BE5-B536-F5F83CA7C884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19461" name="Picture 6" descr="hay29575_020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4" b="17516"/>
          <a:stretch>
            <a:fillRect/>
          </a:stretch>
        </p:blipFill>
        <p:spPr bwMode="auto">
          <a:xfrm>
            <a:off x="1841500" y="4540250"/>
            <a:ext cx="55880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9463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رابطه جریان و بار: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dq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A1FB60FD-7198-4FF4-8B03-A4EFEB3F4977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7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0484" name="Picture 7" descr="hay29575_02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/>
          <a:stretch>
            <a:fillRect/>
          </a:stretch>
        </p:blipFill>
        <p:spPr bwMode="auto">
          <a:xfrm>
            <a:off x="990600" y="1839913"/>
            <a:ext cx="3422650" cy="36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 descr="hay29575_020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/>
          <a:stretch>
            <a:fillRect/>
          </a:stretch>
        </p:blipFill>
        <p:spPr bwMode="auto">
          <a:xfrm>
            <a:off x="4787900" y="1839913"/>
            <a:ext cx="3517900" cy="36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0487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ولتاژ الکتریکی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275CF183-4DF3-4EDF-B3B8-065B01B0D7AF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8</a:t>
            </a:fld>
            <a:endParaRPr lang="en-US" altLang="en-US" sz="1200">
              <a:solidFill>
                <a:srgbClr val="3F3F3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0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4343400" y="1143001"/>
                <a:ext cx="4395788" cy="4711700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fa-IR" altLang="en-US" sz="2400" dirty="0" smtClean="0"/>
                  <a:t>وقتی برای جابجایی یک کولن بار از </a:t>
                </a:r>
                <a:r>
                  <a:rPr lang="en-US" altLang="en-US" sz="2400" dirty="0" smtClean="0"/>
                  <a:t>A</a:t>
                </a:r>
                <a:r>
                  <a:rPr lang="fa-IR" altLang="en-US" sz="2400" dirty="0" smtClean="0"/>
                  <a:t> به </a:t>
                </a:r>
                <a:r>
                  <a:rPr lang="en-US" altLang="en-US" sz="2400" dirty="0" smtClean="0"/>
                  <a:t>B</a:t>
                </a:r>
                <a:r>
                  <a:rPr lang="fa-IR" altLang="en-US" sz="2400" dirty="0" smtClean="0"/>
                  <a:t>، یک ژول کار (انرژی) نیاز باشد، اختلاف ولتاژ بین </a:t>
                </a:r>
                <a:r>
                  <a:rPr lang="en-US" altLang="en-US" sz="2400" dirty="0" smtClean="0"/>
                  <a:t>A</a:t>
                </a:r>
                <a:r>
                  <a:rPr lang="fa-IR" altLang="en-US" sz="2400" dirty="0" smtClean="0"/>
                  <a:t> و </a:t>
                </a:r>
                <a:r>
                  <a:rPr lang="en-US" altLang="en-US" sz="2400" dirty="0" smtClean="0"/>
                  <a:t>B</a:t>
                </a:r>
                <a:r>
                  <a:rPr lang="fa-IR" altLang="en-US" sz="2400" dirty="0" smtClean="0"/>
                  <a:t> یک ولت است.</a:t>
                </a:r>
                <a:endParaRPr lang="en-US" altLang="en-US" sz="2400" dirty="0"/>
              </a:p>
              <a:p>
                <a:pPr lvl="1"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en-US" sz="21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sz="21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sz="2100" i="1" dirty="0" err="1">
                        <a:latin typeface="Cambria Math" panose="02040503050406030204" pitchFamily="18" charset="0"/>
                      </a:rPr>
                      <m:t>𝑑𝑊</m:t>
                    </m:r>
                    <m:r>
                      <a:rPr lang="en-US" altLang="en-US" sz="2100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sz="2100" i="1" dirty="0" err="1">
                        <a:latin typeface="Cambria Math" panose="02040503050406030204" pitchFamily="18" charset="0"/>
                      </a:rPr>
                      <m:t>𝑑𝑞</m:t>
                    </m:r>
                  </m:oMath>
                </a14:m>
                <a:endParaRPr lang="en-US" altLang="en-US" sz="2100" dirty="0"/>
              </a:p>
              <a:p>
                <a:pPr eaLnBrk="1" hangingPunct="1">
                  <a:lnSpc>
                    <a:spcPct val="150000"/>
                  </a:lnSpc>
                </a:pPr>
                <a:endParaRPr lang="fa-IR" altLang="en-US" sz="2400" dirty="0" smtClean="0"/>
              </a:p>
              <a:p>
                <a:pPr eaLnBrk="1" hangingPunct="1">
                  <a:lnSpc>
                    <a:spcPct val="150000"/>
                  </a:lnSpc>
                </a:pPr>
                <a:r>
                  <a:rPr lang="fa-IR" altLang="en-US" sz="2400" dirty="0" smtClean="0"/>
                  <a:t>اختلاف ولتاژ (</a:t>
                </a:r>
                <a:r>
                  <a:rPr lang="en-US" altLang="en-US" sz="2400" dirty="0" smtClean="0"/>
                  <a:t>V </a:t>
                </a:r>
                <a:r>
                  <a:rPr lang="en-US" altLang="en-US" sz="2400" dirty="0"/>
                  <a:t>or </a:t>
                </a:r>
                <a:r>
                  <a:rPr lang="en-US" altLang="en-US" sz="2400" dirty="0" smtClean="0"/>
                  <a:t>v</a:t>
                </a:r>
                <a:r>
                  <a:rPr lang="fa-IR" altLang="en-US" sz="2400" dirty="0" smtClean="0"/>
                  <a:t>)</a:t>
                </a:r>
                <a:r>
                  <a:rPr lang="fa-IR" altLang="en-US" sz="2400" dirty="0"/>
                  <a:t> </a:t>
                </a:r>
                <a:r>
                  <a:rPr lang="fa-IR" altLang="en-US" sz="2400" dirty="0" smtClean="0"/>
                  <a:t>دو سر یک المان هم اندازه دارد و هم جهت.</a:t>
                </a:r>
                <a:endParaRPr lang="en-US" altLang="en-US" sz="2400" dirty="0"/>
              </a:p>
              <a:p>
                <a:pPr lvl="1" eaLnBrk="1" hangingPunct="1"/>
                <a:r>
                  <a:rPr lang="fa-IR" altLang="en-US" sz="2100" dirty="0" smtClean="0"/>
                  <a:t>مثال:</a:t>
                </a:r>
                <a:r>
                  <a:rPr lang="en-US" altLang="en-US" sz="2100" dirty="0" smtClean="0"/>
                  <a:t> </a:t>
                </a:r>
                <a:r>
                  <a:rPr lang="en-US" altLang="en-US" sz="2100" dirty="0"/>
                  <a:t>(a)=(b), (c)=(d) </a:t>
                </a:r>
              </a:p>
            </p:txBody>
          </p:sp>
        </mc:Choice>
        <mc:Fallback>
          <p:sp>
            <p:nvSpPr>
              <p:cNvPr id="2150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43400" y="1143001"/>
                <a:ext cx="4395788" cy="4711700"/>
              </a:xfrm>
              <a:blipFill rotWithShape="0">
                <a:blip r:embed="rId3"/>
                <a:stretch>
                  <a:fillRect l="-3051" r="-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509" name="Picture 6" descr="hay29575_020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/>
          <a:stretch>
            <a:fillRect/>
          </a:stretch>
        </p:blipFill>
        <p:spPr bwMode="auto">
          <a:xfrm>
            <a:off x="533400" y="1774825"/>
            <a:ext cx="3846512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1511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توان الکتریکی: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p = v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D0D66C1F-F41C-4E9C-83C4-E3B51E1CA082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9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2533" name="Picture 7" descr="hay29575_021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/>
          <a:stretch>
            <a:fillRect/>
          </a:stretch>
        </p:blipFill>
        <p:spPr bwMode="auto">
          <a:xfrm>
            <a:off x="889270" y="2080858"/>
            <a:ext cx="3254484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2535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4343400" y="1143001"/>
                <a:ext cx="4395788" cy="4711700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fa-IR" altLang="en-US" sz="2400" dirty="0" smtClean="0"/>
                  <a:t>توان نرخ مصرف انرژی در زمان است.  </a:t>
                </a:r>
                <a:endParaRPr lang="en-US" altLang="en-US" sz="2400" dirty="0"/>
              </a:p>
              <a:p>
                <a:pPr lvl="1"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en-US" sz="21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1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sz="2100" i="1" dirty="0" err="1" smtClean="0">
                        <a:latin typeface="Cambria Math" panose="02040503050406030204" pitchFamily="18" charset="0"/>
                      </a:rPr>
                      <m:t>𝑑𝐸</m:t>
                    </m:r>
                    <m:r>
                      <a:rPr lang="en-US" altLang="en-US" sz="21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sz="2100" i="1" dirty="0" err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altLang="en-US" sz="2100" i="1" dirty="0"/>
              </a:p>
              <a:p>
                <a:pPr eaLnBrk="1" hangingPunct="1">
                  <a:lnSpc>
                    <a:spcPct val="150000"/>
                  </a:lnSpc>
                </a:pPr>
                <a:r>
                  <a:rPr lang="fa-IR" altLang="en-US" sz="2400" dirty="0" smtClean="0"/>
                  <a:t>در مدارهای الکتریکی، توان لازم برای برقراری جریان </a:t>
                </a:r>
                <a:r>
                  <a:rPr lang="en-US" altLang="en-US" sz="2400" dirty="0" err="1" smtClean="0"/>
                  <a:t>i</a:t>
                </a:r>
                <a:r>
                  <a:rPr lang="fa-IR" altLang="en-US" sz="2400" dirty="0" smtClean="0"/>
                  <a:t> بین دو نقطه با ولتاژ </a:t>
                </a:r>
                <a:r>
                  <a:rPr lang="en-US" altLang="en-US" sz="2400" dirty="0" smtClean="0"/>
                  <a:t>v</a:t>
                </a:r>
                <a:r>
                  <a:rPr lang="fa-IR" altLang="en-US" sz="2400" dirty="0" smtClean="0"/>
                  <a:t>، برابر است با: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-65" charset="-128"/>
                        <a:cs typeface="ＭＳ Ｐゴシック" pitchFamily="-65" charset="-128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-65" charset="-128"/>
                        <a:cs typeface="ＭＳ Ｐゴシック" pitchFamily="-65" charset="-128"/>
                      </a:rPr>
                      <m:t> 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-65" charset="-128"/>
                        <a:cs typeface="ＭＳ Ｐゴシック" pitchFamily="-65" charset="-128"/>
                      </a:rPr>
                      <m:t>𝑣𝑖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-65" charset="-128"/>
                        <a:cs typeface="ＭＳ Ｐゴシック" pitchFamily="-65" charset="-128"/>
                      </a:rPr>
                      <m:t> (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-65" charset="-128"/>
                        <a:cs typeface="ＭＳ Ｐゴシック" pitchFamily="-65" charset="-128"/>
                      </a:rPr>
                      <m:t>𝐽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-65" charset="-128"/>
                        <a:cs typeface="ＭＳ Ｐゴシック" pitchFamily="-65" charset="-128"/>
                      </a:rPr>
                      <m:t>/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-65" charset="-128"/>
                        <a:cs typeface="ＭＳ Ｐゴシック" pitchFamily="-65" charset="-128"/>
                      </a:rPr>
                      <m:t>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-65" charset="-128"/>
                        <a:cs typeface="ＭＳ Ｐゴシック" pitchFamily="-65" charset="-128"/>
                      </a:rPr>
                      <m:t> 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-65" charset="-128"/>
                        <a:cs typeface="ＭＳ Ｐゴシック" pitchFamily="-65" charset="-128"/>
                      </a:rPr>
                      <m:t>𝑊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-65" charset="-128"/>
                        <a:cs typeface="ＭＳ Ｐゴシック" pitchFamily="-65" charset="-128"/>
                      </a:rPr>
                      <m:t>)</m:t>
                    </m:r>
                  </m:oMath>
                </a14:m>
                <a:endParaRPr lang="fa-IR" altLang="en-US" sz="2400" dirty="0" smtClean="0"/>
              </a:p>
              <a:p>
                <a:pPr eaLnBrk="1" hangingPunct="1">
                  <a:lnSpc>
                    <a:spcPct val="150000"/>
                  </a:lnSpc>
                </a:pPr>
                <a:r>
                  <a:rPr lang="fa-IR" altLang="en-US" sz="2400" dirty="0" smtClean="0"/>
                  <a:t>جهت جریان و ولتاژ نشان داده شده در این شکل را جهت قراردادی گویند.</a:t>
                </a: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fa-IR" altLang="en-US" sz="1800" dirty="0" smtClean="0"/>
                  <a:t>جریان از سر مثبت ولتاژ وارد المان شود.</a:t>
                </a:r>
                <a:endParaRPr lang="en-US" altLang="en-US" sz="1800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43400" y="1143001"/>
                <a:ext cx="4395788" cy="4711700"/>
              </a:xfrm>
              <a:blipFill rotWithShape="0">
                <a:blip r:embed="rId4"/>
                <a:stretch>
                  <a:fillRect r="-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3479</TotalTime>
  <Words>1997</Words>
  <Application>Microsoft Office PowerPoint</Application>
  <PresentationFormat>On-screen Show (4:3)</PresentationFormat>
  <Paragraphs>315</Paragraphs>
  <Slides>33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ＭＳ Ｐゴシック</vt:lpstr>
      <vt:lpstr>Arial</vt:lpstr>
      <vt:lpstr>B Lotus</vt:lpstr>
      <vt:lpstr>B Nazanin</vt:lpstr>
      <vt:lpstr>Calibri</vt:lpstr>
      <vt:lpstr>Cambria Math</vt:lpstr>
      <vt:lpstr>Times New Roman</vt:lpstr>
      <vt:lpstr>Wingdings</vt:lpstr>
      <vt:lpstr>Wingdings 2</vt:lpstr>
      <vt:lpstr>Median</vt:lpstr>
      <vt:lpstr>مدارهای الکتریکی و الکترونیکی فصل اول: مقدمه  استاد درس: محمود ممتازپور ceit.aut.ac.ir/~momtazpour   </vt:lpstr>
      <vt:lpstr>کتاب‌های مرجع</vt:lpstr>
      <vt:lpstr>SI: سیستم واحدگذاری و پیشوندها</vt:lpstr>
      <vt:lpstr>بار الکتریکی</vt:lpstr>
      <vt:lpstr>جریان الکتریکی و بار الکتریکی</vt:lpstr>
      <vt:lpstr>جریان الکتریکی و بار الکتریکی</vt:lpstr>
      <vt:lpstr>رابطه جریان و بار:  i=dq/dt</vt:lpstr>
      <vt:lpstr>ولتاژ الکتریکی</vt:lpstr>
      <vt:lpstr>توان الکتریکی:  p = v i</vt:lpstr>
      <vt:lpstr>توان الکتریکی:  p = v i</vt:lpstr>
      <vt:lpstr>مثال: المان فعال و غیرفعال و نحوه تشخیص آن</vt:lpstr>
      <vt:lpstr>المان‌های مدار</vt:lpstr>
      <vt:lpstr>منبع ولتاژ مستقل</vt:lpstr>
      <vt:lpstr>منبع جریان مستقل</vt:lpstr>
      <vt:lpstr>باتری به عنوان یک منبع ولتاژ مستقل</vt:lpstr>
      <vt:lpstr>منابع وابسته</vt:lpstr>
      <vt:lpstr>مثال: منبع ولتاژ وابسته به ولتاژ</vt:lpstr>
      <vt:lpstr>مقاومت و قانون اهم</vt:lpstr>
      <vt:lpstr>تجسم قانون اهم</vt:lpstr>
      <vt:lpstr>انواع مقاومت‌ها</vt:lpstr>
      <vt:lpstr>گراف  i-vیک مقاومت</vt:lpstr>
      <vt:lpstr>توان مصرفی یک مقاومت</vt:lpstr>
      <vt:lpstr>مثال: محاسبه توان یک مقاومت</vt:lpstr>
      <vt:lpstr>سیم و مقاومت آن</vt:lpstr>
      <vt:lpstr>رسانایی الکتریکی      Conductance</vt:lpstr>
      <vt:lpstr>مدار باز و اتصال کوتاه</vt:lpstr>
      <vt:lpstr>دسته‌بندی المان‌های مدار</vt:lpstr>
      <vt:lpstr>خطی - غیر خطی</vt:lpstr>
      <vt:lpstr>متغیر با زمان- نامتغیر با زمان</vt:lpstr>
      <vt:lpstr>آنچه در این اسلاید آموختیم</vt:lpstr>
      <vt:lpstr>تمرین کلاسی 1</vt:lpstr>
      <vt:lpstr>تمرین کلاسی 2</vt:lpstr>
      <vt:lpstr>تمرین کلاسی 3</vt:lpstr>
    </vt:vector>
  </TitlesOfParts>
  <Company>Purdue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Overview</dc:title>
  <dc:creator>rf</dc:creator>
  <cp:lastModifiedBy>Mahmoud</cp:lastModifiedBy>
  <cp:revision>172</cp:revision>
  <dcterms:created xsi:type="dcterms:W3CDTF">2005-06-03T08:24:32Z</dcterms:created>
  <dcterms:modified xsi:type="dcterms:W3CDTF">2018-09-14T18:15:21Z</dcterms:modified>
</cp:coreProperties>
</file>