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notesMasterIdLst>
    <p:notesMasterId r:id="rId32"/>
  </p:notesMasterIdLst>
  <p:sldIdLst>
    <p:sldId id="271" r:id="rId2"/>
    <p:sldId id="272" r:id="rId3"/>
    <p:sldId id="307" r:id="rId4"/>
    <p:sldId id="308" r:id="rId5"/>
    <p:sldId id="309" r:id="rId6"/>
    <p:sldId id="310" r:id="rId7"/>
    <p:sldId id="279" r:id="rId8"/>
    <p:sldId id="311" r:id="rId9"/>
    <p:sldId id="312" r:id="rId10"/>
    <p:sldId id="280" r:id="rId11"/>
    <p:sldId id="281" r:id="rId12"/>
    <p:sldId id="282" r:id="rId13"/>
    <p:sldId id="283" r:id="rId14"/>
    <p:sldId id="313" r:id="rId15"/>
    <p:sldId id="285" r:id="rId16"/>
    <p:sldId id="286" r:id="rId17"/>
    <p:sldId id="287" r:id="rId18"/>
    <p:sldId id="288" r:id="rId19"/>
    <p:sldId id="289" r:id="rId20"/>
    <p:sldId id="290" r:id="rId21"/>
    <p:sldId id="291" r:id="rId22"/>
    <p:sldId id="292" r:id="rId23"/>
    <p:sldId id="293" r:id="rId24"/>
    <p:sldId id="294" r:id="rId25"/>
    <p:sldId id="295" r:id="rId26"/>
    <p:sldId id="296" r:id="rId27"/>
    <p:sldId id="297" r:id="rId28"/>
    <p:sldId id="298" r:id="rId29"/>
    <p:sldId id="299" r:id="rId30"/>
    <p:sldId id="300" r:id="rId3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5C45"/>
    <a:srgbClr val="94B6D2"/>
    <a:srgbClr val="DD8047"/>
    <a:srgbClr val="FF0000"/>
    <a:srgbClr val="6128F0"/>
    <a:srgbClr val="E727B0"/>
    <a:srgbClr val="66FF66"/>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7560" autoAdjust="0"/>
  </p:normalViewPr>
  <p:slideViewPr>
    <p:cSldViewPr>
      <p:cViewPr varScale="1">
        <p:scale>
          <a:sx n="86" d="100"/>
          <a:sy n="86" d="100"/>
        </p:scale>
        <p:origin x="223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4622FA27-AFE5-4595-80D5-04A76A4EC8F3}" type="datetimeFigureOut">
              <a:rPr lang="en-US"/>
              <a:pPr>
                <a:defRPr/>
              </a:pPr>
              <a:t>11/18/2018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E57F2F09-0DD5-414D-B87C-1130674AA092}" type="slidenum">
              <a:rPr lang="en-US"/>
              <a:pPr>
                <a:defRPr/>
              </a:pPr>
              <a:t>‹#›</a:t>
            </a:fld>
            <a:endParaRPr lang="en-US"/>
          </a:p>
        </p:txBody>
      </p:sp>
    </p:spTree>
    <p:extLst>
      <p:ext uri="{BB962C8B-B14F-4D97-AF65-F5344CB8AC3E}">
        <p14:creationId xmlns:p14="http://schemas.microsoft.com/office/powerpoint/2010/main" val="21083451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a-IR"/>
          </a:p>
        </p:txBody>
      </p:sp>
      <p:sp>
        <p:nvSpPr>
          <p:cNvPr id="4" name="Slide Number Placeholder 3"/>
          <p:cNvSpPr>
            <a:spLocks noGrp="1"/>
          </p:cNvSpPr>
          <p:nvPr>
            <p:ph type="sldNum" sz="quarter" idx="10"/>
          </p:nvPr>
        </p:nvSpPr>
        <p:spPr/>
        <p:txBody>
          <a:bodyPr/>
          <a:lstStyle/>
          <a:p>
            <a:pPr>
              <a:defRPr/>
            </a:pPr>
            <a:fld id="{E57F2F09-0DD5-414D-B87C-1130674AA092}" type="slidenum">
              <a:rPr lang="en-US" smtClean="0"/>
              <a:pPr>
                <a:defRPr/>
              </a:pPr>
              <a:t>1</a:t>
            </a:fld>
            <a:endParaRPr lang="en-US"/>
          </a:p>
        </p:txBody>
      </p:sp>
    </p:spTree>
    <p:extLst>
      <p:ext uri="{BB962C8B-B14F-4D97-AF65-F5344CB8AC3E}">
        <p14:creationId xmlns:p14="http://schemas.microsoft.com/office/powerpoint/2010/main" val="17582969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معمولا</a:t>
            </a:r>
            <a:r>
              <a:rPr lang="fa-IR" baseline="0" dirty="0" smtClean="0"/>
              <a:t> تقویت کننده طوری طراحی می شود که مقاومت ورودی بزرگی داشته باشد تا ماکزیمم ولتاژ  از منبع </a:t>
            </a:r>
            <a:r>
              <a:rPr lang="en-US" baseline="0" dirty="0" smtClean="0"/>
              <a:t>Vs</a:t>
            </a:r>
            <a:r>
              <a:rPr lang="fa-IR" baseline="0" dirty="0" smtClean="0"/>
              <a:t> به ورودی تقویت کننده </a:t>
            </a:r>
            <a:r>
              <a:rPr lang="en-US" baseline="0" dirty="0" smtClean="0"/>
              <a:t>Vi</a:t>
            </a:r>
            <a:r>
              <a:rPr lang="fa-IR" baseline="0" dirty="0" smtClean="0"/>
              <a:t> اعمال شود. به ازای مقادیر خیلی بزرگ </a:t>
            </a:r>
            <a:r>
              <a:rPr lang="en-US" baseline="0" dirty="0" err="1" smtClean="0"/>
              <a:t>Ri</a:t>
            </a:r>
            <a:r>
              <a:rPr lang="fa-IR" baseline="0" dirty="0" smtClean="0"/>
              <a:t> داریم:</a:t>
            </a:r>
          </a:p>
          <a:p>
            <a:pPr algn="r" rtl="1"/>
            <a:r>
              <a:rPr lang="en-US" baseline="0" dirty="0" smtClean="0"/>
              <a:t>Vi=Vs*</a:t>
            </a:r>
            <a:r>
              <a:rPr lang="en-US" baseline="0" dirty="0" err="1" smtClean="0"/>
              <a:t>Ri</a:t>
            </a:r>
            <a:r>
              <a:rPr lang="en-US" baseline="0" dirty="0" smtClean="0"/>
              <a:t>/(</a:t>
            </a:r>
            <a:r>
              <a:rPr lang="en-US" baseline="0" dirty="0" err="1" smtClean="0"/>
              <a:t>Ri+Rs</a:t>
            </a:r>
            <a:r>
              <a:rPr lang="en-US" baseline="0" dirty="0" smtClean="0"/>
              <a:t>)≈Vs</a:t>
            </a:r>
            <a:r>
              <a:rPr lang="fa-IR" baseline="0" dirty="0" smtClean="0"/>
              <a:t> یعنی به ازای مقادیر مختلف </a:t>
            </a:r>
            <a:r>
              <a:rPr lang="en-US" baseline="0" dirty="0" err="1" smtClean="0"/>
              <a:t>Rs</a:t>
            </a:r>
            <a:r>
              <a:rPr lang="fa-IR" baseline="0" dirty="0" smtClean="0"/>
              <a:t> همچنان </a:t>
            </a:r>
            <a:r>
              <a:rPr lang="en-US" baseline="0" dirty="0" smtClean="0"/>
              <a:t>Vi</a:t>
            </a:r>
            <a:r>
              <a:rPr lang="fa-IR" baseline="0" dirty="0" smtClean="0"/>
              <a:t> تقریبا برابر </a:t>
            </a:r>
            <a:r>
              <a:rPr lang="en-US" baseline="0" dirty="0" smtClean="0"/>
              <a:t>Vs</a:t>
            </a:r>
            <a:r>
              <a:rPr lang="fa-IR" baseline="0" dirty="0" smtClean="0"/>
              <a:t> خواهد بود.</a:t>
            </a:r>
          </a:p>
          <a:p>
            <a:pPr algn="r" rtl="1"/>
            <a:r>
              <a:rPr lang="fa-IR" baseline="0" dirty="0" smtClean="0"/>
              <a:t>همچنین مقاومت خروجی نیز کوچک طراحی می شود تا به ازای مقادیر مختلف مقاومت بار </a:t>
            </a:r>
            <a:r>
              <a:rPr lang="en-US" baseline="0" dirty="0" smtClean="0"/>
              <a:t> RL</a:t>
            </a:r>
            <a:r>
              <a:rPr lang="fa-IR" baseline="0" dirty="0" smtClean="0"/>
              <a:t>؛ تغییر چندانی در بهره تقویت کننده نداشته باشیم. به ازای مقادیر خیلی کوچک </a:t>
            </a:r>
            <a:r>
              <a:rPr lang="en-US" baseline="0" dirty="0" smtClean="0"/>
              <a:t>Ro</a:t>
            </a:r>
            <a:r>
              <a:rPr lang="fa-IR" baseline="0" dirty="0" smtClean="0"/>
              <a:t> داریم:</a:t>
            </a:r>
            <a:endParaRPr lang="en-US" baseline="0" dirty="0" smtClean="0"/>
          </a:p>
          <a:p>
            <a:pPr algn="r" rtl="1"/>
            <a:r>
              <a:rPr lang="en-US" baseline="0" dirty="0" smtClean="0"/>
              <a:t>Vo=A*Vi*RL/(</a:t>
            </a:r>
            <a:r>
              <a:rPr lang="en-US" baseline="0" dirty="0" err="1" smtClean="0"/>
              <a:t>RL+Ro</a:t>
            </a:r>
            <a:r>
              <a:rPr lang="en-US" baseline="0" dirty="0" smtClean="0"/>
              <a:t>)≈A*Vi</a:t>
            </a:r>
            <a:r>
              <a:rPr lang="fa-IR" baseline="0" dirty="0" smtClean="0"/>
              <a:t> یعنی به ازای مقادیر مختلف </a:t>
            </a:r>
            <a:r>
              <a:rPr lang="en-US" baseline="0" dirty="0" smtClean="0"/>
              <a:t>RL</a:t>
            </a:r>
            <a:r>
              <a:rPr lang="fa-IR" baseline="0" dirty="0" smtClean="0"/>
              <a:t> بهره همچنان تقریبا </a:t>
            </a:r>
            <a:r>
              <a:rPr lang="en-US" baseline="0" dirty="0" smtClean="0"/>
              <a:t>A</a:t>
            </a:r>
            <a:r>
              <a:rPr lang="fa-IR" baseline="0" dirty="0" smtClean="0"/>
              <a:t> است.</a:t>
            </a:r>
          </a:p>
        </p:txBody>
      </p:sp>
      <p:sp>
        <p:nvSpPr>
          <p:cNvPr id="4" name="Slide Number Placeholder 3"/>
          <p:cNvSpPr>
            <a:spLocks noGrp="1"/>
          </p:cNvSpPr>
          <p:nvPr>
            <p:ph type="sldNum" sz="quarter" idx="10"/>
          </p:nvPr>
        </p:nvSpPr>
        <p:spPr/>
        <p:txBody>
          <a:bodyPr/>
          <a:lstStyle/>
          <a:p>
            <a:pPr>
              <a:defRPr/>
            </a:pPr>
            <a:fld id="{E57F2F09-0DD5-414D-B87C-1130674AA092}" type="slidenum">
              <a:rPr lang="en-US" smtClean="0"/>
              <a:pPr>
                <a:defRPr/>
              </a:pPr>
              <a:t>27</a:t>
            </a:fld>
            <a:endParaRPr lang="en-US"/>
          </a:p>
        </p:txBody>
      </p:sp>
    </p:spTree>
    <p:extLst>
      <p:ext uri="{BB962C8B-B14F-4D97-AF65-F5344CB8AC3E}">
        <p14:creationId xmlns:p14="http://schemas.microsoft.com/office/powerpoint/2010/main" val="11251903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en-US" dirty="0"/>
          </a:p>
        </p:txBody>
      </p:sp>
      <p:sp>
        <p:nvSpPr>
          <p:cNvPr id="4" name="Slide Number Placeholder 3"/>
          <p:cNvSpPr>
            <a:spLocks noGrp="1"/>
          </p:cNvSpPr>
          <p:nvPr>
            <p:ph type="sldNum" sz="quarter" idx="10"/>
          </p:nvPr>
        </p:nvSpPr>
        <p:spPr/>
        <p:txBody>
          <a:bodyPr/>
          <a:lstStyle/>
          <a:p>
            <a:pPr>
              <a:defRPr/>
            </a:pPr>
            <a:fld id="{E57F2F09-0DD5-414D-B87C-1130674AA092}" type="slidenum">
              <a:rPr lang="en-US" smtClean="0"/>
              <a:pPr>
                <a:defRPr/>
              </a:pPr>
              <a:t>28</a:t>
            </a:fld>
            <a:endParaRPr lang="en-US"/>
          </a:p>
        </p:txBody>
      </p:sp>
    </p:spTree>
    <p:extLst>
      <p:ext uri="{BB962C8B-B14F-4D97-AF65-F5344CB8AC3E}">
        <p14:creationId xmlns:p14="http://schemas.microsoft.com/office/powerpoint/2010/main" val="4378536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57F2F09-0DD5-414D-B87C-1130674AA092}" type="slidenum">
              <a:rPr lang="en-US" smtClean="0"/>
              <a:pPr>
                <a:defRPr/>
              </a:pPr>
              <a:t>29</a:t>
            </a:fld>
            <a:endParaRPr lang="en-US"/>
          </a:p>
        </p:txBody>
      </p:sp>
    </p:spTree>
    <p:extLst>
      <p:ext uri="{BB962C8B-B14F-4D97-AF65-F5344CB8AC3E}">
        <p14:creationId xmlns:p14="http://schemas.microsoft.com/office/powerpoint/2010/main" val="6287828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57F2F09-0DD5-414D-B87C-1130674AA092}" type="slidenum">
              <a:rPr lang="en-US" smtClean="0"/>
              <a:pPr>
                <a:defRPr/>
              </a:pPr>
              <a:t>30</a:t>
            </a:fld>
            <a:endParaRPr lang="en-US"/>
          </a:p>
        </p:txBody>
      </p:sp>
    </p:spTree>
    <p:extLst>
      <p:ext uri="{BB962C8B-B14F-4D97-AF65-F5344CB8AC3E}">
        <p14:creationId xmlns:p14="http://schemas.microsoft.com/office/powerpoint/2010/main" val="2866996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a-IR"/>
          </a:p>
        </p:txBody>
      </p:sp>
      <p:sp>
        <p:nvSpPr>
          <p:cNvPr id="4" name="Slide Number Placeholder 3"/>
          <p:cNvSpPr>
            <a:spLocks noGrp="1"/>
          </p:cNvSpPr>
          <p:nvPr>
            <p:ph type="sldNum" sz="quarter" idx="10"/>
          </p:nvPr>
        </p:nvSpPr>
        <p:spPr/>
        <p:txBody>
          <a:bodyPr/>
          <a:lstStyle/>
          <a:p>
            <a:pPr>
              <a:defRPr/>
            </a:pPr>
            <a:fld id="{E57F2F09-0DD5-414D-B87C-1130674AA092}" type="slidenum">
              <a:rPr lang="en-US" smtClean="0"/>
              <a:pPr>
                <a:defRPr/>
              </a:pPr>
              <a:t>2</a:t>
            </a:fld>
            <a:endParaRPr lang="en-US"/>
          </a:p>
        </p:txBody>
      </p:sp>
    </p:spTree>
    <p:extLst>
      <p:ext uri="{BB962C8B-B14F-4D97-AF65-F5344CB8AC3E}">
        <p14:creationId xmlns:p14="http://schemas.microsoft.com/office/powerpoint/2010/main" val="18234099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دو منبع ولتاژ</a:t>
            </a:r>
            <a:r>
              <a:rPr lang="fa-IR" baseline="0" dirty="0" smtClean="0"/>
              <a:t> </a:t>
            </a:r>
            <a:r>
              <a:rPr lang="en-US" baseline="0" dirty="0" smtClean="0"/>
              <a:t>V</a:t>
            </a:r>
            <a:r>
              <a:rPr lang="en-US" baseline="-25000" dirty="0" smtClean="0"/>
              <a:t>D</a:t>
            </a:r>
            <a:r>
              <a:rPr lang="fa-IR" baseline="0" dirty="0" smtClean="0"/>
              <a:t> و </a:t>
            </a:r>
            <a:r>
              <a:rPr lang="en-US" baseline="0" dirty="0" err="1" smtClean="0"/>
              <a:t>v</a:t>
            </a:r>
            <a:r>
              <a:rPr lang="en-US" baseline="-25000" dirty="0" err="1" smtClean="0"/>
              <a:t>D</a:t>
            </a:r>
            <a:r>
              <a:rPr lang="en-US" baseline="0" dirty="0" smtClean="0"/>
              <a:t>(t)</a:t>
            </a:r>
            <a:r>
              <a:rPr lang="fa-IR" baseline="0" dirty="0" smtClean="0"/>
              <a:t> را در نظر بگیرید که اولی </a:t>
            </a:r>
            <a:r>
              <a:rPr lang="en-US" baseline="0" dirty="0" smtClean="0"/>
              <a:t>DC</a:t>
            </a:r>
            <a:r>
              <a:rPr lang="fa-IR" baseline="0" dirty="0" smtClean="0"/>
              <a:t> و دومی </a:t>
            </a:r>
            <a:r>
              <a:rPr lang="en-US" baseline="0" dirty="0" smtClean="0"/>
              <a:t>AC</a:t>
            </a:r>
            <a:r>
              <a:rPr lang="fa-IR" baseline="0" dirty="0" smtClean="0"/>
              <a:t> است. ابتدا فرض کنید </a:t>
            </a:r>
            <a:r>
              <a:rPr lang="en-US" baseline="0" dirty="0" err="1" smtClean="0"/>
              <a:t>v</a:t>
            </a:r>
            <a:r>
              <a:rPr lang="en-US" baseline="-25000" dirty="0" err="1" smtClean="0"/>
              <a:t>D</a:t>
            </a:r>
            <a:r>
              <a:rPr lang="en-US" baseline="0" dirty="0" smtClean="0"/>
              <a:t>(t)</a:t>
            </a:r>
            <a:r>
              <a:rPr lang="fa-IR" baseline="0" dirty="0" smtClean="0"/>
              <a:t>  صفر است. تا اینجا می دانیم دیود یک المان غیر خطی با مشخصه جریان-ولتاژ نشان داده شده است. بنابراین ولتاژ </a:t>
            </a:r>
            <a:r>
              <a:rPr lang="en-US" baseline="0" dirty="0" smtClean="0"/>
              <a:t>V</a:t>
            </a:r>
            <a:r>
              <a:rPr lang="en-US" baseline="-25000" dirty="0" smtClean="0"/>
              <a:t>D</a:t>
            </a:r>
            <a:r>
              <a:rPr lang="fa-IR" baseline="0" dirty="0" smtClean="0"/>
              <a:t> اعمالی باعث عبور جریان </a:t>
            </a:r>
            <a:r>
              <a:rPr lang="en-US" baseline="0" dirty="0" smtClean="0"/>
              <a:t>I</a:t>
            </a:r>
            <a:r>
              <a:rPr lang="en-US" baseline="-25000" dirty="0" smtClean="0"/>
              <a:t>D</a:t>
            </a:r>
            <a:r>
              <a:rPr lang="fa-IR" baseline="0" dirty="0" smtClean="0"/>
              <a:t> و تعیین مد کاری دیود (قطع یا وصل) می شود. با تغییر </a:t>
            </a:r>
            <a:r>
              <a:rPr lang="en-US" baseline="0" dirty="0" smtClean="0"/>
              <a:t>V</a:t>
            </a:r>
            <a:r>
              <a:rPr lang="en-US" baseline="-25000" dirty="0" smtClean="0"/>
              <a:t>D</a:t>
            </a:r>
            <a:r>
              <a:rPr lang="fa-IR" baseline="0" dirty="0" smtClean="0"/>
              <a:t>، </a:t>
            </a:r>
            <a:r>
              <a:rPr lang="en-US" baseline="0" dirty="0" smtClean="0"/>
              <a:t>I</a:t>
            </a:r>
            <a:r>
              <a:rPr lang="en-US" baseline="-25000" dirty="0" smtClean="0"/>
              <a:t>D</a:t>
            </a:r>
            <a:r>
              <a:rPr lang="fa-IR" baseline="0" dirty="0" smtClean="0"/>
              <a:t> به صورت غیر خطی تغییر می کند و این وابستگی را باید با یک مدار غیر خطی مدل کرد. به این مدل، مدل سیگنال بزرگ گویند که موضوع بحث اسلاید دیود بود. به نقطه معادل </a:t>
            </a:r>
            <a:r>
              <a:rPr lang="en-US" baseline="0" dirty="0" smtClean="0"/>
              <a:t>VD</a:t>
            </a:r>
            <a:r>
              <a:rPr lang="fa-IR" baseline="0" dirty="0" smtClean="0"/>
              <a:t> و </a:t>
            </a:r>
            <a:r>
              <a:rPr lang="en-US" baseline="0" dirty="0" smtClean="0"/>
              <a:t>ID</a:t>
            </a:r>
            <a:r>
              <a:rPr lang="fa-IR" baseline="0" dirty="0" smtClean="0"/>
              <a:t> در منحنی مشخصه، نقطه کار گویند.</a:t>
            </a:r>
          </a:p>
          <a:p>
            <a:pPr algn="r" rtl="1"/>
            <a:r>
              <a:rPr lang="fa-IR" baseline="0" dirty="0" smtClean="0"/>
              <a:t>حال فرض کنید در همین حالت، ولتاژ </a:t>
            </a:r>
            <a:r>
              <a:rPr lang="en-US" baseline="0" dirty="0" smtClean="0"/>
              <a:t>AC</a:t>
            </a:r>
            <a:r>
              <a:rPr lang="fa-IR" baseline="0" dirty="0" smtClean="0"/>
              <a:t> </a:t>
            </a:r>
            <a:r>
              <a:rPr lang="en-US" baseline="0" dirty="0" err="1" smtClean="0"/>
              <a:t>v</a:t>
            </a:r>
            <a:r>
              <a:rPr lang="en-US" baseline="-25000" dirty="0" err="1" smtClean="0"/>
              <a:t>D</a:t>
            </a:r>
            <a:r>
              <a:rPr lang="en-US" baseline="0" dirty="0" smtClean="0"/>
              <a:t>(t)</a:t>
            </a:r>
            <a:r>
              <a:rPr lang="fa-IR" baseline="0" dirty="0" smtClean="0"/>
              <a:t>  را اعمال کنیم که دامنه آن خیلی کوچک است (در حد میلی ولت).  جریان </a:t>
            </a:r>
            <a:r>
              <a:rPr lang="en-US" baseline="0" dirty="0" err="1" smtClean="0"/>
              <a:t>i</a:t>
            </a:r>
            <a:r>
              <a:rPr lang="en-US" baseline="-25000" dirty="0" err="1" smtClean="0"/>
              <a:t>D</a:t>
            </a:r>
            <a:r>
              <a:rPr lang="en-US" baseline="0" dirty="0" smtClean="0"/>
              <a:t>(t)</a:t>
            </a:r>
            <a:r>
              <a:rPr lang="fa-IR" baseline="0" dirty="0" smtClean="0"/>
              <a:t> حول نقطه کار، وابستگی تقریبا خطی با </a:t>
            </a:r>
            <a:r>
              <a:rPr lang="en-US" baseline="0" dirty="0" err="1" smtClean="0"/>
              <a:t>v</a:t>
            </a:r>
            <a:r>
              <a:rPr lang="en-US" baseline="-25000" dirty="0" err="1" smtClean="0"/>
              <a:t>D</a:t>
            </a:r>
            <a:r>
              <a:rPr lang="en-US" baseline="0" dirty="0" smtClean="0"/>
              <a:t>(t)</a:t>
            </a:r>
            <a:r>
              <a:rPr lang="fa-IR" baseline="0" dirty="0" smtClean="0"/>
              <a:t>  دارد (دیود مانند مقاومت خطی رفتار می کند که مقدار آن برابر با معکوس شیب مماس بر منحنی در نقطه کار است.). این وابستگی خطی را می توان با یک مدار خطی مدل کرد. به این مدل، مدل سیگنال کوچک گویند. پس مقاومت معادل دیود به نقطه کار وابسته است.</a:t>
            </a:r>
          </a:p>
          <a:p>
            <a:pPr algn="r" rtl="1"/>
            <a:endParaRPr lang="fa-IR" baseline="0" dirty="0" smtClean="0"/>
          </a:p>
          <a:p>
            <a:pPr algn="r" rtl="1"/>
            <a:r>
              <a:rPr lang="fa-IR" baseline="0" dirty="0" smtClean="0"/>
              <a:t>در ترانزیستورها نیز این بحث وجود دارد و میزان تقویت کنندگی ترانزیستور را با تعیین نقطه کار آن تعیین می کنند.</a:t>
            </a:r>
            <a:endParaRPr lang="fa-IR" dirty="0" smtClean="0"/>
          </a:p>
          <a:p>
            <a:endParaRPr lang="fa-IR" dirty="0"/>
          </a:p>
        </p:txBody>
      </p:sp>
      <p:sp>
        <p:nvSpPr>
          <p:cNvPr id="4" name="Slide Number Placeholder 3"/>
          <p:cNvSpPr>
            <a:spLocks noGrp="1"/>
          </p:cNvSpPr>
          <p:nvPr>
            <p:ph type="sldNum" sz="quarter" idx="10"/>
          </p:nvPr>
        </p:nvSpPr>
        <p:spPr/>
        <p:txBody>
          <a:bodyPr/>
          <a:lstStyle/>
          <a:p>
            <a:pPr>
              <a:defRPr/>
            </a:pPr>
            <a:fld id="{E57F2F09-0DD5-414D-B87C-1130674AA092}" type="slidenum">
              <a:rPr lang="en-US" smtClean="0"/>
              <a:pPr>
                <a:defRPr/>
              </a:pPr>
              <a:t>6</a:t>
            </a:fld>
            <a:endParaRPr lang="en-US"/>
          </a:p>
        </p:txBody>
      </p:sp>
    </p:spTree>
    <p:extLst>
      <p:ext uri="{BB962C8B-B14F-4D97-AF65-F5344CB8AC3E}">
        <p14:creationId xmlns:p14="http://schemas.microsoft.com/office/powerpoint/2010/main" val="24889754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معمولا</a:t>
            </a:r>
            <a:r>
              <a:rPr lang="fa-IR" baseline="0" dirty="0" smtClean="0"/>
              <a:t> وقتی از ماسفت به عنوان تقویت کننده استفاده می شود آن را به اشباع می برند. چون نسبت به ناحیه خطی، </a:t>
            </a:r>
            <a:r>
              <a:rPr lang="en-US" baseline="0" dirty="0" smtClean="0"/>
              <a:t>gm</a:t>
            </a:r>
            <a:r>
              <a:rPr lang="fa-IR" baseline="0" dirty="0" smtClean="0"/>
              <a:t> بزرگتری به دست می دهد.</a:t>
            </a:r>
            <a:endParaRPr lang="en-US" dirty="0"/>
          </a:p>
        </p:txBody>
      </p:sp>
      <p:sp>
        <p:nvSpPr>
          <p:cNvPr id="4" name="Slide Number Placeholder 3"/>
          <p:cNvSpPr>
            <a:spLocks noGrp="1"/>
          </p:cNvSpPr>
          <p:nvPr>
            <p:ph type="sldNum" sz="quarter" idx="10"/>
          </p:nvPr>
        </p:nvSpPr>
        <p:spPr/>
        <p:txBody>
          <a:bodyPr/>
          <a:lstStyle/>
          <a:p>
            <a:pPr>
              <a:defRPr/>
            </a:pPr>
            <a:fld id="{E57F2F09-0DD5-414D-B87C-1130674AA092}" type="slidenum">
              <a:rPr lang="en-US" smtClean="0"/>
              <a:pPr>
                <a:defRPr/>
              </a:pPr>
              <a:t>14</a:t>
            </a:fld>
            <a:endParaRPr lang="en-US"/>
          </a:p>
        </p:txBody>
      </p:sp>
    </p:spTree>
    <p:extLst>
      <p:ext uri="{BB962C8B-B14F-4D97-AF65-F5344CB8AC3E}">
        <p14:creationId xmlns:p14="http://schemas.microsoft.com/office/powerpoint/2010/main" val="20398455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en-US" dirty="0"/>
          </a:p>
        </p:txBody>
      </p:sp>
      <p:sp>
        <p:nvSpPr>
          <p:cNvPr id="4" name="Slide Number Placeholder 3"/>
          <p:cNvSpPr>
            <a:spLocks noGrp="1"/>
          </p:cNvSpPr>
          <p:nvPr>
            <p:ph type="sldNum" sz="quarter" idx="10"/>
          </p:nvPr>
        </p:nvSpPr>
        <p:spPr/>
        <p:txBody>
          <a:bodyPr/>
          <a:lstStyle/>
          <a:p>
            <a:pPr>
              <a:defRPr/>
            </a:pPr>
            <a:fld id="{E57F2F09-0DD5-414D-B87C-1130674AA092}" type="slidenum">
              <a:rPr lang="en-US" smtClean="0"/>
              <a:pPr>
                <a:defRPr/>
              </a:pPr>
              <a:t>17</a:t>
            </a:fld>
            <a:endParaRPr lang="en-US"/>
          </a:p>
        </p:txBody>
      </p:sp>
    </p:spTree>
    <p:extLst>
      <p:ext uri="{BB962C8B-B14F-4D97-AF65-F5344CB8AC3E}">
        <p14:creationId xmlns:p14="http://schemas.microsoft.com/office/powerpoint/2010/main" val="16137987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en-US" dirty="0"/>
          </a:p>
        </p:txBody>
      </p:sp>
      <p:sp>
        <p:nvSpPr>
          <p:cNvPr id="4" name="Slide Number Placeholder 3"/>
          <p:cNvSpPr>
            <a:spLocks noGrp="1"/>
          </p:cNvSpPr>
          <p:nvPr>
            <p:ph type="sldNum" sz="quarter" idx="10"/>
          </p:nvPr>
        </p:nvSpPr>
        <p:spPr/>
        <p:txBody>
          <a:bodyPr/>
          <a:lstStyle/>
          <a:p>
            <a:pPr>
              <a:defRPr/>
            </a:pPr>
            <a:fld id="{E57F2F09-0DD5-414D-B87C-1130674AA092}" type="slidenum">
              <a:rPr lang="en-US" smtClean="0"/>
              <a:pPr>
                <a:defRPr/>
              </a:pPr>
              <a:t>18</a:t>
            </a:fld>
            <a:endParaRPr lang="en-US"/>
          </a:p>
        </p:txBody>
      </p:sp>
    </p:spTree>
    <p:extLst>
      <p:ext uri="{BB962C8B-B14F-4D97-AF65-F5344CB8AC3E}">
        <p14:creationId xmlns:p14="http://schemas.microsoft.com/office/powerpoint/2010/main" val="24134298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چون </a:t>
            </a:r>
            <a:r>
              <a:rPr lang="en-US" dirty="0" smtClean="0"/>
              <a:t>VDS=VGS</a:t>
            </a:r>
            <a:r>
              <a:rPr lang="fa-IR" dirty="0" smtClean="0"/>
              <a:t> معلوم بود که در اشباع است.</a:t>
            </a:r>
            <a:endParaRPr lang="en-US" dirty="0"/>
          </a:p>
        </p:txBody>
      </p:sp>
      <p:sp>
        <p:nvSpPr>
          <p:cNvPr id="4" name="Slide Number Placeholder 3"/>
          <p:cNvSpPr>
            <a:spLocks noGrp="1"/>
          </p:cNvSpPr>
          <p:nvPr>
            <p:ph type="sldNum" sz="quarter" idx="10"/>
          </p:nvPr>
        </p:nvSpPr>
        <p:spPr/>
        <p:txBody>
          <a:bodyPr/>
          <a:lstStyle/>
          <a:p>
            <a:pPr>
              <a:defRPr/>
            </a:pPr>
            <a:fld id="{E57F2F09-0DD5-414D-B87C-1130674AA092}" type="slidenum">
              <a:rPr lang="en-US" smtClean="0"/>
              <a:pPr>
                <a:defRPr/>
              </a:pPr>
              <a:t>19</a:t>
            </a:fld>
            <a:endParaRPr lang="en-US"/>
          </a:p>
        </p:txBody>
      </p:sp>
    </p:spTree>
    <p:extLst>
      <p:ext uri="{BB962C8B-B14F-4D97-AF65-F5344CB8AC3E}">
        <p14:creationId xmlns:p14="http://schemas.microsoft.com/office/powerpoint/2010/main" val="11518511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US" dirty="0"/>
          </a:p>
        </p:txBody>
      </p:sp>
      <p:sp>
        <p:nvSpPr>
          <p:cNvPr id="4" name="Slide Number Placeholder 3"/>
          <p:cNvSpPr>
            <a:spLocks noGrp="1"/>
          </p:cNvSpPr>
          <p:nvPr>
            <p:ph type="sldNum" sz="quarter" idx="10"/>
          </p:nvPr>
        </p:nvSpPr>
        <p:spPr/>
        <p:txBody>
          <a:bodyPr/>
          <a:lstStyle/>
          <a:p>
            <a:pPr>
              <a:defRPr/>
            </a:pPr>
            <a:fld id="{E57F2F09-0DD5-414D-B87C-1130674AA092}" type="slidenum">
              <a:rPr lang="en-US" smtClean="0"/>
              <a:pPr>
                <a:defRPr/>
              </a:pPr>
              <a:t>20</a:t>
            </a:fld>
            <a:endParaRPr lang="en-US"/>
          </a:p>
        </p:txBody>
      </p:sp>
    </p:spTree>
    <p:extLst>
      <p:ext uri="{BB962C8B-B14F-4D97-AF65-F5344CB8AC3E}">
        <p14:creationId xmlns:p14="http://schemas.microsoft.com/office/powerpoint/2010/main" val="7049806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معمولا</a:t>
            </a:r>
            <a:r>
              <a:rPr lang="fa-IR" baseline="0" dirty="0" smtClean="0"/>
              <a:t> وقتی از ماسفت به عنوان سوییچ در مدارهای دیجیتال استفاده می شود، در حالت خاموش درناحیه قطع است و در حالت روشن، در ناحیه خطی است.</a:t>
            </a:r>
            <a:endParaRPr lang="en-US" dirty="0"/>
          </a:p>
        </p:txBody>
      </p:sp>
      <p:sp>
        <p:nvSpPr>
          <p:cNvPr id="4" name="Slide Number Placeholder 3"/>
          <p:cNvSpPr>
            <a:spLocks noGrp="1"/>
          </p:cNvSpPr>
          <p:nvPr>
            <p:ph type="sldNum" sz="quarter" idx="10"/>
          </p:nvPr>
        </p:nvSpPr>
        <p:spPr/>
        <p:txBody>
          <a:bodyPr/>
          <a:lstStyle/>
          <a:p>
            <a:pPr>
              <a:defRPr/>
            </a:pPr>
            <a:fld id="{E57F2F09-0DD5-414D-B87C-1130674AA092}" type="slidenum">
              <a:rPr lang="en-US" smtClean="0"/>
              <a:pPr>
                <a:defRPr/>
              </a:pPr>
              <a:t>22</a:t>
            </a:fld>
            <a:endParaRPr lang="en-US"/>
          </a:p>
        </p:txBody>
      </p:sp>
    </p:spTree>
    <p:extLst>
      <p:ext uri="{BB962C8B-B14F-4D97-AF65-F5344CB8AC3E}">
        <p14:creationId xmlns:p14="http://schemas.microsoft.com/office/powerpoint/2010/main" val="2096575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dirty="0"/>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7" name="Date Placeholder 27"/>
          <p:cNvSpPr>
            <a:spLocks noGrp="1"/>
          </p:cNvSpPr>
          <p:nvPr>
            <p:ph type="dt" sz="half" idx="10"/>
          </p:nvPr>
        </p:nvSpPr>
        <p:spPr>
          <a:xfrm>
            <a:off x="76200" y="6069013"/>
            <a:ext cx="2057400" cy="685800"/>
          </a:xfrm>
        </p:spPr>
        <p:txBody>
          <a:bodyPr>
            <a:noAutofit/>
          </a:bodyPr>
          <a:lstStyle>
            <a:lvl1pPr algn="ctr">
              <a:defRPr sz="2000" smtClean="0">
                <a:solidFill>
                  <a:srgbClr val="FFFFFF"/>
                </a:solidFill>
              </a:defRPr>
            </a:lvl1pPr>
          </a:lstStyle>
          <a:p>
            <a:pPr>
              <a:defRPr/>
            </a:pPr>
            <a:r>
              <a:rPr lang="fa-IR" altLang="en-US" smtClean="0"/>
              <a:t>مدارهای الکتریکی و الکترونیکی</a:t>
            </a:r>
            <a:endParaRPr lang="en-US" altLang="en-US"/>
          </a:p>
        </p:txBody>
      </p:sp>
      <p:sp>
        <p:nvSpPr>
          <p:cNvPr id="10" name="Footer Placeholder 16"/>
          <p:cNvSpPr>
            <a:spLocks noGrp="1"/>
          </p:cNvSpPr>
          <p:nvPr>
            <p:ph type="ftr" sz="quarter" idx="11"/>
          </p:nvPr>
        </p:nvSpPr>
        <p:spPr>
          <a:xfrm>
            <a:off x="2085975" y="236538"/>
            <a:ext cx="5867400" cy="365125"/>
          </a:xfrm>
        </p:spPr>
        <p:txBody>
          <a:bodyPr/>
          <a:lstStyle>
            <a:lvl1pPr algn="r">
              <a:defRPr>
                <a:solidFill>
                  <a:schemeClr val="tx2"/>
                </a:solidFill>
              </a:defRPr>
            </a:lvl1pPr>
          </a:lstStyle>
          <a:p>
            <a:pPr>
              <a:defRPr/>
            </a:pPr>
            <a:r>
              <a:rPr lang="fa-IR" altLang="en-US" smtClean="0"/>
              <a:t>12. ترانزیستور (ادامه)</a:t>
            </a:r>
            <a:endParaRPr lang="en-US" altLang="en-US" dirty="0"/>
          </a:p>
        </p:txBody>
      </p:sp>
      <p:sp>
        <p:nvSpPr>
          <p:cNvPr id="11"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pPr>
              <a:defRPr/>
            </a:pPr>
            <a:fld id="{CB916743-4E7F-4AC8-ACD9-649C7E5C28A1}" type="slidenum">
              <a:rPr lang="en-US" altLang="en-US"/>
              <a:pPr>
                <a:defRPr/>
              </a:pPr>
              <a:t>‹#›</a:t>
            </a:fld>
            <a:endParaRPr lang="en-US" altLang="en-US"/>
          </a:p>
        </p:txBody>
      </p:sp>
    </p:spTree>
    <p:extLst>
      <p:ext uri="{BB962C8B-B14F-4D97-AF65-F5344CB8AC3E}">
        <p14:creationId xmlns:p14="http://schemas.microsoft.com/office/powerpoint/2010/main" val="133330961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r>
              <a:rPr lang="fa-IR" altLang="en-US" smtClean="0"/>
              <a:t>مدارهای الکتریکی و الکترونیکی</a:t>
            </a:r>
            <a:endParaRPr lang="en-US" altLang="en-US" dirty="0"/>
          </a:p>
        </p:txBody>
      </p:sp>
      <p:sp>
        <p:nvSpPr>
          <p:cNvPr id="5" name="Footer Placeholder 2"/>
          <p:cNvSpPr>
            <a:spLocks noGrp="1"/>
          </p:cNvSpPr>
          <p:nvPr>
            <p:ph type="ftr" sz="quarter" idx="11"/>
          </p:nvPr>
        </p:nvSpPr>
        <p:spPr/>
        <p:txBody>
          <a:bodyPr/>
          <a:lstStyle>
            <a:lvl1pPr>
              <a:defRPr/>
            </a:lvl1pPr>
          </a:lstStyle>
          <a:p>
            <a:pPr>
              <a:defRPr/>
            </a:pPr>
            <a:r>
              <a:rPr lang="fa-IR" altLang="en-US" smtClean="0"/>
              <a:t>12. ترانزیستور (ادامه)</a:t>
            </a:r>
            <a:endParaRPr lang="en-US" altLang="en-US" dirty="0"/>
          </a:p>
        </p:txBody>
      </p:sp>
      <p:sp>
        <p:nvSpPr>
          <p:cNvPr id="6" name="Slide Number Placeholder 22"/>
          <p:cNvSpPr>
            <a:spLocks noGrp="1"/>
          </p:cNvSpPr>
          <p:nvPr>
            <p:ph type="sldNum" sz="quarter" idx="12"/>
          </p:nvPr>
        </p:nvSpPr>
        <p:spPr/>
        <p:txBody>
          <a:bodyPr/>
          <a:lstStyle>
            <a:lvl1pPr>
              <a:defRPr/>
            </a:lvl1pPr>
          </a:lstStyle>
          <a:p>
            <a:pPr>
              <a:defRPr/>
            </a:pPr>
            <a:fld id="{89CE0CEF-2513-4502-B5E4-86178963BC8F}" type="slidenum">
              <a:rPr lang="en-US" altLang="en-US"/>
              <a:pPr>
                <a:defRPr/>
              </a:pPr>
              <a:t>‹#›</a:t>
            </a:fld>
            <a:endParaRPr lang="en-US" altLang="en-US" dirty="0"/>
          </a:p>
        </p:txBody>
      </p:sp>
    </p:spTree>
    <p:extLst>
      <p:ext uri="{BB962C8B-B14F-4D97-AF65-F5344CB8AC3E}">
        <p14:creationId xmlns:p14="http://schemas.microsoft.com/office/powerpoint/2010/main" val="541518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Vertical Title 1"/>
          <p:cNvSpPr>
            <a:spLocks noGrp="1"/>
          </p:cNvSpPr>
          <p:nvPr>
            <p:ph type="title" orient="vert"/>
          </p:nvPr>
        </p:nvSpPr>
        <p:spPr>
          <a:xfrm>
            <a:off x="6553200" y="609600"/>
            <a:ext cx="2057400" cy="55165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6553200" y="6248400"/>
            <a:ext cx="2209800" cy="365125"/>
          </a:xfrm>
        </p:spPr>
        <p:txBody>
          <a:bodyPr/>
          <a:lstStyle>
            <a:lvl1pPr>
              <a:defRPr smtClean="0"/>
            </a:lvl1pPr>
          </a:lstStyle>
          <a:p>
            <a:pPr>
              <a:defRPr/>
            </a:pPr>
            <a:r>
              <a:rPr lang="fa-IR" altLang="en-US" smtClean="0"/>
              <a:t>مدارهای الکتریکی و الکترونیکی</a:t>
            </a:r>
            <a:endParaRPr lang="en-US" altLang="en-US"/>
          </a:p>
        </p:txBody>
      </p:sp>
      <p:sp>
        <p:nvSpPr>
          <p:cNvPr id="8" name="Footer Placeholder 4"/>
          <p:cNvSpPr>
            <a:spLocks noGrp="1"/>
          </p:cNvSpPr>
          <p:nvPr>
            <p:ph type="ftr" sz="quarter" idx="11"/>
          </p:nvPr>
        </p:nvSpPr>
        <p:spPr>
          <a:xfrm>
            <a:off x="457200" y="6248400"/>
            <a:ext cx="5573713" cy="365125"/>
          </a:xfrm>
        </p:spPr>
        <p:txBody>
          <a:bodyPr/>
          <a:lstStyle>
            <a:lvl1pPr>
              <a:defRPr/>
            </a:lvl1pPr>
          </a:lstStyle>
          <a:p>
            <a:pPr>
              <a:defRPr/>
            </a:pPr>
            <a:r>
              <a:rPr lang="fa-IR" altLang="en-US" smtClean="0"/>
              <a:t>12. ترانزیستور (ادامه)</a:t>
            </a:r>
            <a:endParaRPr lang="en-US" altLang="en-US"/>
          </a:p>
        </p:txBody>
      </p:sp>
      <p:sp>
        <p:nvSpPr>
          <p:cNvPr id="9" name="Slide Number Placeholder 5"/>
          <p:cNvSpPr>
            <a:spLocks noGrp="1"/>
          </p:cNvSpPr>
          <p:nvPr>
            <p:ph type="sldNum" sz="quarter" idx="12"/>
          </p:nvPr>
        </p:nvSpPr>
        <p:spPr>
          <a:xfrm rot="5400000">
            <a:off x="5989638" y="144462"/>
            <a:ext cx="533400" cy="244475"/>
          </a:xfrm>
        </p:spPr>
        <p:txBody>
          <a:bodyPr/>
          <a:lstStyle>
            <a:lvl1pPr>
              <a:defRPr/>
            </a:lvl1pPr>
          </a:lstStyle>
          <a:p>
            <a:pPr>
              <a:defRPr/>
            </a:pPr>
            <a:fld id="{359B103F-FA24-4D83-98C3-C52A1E5C2915}" type="slidenum">
              <a:rPr lang="en-US" altLang="en-US"/>
              <a:pPr>
                <a:defRPr/>
              </a:pPr>
              <a:t>‹#›</a:t>
            </a:fld>
            <a:endParaRPr lang="en-US" altLang="en-US"/>
          </a:p>
        </p:txBody>
      </p:sp>
    </p:spTree>
    <p:extLst>
      <p:ext uri="{BB962C8B-B14F-4D97-AF65-F5344CB8AC3E}">
        <p14:creationId xmlns:p14="http://schemas.microsoft.com/office/powerpoint/2010/main" val="1979537070"/>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685800"/>
          </a:xfrm>
        </p:spPr>
        <p:txBody>
          <a:bodyPr/>
          <a:lstStyle>
            <a:lvl1pPr algn="r" rtl="1">
              <a:defRPr>
                <a:cs typeface="B Nazanin" panose="00000400000000000000" pitchFamily="2" charset="-78"/>
              </a:defRPr>
            </a:lvl1pPr>
          </a:lstStyle>
          <a:p>
            <a:r>
              <a:rPr lang="en-US" dirty="0"/>
              <a:t>Click to edit Master title style</a:t>
            </a:r>
          </a:p>
        </p:txBody>
      </p:sp>
      <p:sp>
        <p:nvSpPr>
          <p:cNvPr id="8" name="Content Placeholder 7"/>
          <p:cNvSpPr>
            <a:spLocks noGrp="1"/>
          </p:cNvSpPr>
          <p:nvPr>
            <p:ph sz="quarter" idx="1"/>
          </p:nvPr>
        </p:nvSpPr>
        <p:spPr>
          <a:xfrm>
            <a:off x="612648" y="1219200"/>
            <a:ext cx="8153400" cy="4876800"/>
          </a:xfrm>
        </p:spPr>
        <p:txBody>
          <a:bodyPr/>
          <a:lstStyle>
            <a:lvl1pPr algn="r" rtl="1">
              <a:defRPr>
                <a:cs typeface="B Nazanin" panose="00000400000000000000" pitchFamily="2" charset="-78"/>
              </a:defRPr>
            </a:lvl1pPr>
            <a:lvl2pPr algn="r" rtl="1">
              <a:defRPr>
                <a:cs typeface="B Nazanin" panose="00000400000000000000" pitchFamily="2" charset="-78"/>
              </a:defRPr>
            </a:lvl2pPr>
            <a:lvl3pPr algn="r" rtl="1">
              <a:defRPr>
                <a:cs typeface="B Nazanin" panose="00000400000000000000" pitchFamily="2" charset="-78"/>
              </a:defRPr>
            </a:lvl3pPr>
            <a:lvl4pPr algn="r" rtl="1">
              <a:defRPr>
                <a:cs typeface="B Nazanin" panose="00000400000000000000" pitchFamily="2" charset="-78"/>
              </a:defRPr>
            </a:lvl4pPr>
            <a:lvl5pPr algn="r" rtl="1">
              <a:defRPr>
                <a:cs typeface="B Nazanin" panose="00000400000000000000" pitchFamily="2" charset="-78"/>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smtClean="0">
                <a:cs typeface="B Nazanin" panose="00000400000000000000" pitchFamily="2" charset="-78"/>
              </a:defRPr>
            </a:lvl1pPr>
          </a:lstStyle>
          <a:p>
            <a:pPr>
              <a:defRPr/>
            </a:pPr>
            <a:r>
              <a:rPr lang="fa-IR" altLang="en-US" smtClean="0"/>
              <a:t>مدارهای الکتریکی و الکترونیکی</a:t>
            </a:r>
            <a:endParaRPr lang="en-US" altLang="en-US" dirty="0"/>
          </a:p>
        </p:txBody>
      </p:sp>
      <p:sp>
        <p:nvSpPr>
          <p:cNvPr id="5" name="Footer Placeholder 4"/>
          <p:cNvSpPr>
            <a:spLocks noGrp="1"/>
          </p:cNvSpPr>
          <p:nvPr>
            <p:ph type="ftr" sz="quarter" idx="11"/>
          </p:nvPr>
        </p:nvSpPr>
        <p:spPr>
          <a:xfrm>
            <a:off x="1195388" y="6248400"/>
            <a:ext cx="4811712" cy="381000"/>
          </a:xfrm>
        </p:spPr>
        <p:txBody>
          <a:bodyPr/>
          <a:lstStyle>
            <a:lvl1pPr rtl="1">
              <a:defRPr>
                <a:cs typeface="B Nazanin" panose="00000400000000000000" pitchFamily="2" charset="-78"/>
              </a:defRPr>
            </a:lvl1pPr>
          </a:lstStyle>
          <a:p>
            <a:pPr>
              <a:defRPr/>
            </a:pPr>
            <a:r>
              <a:rPr lang="fa-IR" altLang="en-US" smtClean="0"/>
              <a:t>12. ترانزیستور (ادامه)</a:t>
            </a:r>
            <a:endParaRPr lang="en-US" altLang="en-US" dirty="0"/>
          </a:p>
        </p:txBody>
      </p:sp>
      <p:sp>
        <p:nvSpPr>
          <p:cNvPr id="6" name="Slide Number Placeholder 5"/>
          <p:cNvSpPr>
            <a:spLocks noGrp="1"/>
          </p:cNvSpPr>
          <p:nvPr>
            <p:ph type="sldNum" sz="quarter" idx="12"/>
          </p:nvPr>
        </p:nvSpPr>
        <p:spPr/>
        <p:txBody>
          <a:bodyPr/>
          <a:lstStyle>
            <a:lvl1pPr>
              <a:defRPr>
                <a:solidFill>
                  <a:srgbClr val="FFFFFF"/>
                </a:solidFill>
                <a:cs typeface="B Nazanin" panose="00000400000000000000" pitchFamily="2" charset="-78"/>
              </a:defRPr>
            </a:lvl1pPr>
          </a:lstStyle>
          <a:p>
            <a:pPr rtl="1">
              <a:defRPr/>
            </a:pPr>
            <a:fld id="{B5CFC3F8-B58D-40FA-AF21-F23E618E0688}" type="slidenum">
              <a:rPr lang="en-US" altLang="en-US" smtClean="0"/>
              <a:pPr rtl="1">
                <a:defRPr/>
              </a:pPr>
              <a:t>‹#›</a:t>
            </a:fld>
            <a:endParaRPr lang="en-US" altLang="en-US" dirty="0"/>
          </a:p>
        </p:txBody>
      </p:sp>
    </p:spTree>
    <p:extLst>
      <p:ext uri="{BB962C8B-B14F-4D97-AF65-F5344CB8AC3E}">
        <p14:creationId xmlns:p14="http://schemas.microsoft.com/office/powerpoint/2010/main" val="78124292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a:t>Click to edit Master title style</a:t>
            </a:r>
          </a:p>
        </p:txBody>
      </p:sp>
      <p:sp>
        <p:nvSpPr>
          <p:cNvPr id="7" name="Date Placeholder 11"/>
          <p:cNvSpPr>
            <a:spLocks noGrp="1"/>
          </p:cNvSpPr>
          <p:nvPr>
            <p:ph type="dt" sz="half" idx="10"/>
          </p:nvPr>
        </p:nvSpPr>
        <p:spPr/>
        <p:txBody>
          <a:bodyPr/>
          <a:lstStyle>
            <a:lvl1pPr>
              <a:defRPr smtClean="0"/>
            </a:lvl1pPr>
          </a:lstStyle>
          <a:p>
            <a:pPr>
              <a:defRPr/>
            </a:pPr>
            <a:r>
              <a:rPr lang="fa-IR" altLang="en-US" smtClean="0"/>
              <a:t>مدارهای الکتریکی و الکترونیکی</a:t>
            </a:r>
            <a:endParaRPr lang="en-US" altLang="en-US"/>
          </a:p>
        </p:txBody>
      </p:sp>
      <p:sp>
        <p:nvSpPr>
          <p:cNvPr id="8" name="Slide Number Placeholder 12"/>
          <p:cNvSpPr>
            <a:spLocks noGrp="1"/>
          </p:cNvSpPr>
          <p:nvPr>
            <p:ph type="sldNum" sz="quarter" idx="11"/>
          </p:nvPr>
        </p:nvSpPr>
        <p:spPr>
          <a:xfrm>
            <a:off x="0" y="1752600"/>
            <a:ext cx="1295400" cy="701675"/>
          </a:xfrm>
        </p:spPr>
        <p:txBody>
          <a:bodyPr>
            <a:noAutofit/>
          </a:bodyPr>
          <a:lstStyle>
            <a:lvl1pPr>
              <a:defRPr sz="2400">
                <a:solidFill>
                  <a:srgbClr val="FFFFFF"/>
                </a:solidFill>
              </a:defRPr>
            </a:lvl1pPr>
          </a:lstStyle>
          <a:p>
            <a:pPr>
              <a:defRPr/>
            </a:pPr>
            <a:fld id="{FE4673F0-768F-450F-9B32-682176E185B7}" type="slidenum">
              <a:rPr lang="en-US" altLang="en-US"/>
              <a:pPr>
                <a:defRPr/>
              </a:pPr>
              <a:t>‹#›</a:t>
            </a:fld>
            <a:endParaRPr lang="en-US" altLang="en-US"/>
          </a:p>
        </p:txBody>
      </p:sp>
      <p:sp>
        <p:nvSpPr>
          <p:cNvPr id="9" name="Footer Placeholder 13"/>
          <p:cNvSpPr>
            <a:spLocks noGrp="1"/>
          </p:cNvSpPr>
          <p:nvPr>
            <p:ph type="ftr" sz="quarter" idx="12"/>
          </p:nvPr>
        </p:nvSpPr>
        <p:spPr/>
        <p:txBody>
          <a:bodyPr/>
          <a:lstStyle>
            <a:lvl1pPr>
              <a:defRPr/>
            </a:lvl1pPr>
          </a:lstStyle>
          <a:p>
            <a:pPr>
              <a:defRPr/>
            </a:pPr>
            <a:r>
              <a:rPr lang="fa-IR" altLang="en-US" smtClean="0"/>
              <a:t>12. ترانزیستور (ادامه)</a:t>
            </a:r>
            <a:endParaRPr lang="en-US" altLang="en-US"/>
          </a:p>
        </p:txBody>
      </p:sp>
    </p:spTree>
    <p:extLst>
      <p:ext uri="{BB962C8B-B14F-4D97-AF65-F5344CB8AC3E}">
        <p14:creationId xmlns:p14="http://schemas.microsoft.com/office/powerpoint/2010/main" val="172849329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844901"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7"/>
          <p:cNvSpPr>
            <a:spLocks noGrp="1"/>
          </p:cNvSpPr>
          <p:nvPr>
            <p:ph type="dt" sz="half" idx="10"/>
          </p:nvPr>
        </p:nvSpPr>
        <p:spPr/>
        <p:txBody>
          <a:bodyPr rtlCol="0"/>
          <a:lstStyle>
            <a:lvl1pPr>
              <a:defRPr smtClean="0"/>
            </a:lvl1pPr>
          </a:lstStyle>
          <a:p>
            <a:pPr>
              <a:defRPr/>
            </a:pPr>
            <a:r>
              <a:rPr lang="fa-IR" altLang="en-US" smtClean="0"/>
              <a:t>مدارهای الکتریکی و الکترونیکی</a:t>
            </a:r>
            <a:endParaRPr lang="en-US" altLang="en-US"/>
          </a:p>
        </p:txBody>
      </p:sp>
      <p:sp>
        <p:nvSpPr>
          <p:cNvPr id="6" name="Slide Number Placeholder 9"/>
          <p:cNvSpPr>
            <a:spLocks noGrp="1"/>
          </p:cNvSpPr>
          <p:nvPr>
            <p:ph type="sldNum" sz="quarter" idx="11"/>
          </p:nvPr>
        </p:nvSpPr>
        <p:spPr/>
        <p:txBody>
          <a:bodyPr rtlCol="0"/>
          <a:lstStyle>
            <a:lvl1pPr>
              <a:defRPr/>
            </a:lvl1pPr>
          </a:lstStyle>
          <a:p>
            <a:pPr>
              <a:defRPr/>
            </a:pPr>
            <a:fld id="{78F2C19F-4ECA-40CC-B095-5582625F1365}" type="slidenum">
              <a:rPr lang="en-US" altLang="en-US"/>
              <a:pPr>
                <a:defRPr/>
              </a:pPr>
              <a:t>‹#›</a:t>
            </a:fld>
            <a:endParaRPr lang="en-US" altLang="en-US"/>
          </a:p>
        </p:txBody>
      </p:sp>
      <p:sp>
        <p:nvSpPr>
          <p:cNvPr id="7" name="Footer Placeholder 11"/>
          <p:cNvSpPr>
            <a:spLocks noGrp="1"/>
          </p:cNvSpPr>
          <p:nvPr>
            <p:ph type="ftr" sz="quarter" idx="12"/>
          </p:nvPr>
        </p:nvSpPr>
        <p:spPr/>
        <p:txBody>
          <a:bodyPr rtlCol="0"/>
          <a:lstStyle>
            <a:lvl1pPr>
              <a:defRPr/>
            </a:lvl1pPr>
          </a:lstStyle>
          <a:p>
            <a:pPr>
              <a:defRPr/>
            </a:pPr>
            <a:r>
              <a:rPr lang="fa-IR" altLang="en-US" smtClean="0"/>
              <a:t>12. ترانزیستور (ادامه)</a:t>
            </a:r>
            <a:endParaRPr lang="en-US" altLang="en-US"/>
          </a:p>
        </p:txBody>
      </p:sp>
    </p:spTree>
    <p:extLst>
      <p:ext uri="{BB962C8B-B14F-4D97-AF65-F5344CB8AC3E}">
        <p14:creationId xmlns:p14="http://schemas.microsoft.com/office/powerpoint/2010/main" val="1873812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4800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7" name="Date Placeholder 9"/>
          <p:cNvSpPr>
            <a:spLocks noGrp="1"/>
          </p:cNvSpPr>
          <p:nvPr>
            <p:ph type="dt" sz="half" idx="10"/>
          </p:nvPr>
        </p:nvSpPr>
        <p:spPr/>
        <p:txBody>
          <a:bodyPr rtlCol="0"/>
          <a:lstStyle>
            <a:lvl1pPr>
              <a:defRPr smtClean="0"/>
            </a:lvl1pPr>
          </a:lstStyle>
          <a:p>
            <a:pPr>
              <a:defRPr/>
            </a:pPr>
            <a:r>
              <a:rPr lang="fa-IR" altLang="en-US" smtClean="0"/>
              <a:t>مدارهای الکتریکی و الکترونیکی</a:t>
            </a:r>
            <a:endParaRPr lang="en-US" altLang="en-US"/>
          </a:p>
        </p:txBody>
      </p:sp>
      <p:sp>
        <p:nvSpPr>
          <p:cNvPr id="8" name="Slide Number Placeholder 11"/>
          <p:cNvSpPr>
            <a:spLocks noGrp="1"/>
          </p:cNvSpPr>
          <p:nvPr>
            <p:ph type="sldNum" sz="quarter" idx="11"/>
          </p:nvPr>
        </p:nvSpPr>
        <p:spPr/>
        <p:txBody>
          <a:bodyPr rtlCol="0"/>
          <a:lstStyle>
            <a:lvl1pPr>
              <a:defRPr/>
            </a:lvl1pPr>
          </a:lstStyle>
          <a:p>
            <a:pPr>
              <a:defRPr/>
            </a:pPr>
            <a:fld id="{AE454D86-5E69-4F38-AA18-41DB87525847}" type="slidenum">
              <a:rPr lang="en-US" altLang="en-US"/>
              <a:pPr>
                <a:defRPr/>
              </a:pPr>
              <a:t>‹#›</a:t>
            </a:fld>
            <a:endParaRPr lang="en-US" altLang="en-US"/>
          </a:p>
        </p:txBody>
      </p:sp>
      <p:sp>
        <p:nvSpPr>
          <p:cNvPr id="9" name="Footer Placeholder 13"/>
          <p:cNvSpPr>
            <a:spLocks noGrp="1"/>
          </p:cNvSpPr>
          <p:nvPr>
            <p:ph type="ftr" sz="quarter" idx="12"/>
          </p:nvPr>
        </p:nvSpPr>
        <p:spPr/>
        <p:txBody>
          <a:bodyPr rtlCol="0"/>
          <a:lstStyle>
            <a:lvl1pPr>
              <a:defRPr/>
            </a:lvl1pPr>
          </a:lstStyle>
          <a:p>
            <a:pPr>
              <a:defRPr/>
            </a:pPr>
            <a:r>
              <a:rPr lang="fa-IR" altLang="en-US" smtClean="0"/>
              <a:t>12. ترانزیستور (ادامه)</a:t>
            </a:r>
            <a:endParaRPr lang="en-US" altLang="en-US"/>
          </a:p>
        </p:txBody>
      </p:sp>
    </p:spTree>
    <p:extLst>
      <p:ext uri="{BB962C8B-B14F-4D97-AF65-F5344CB8AC3E}">
        <p14:creationId xmlns:p14="http://schemas.microsoft.com/office/powerpoint/2010/main" val="2268680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13"/>
          <p:cNvSpPr>
            <a:spLocks noGrp="1"/>
          </p:cNvSpPr>
          <p:nvPr>
            <p:ph type="dt" sz="half" idx="10"/>
          </p:nvPr>
        </p:nvSpPr>
        <p:spPr/>
        <p:txBody>
          <a:bodyPr/>
          <a:lstStyle>
            <a:lvl1pPr>
              <a:defRPr/>
            </a:lvl1pPr>
          </a:lstStyle>
          <a:p>
            <a:pPr>
              <a:defRPr/>
            </a:pPr>
            <a:r>
              <a:rPr lang="fa-IR" altLang="en-US" smtClean="0"/>
              <a:t>مدارهای الکتریکی و الکترونیکی</a:t>
            </a:r>
            <a:endParaRPr lang="en-US" altLang="en-US" dirty="0"/>
          </a:p>
        </p:txBody>
      </p:sp>
      <p:sp>
        <p:nvSpPr>
          <p:cNvPr id="4" name="Footer Placeholder 2"/>
          <p:cNvSpPr>
            <a:spLocks noGrp="1"/>
          </p:cNvSpPr>
          <p:nvPr>
            <p:ph type="ftr" sz="quarter" idx="11"/>
          </p:nvPr>
        </p:nvSpPr>
        <p:spPr/>
        <p:txBody>
          <a:bodyPr/>
          <a:lstStyle>
            <a:lvl1pPr>
              <a:defRPr/>
            </a:lvl1pPr>
          </a:lstStyle>
          <a:p>
            <a:pPr>
              <a:defRPr/>
            </a:pPr>
            <a:r>
              <a:rPr lang="fa-IR" altLang="en-US" smtClean="0"/>
              <a:t>12. ترانزیستور (ادامه)</a:t>
            </a:r>
            <a:endParaRPr lang="en-US" altLang="en-US" dirty="0"/>
          </a:p>
        </p:txBody>
      </p:sp>
      <p:sp>
        <p:nvSpPr>
          <p:cNvPr id="5" name="Slide Number Placeholder 22"/>
          <p:cNvSpPr>
            <a:spLocks noGrp="1"/>
          </p:cNvSpPr>
          <p:nvPr>
            <p:ph type="sldNum" sz="quarter" idx="12"/>
          </p:nvPr>
        </p:nvSpPr>
        <p:spPr/>
        <p:txBody>
          <a:bodyPr/>
          <a:lstStyle>
            <a:lvl1pPr>
              <a:defRPr/>
            </a:lvl1pPr>
          </a:lstStyle>
          <a:p>
            <a:pPr>
              <a:defRPr/>
            </a:pPr>
            <a:fld id="{A6CCBF18-E55F-40C4-AA9C-CCFBF6518CB2}" type="slidenum">
              <a:rPr lang="en-US" altLang="en-US"/>
              <a:pPr>
                <a:defRPr/>
              </a:pPr>
              <a:t>‹#›</a:t>
            </a:fld>
            <a:endParaRPr lang="en-US" altLang="en-US" dirty="0"/>
          </a:p>
        </p:txBody>
      </p:sp>
    </p:spTree>
    <p:extLst>
      <p:ext uri="{BB962C8B-B14F-4D97-AF65-F5344CB8AC3E}">
        <p14:creationId xmlns:p14="http://schemas.microsoft.com/office/powerpoint/2010/main" val="3027867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smtClean="0"/>
            </a:lvl1pPr>
          </a:lstStyle>
          <a:p>
            <a:pPr>
              <a:defRPr/>
            </a:pPr>
            <a:r>
              <a:rPr lang="fa-IR" altLang="en-US" smtClean="0"/>
              <a:t>مدارهای الکتریکی و الکترونیکی</a:t>
            </a:r>
            <a:endParaRPr lang="en-US" altLang="en-US"/>
          </a:p>
        </p:txBody>
      </p:sp>
      <p:sp>
        <p:nvSpPr>
          <p:cNvPr id="3" name="Footer Placeholder 2"/>
          <p:cNvSpPr>
            <a:spLocks noGrp="1"/>
          </p:cNvSpPr>
          <p:nvPr>
            <p:ph type="ftr" sz="quarter" idx="11"/>
          </p:nvPr>
        </p:nvSpPr>
        <p:spPr/>
        <p:txBody>
          <a:bodyPr/>
          <a:lstStyle>
            <a:lvl1pPr>
              <a:defRPr/>
            </a:lvl1pPr>
          </a:lstStyle>
          <a:p>
            <a:pPr>
              <a:defRPr/>
            </a:pPr>
            <a:r>
              <a:rPr lang="fa-IR" altLang="en-US" smtClean="0"/>
              <a:t>12. ترانزیستور (ادامه)</a:t>
            </a:r>
            <a:endParaRPr lang="en-US" alt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pPr>
              <a:defRPr/>
            </a:pPr>
            <a:fld id="{EA097438-A5DA-4F47-94D7-4634482D7267}" type="slidenum">
              <a:rPr lang="en-US" altLang="en-US"/>
              <a:pPr>
                <a:defRPr/>
              </a:pPr>
              <a:t>‹#›</a:t>
            </a:fld>
            <a:endParaRPr lang="en-US" altLang="en-US"/>
          </a:p>
        </p:txBody>
      </p:sp>
    </p:spTree>
    <p:extLst>
      <p:ext uri="{BB962C8B-B14F-4D97-AF65-F5344CB8AC3E}">
        <p14:creationId xmlns:p14="http://schemas.microsoft.com/office/powerpoint/2010/main" val="3109225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a:t>Click to edit Master title style</a:t>
            </a: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p:cNvSpPr>
            <a:spLocks noGrp="1"/>
          </p:cNvSpPr>
          <p:nvPr>
            <p:ph type="dt" sz="half" idx="10"/>
          </p:nvPr>
        </p:nvSpPr>
        <p:spPr/>
        <p:txBody>
          <a:bodyPr/>
          <a:lstStyle>
            <a:lvl1pPr>
              <a:defRPr/>
            </a:lvl1pPr>
          </a:lstStyle>
          <a:p>
            <a:pPr>
              <a:defRPr/>
            </a:pPr>
            <a:r>
              <a:rPr lang="fa-IR" altLang="en-US" smtClean="0"/>
              <a:t>مدارهای الکتریکی و الکترونیکی</a:t>
            </a:r>
            <a:endParaRPr lang="en-US" altLang="en-US" dirty="0"/>
          </a:p>
        </p:txBody>
      </p:sp>
      <p:sp>
        <p:nvSpPr>
          <p:cNvPr id="6" name="Footer Placeholder 2"/>
          <p:cNvSpPr>
            <a:spLocks noGrp="1"/>
          </p:cNvSpPr>
          <p:nvPr>
            <p:ph type="ftr" sz="quarter" idx="11"/>
          </p:nvPr>
        </p:nvSpPr>
        <p:spPr/>
        <p:txBody>
          <a:bodyPr/>
          <a:lstStyle>
            <a:lvl1pPr>
              <a:defRPr/>
            </a:lvl1pPr>
          </a:lstStyle>
          <a:p>
            <a:pPr>
              <a:defRPr/>
            </a:pPr>
            <a:r>
              <a:rPr lang="fa-IR" altLang="en-US" smtClean="0"/>
              <a:t>12. ترانزیستور (ادامه)</a:t>
            </a:r>
            <a:endParaRPr lang="en-US" altLang="en-US" dirty="0"/>
          </a:p>
        </p:txBody>
      </p:sp>
      <p:sp>
        <p:nvSpPr>
          <p:cNvPr id="7" name="Slide Number Placeholder 22"/>
          <p:cNvSpPr>
            <a:spLocks noGrp="1"/>
          </p:cNvSpPr>
          <p:nvPr>
            <p:ph type="sldNum" sz="quarter" idx="12"/>
          </p:nvPr>
        </p:nvSpPr>
        <p:spPr/>
        <p:txBody>
          <a:bodyPr/>
          <a:lstStyle>
            <a:lvl1pPr>
              <a:defRPr/>
            </a:lvl1pPr>
          </a:lstStyle>
          <a:p>
            <a:pPr>
              <a:defRPr/>
            </a:pPr>
            <a:fld id="{55FE5F11-A144-4222-B80E-FD52FBD0E5C8}" type="slidenum">
              <a:rPr lang="en-US" altLang="en-US"/>
              <a:pPr>
                <a:defRPr/>
              </a:pPr>
              <a:t>‹#›</a:t>
            </a:fld>
            <a:endParaRPr lang="en-US" altLang="en-US" dirty="0"/>
          </a:p>
        </p:txBody>
      </p:sp>
    </p:spTree>
    <p:extLst>
      <p:ext uri="{BB962C8B-B14F-4D97-AF65-F5344CB8AC3E}">
        <p14:creationId xmlns:p14="http://schemas.microsoft.com/office/powerpoint/2010/main" val="356472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7"/>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a:t>Click to edit Master title style</a:t>
            </a:r>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a:t>Click icon to add picture</a:t>
            </a:r>
            <a:endParaRPr lang="en-US" noProof="0" dirty="0"/>
          </a:p>
        </p:txBody>
      </p:sp>
      <p:sp>
        <p:nvSpPr>
          <p:cNvPr id="9" name="Date Placeholder 11"/>
          <p:cNvSpPr>
            <a:spLocks noGrp="1"/>
          </p:cNvSpPr>
          <p:nvPr>
            <p:ph type="dt" sz="half" idx="10"/>
          </p:nvPr>
        </p:nvSpPr>
        <p:spPr>
          <a:xfrm>
            <a:off x="6248400" y="6248400"/>
            <a:ext cx="2667000" cy="365125"/>
          </a:xfrm>
        </p:spPr>
        <p:txBody>
          <a:bodyPr rtlCol="0"/>
          <a:lstStyle>
            <a:lvl1pPr>
              <a:defRPr smtClean="0"/>
            </a:lvl1pPr>
          </a:lstStyle>
          <a:p>
            <a:pPr>
              <a:defRPr/>
            </a:pPr>
            <a:r>
              <a:rPr lang="fa-IR" altLang="en-US" smtClean="0"/>
              <a:t>مدارهای الکتریکی و الکترونیکی</a:t>
            </a:r>
            <a:endParaRPr lang="en-US" altLang="en-US"/>
          </a:p>
        </p:txBody>
      </p:sp>
      <p:sp>
        <p:nvSpPr>
          <p:cNvPr id="10" name="Slide Number Placeholder 12"/>
          <p:cNvSpPr>
            <a:spLocks noGrp="1"/>
          </p:cNvSpPr>
          <p:nvPr>
            <p:ph type="sldNum" sz="quarter" idx="11"/>
          </p:nvPr>
        </p:nvSpPr>
        <p:spPr>
          <a:xfrm>
            <a:off x="0" y="4667250"/>
            <a:ext cx="1447800" cy="663575"/>
          </a:xfrm>
        </p:spPr>
        <p:txBody>
          <a:bodyPr rtlCol="0"/>
          <a:lstStyle>
            <a:lvl1pPr>
              <a:defRPr sz="2800"/>
            </a:lvl1pPr>
          </a:lstStyle>
          <a:p>
            <a:pPr>
              <a:defRPr/>
            </a:pPr>
            <a:fld id="{78A045DE-1C2E-4066-AF9F-E27DD7118661}" type="slidenum">
              <a:rPr lang="en-US" altLang="en-US"/>
              <a:pPr>
                <a:defRPr/>
              </a:pPr>
              <a:t>‹#›</a:t>
            </a:fld>
            <a:endParaRPr lang="en-US" altLang="en-US"/>
          </a:p>
        </p:txBody>
      </p:sp>
      <p:sp>
        <p:nvSpPr>
          <p:cNvPr id="11" name="Footer Placeholder 13"/>
          <p:cNvSpPr>
            <a:spLocks noGrp="1"/>
          </p:cNvSpPr>
          <p:nvPr>
            <p:ph type="ftr" sz="quarter" idx="12"/>
          </p:nvPr>
        </p:nvSpPr>
        <p:spPr>
          <a:xfrm>
            <a:off x="1600200" y="6248400"/>
            <a:ext cx="4572000" cy="365125"/>
          </a:xfrm>
        </p:spPr>
        <p:txBody>
          <a:bodyPr rtlCol="0"/>
          <a:lstStyle>
            <a:lvl1pPr>
              <a:defRPr/>
            </a:lvl1pPr>
          </a:lstStyle>
          <a:p>
            <a:pPr>
              <a:defRPr/>
            </a:pPr>
            <a:r>
              <a:rPr lang="fa-IR" altLang="en-US" smtClean="0"/>
              <a:t>12. ترانزیستور (ادامه)</a:t>
            </a:r>
            <a:endParaRPr lang="en-US" altLang="en-US"/>
          </a:p>
        </p:txBody>
      </p:sp>
    </p:spTree>
    <p:extLst>
      <p:ext uri="{BB962C8B-B14F-4D97-AF65-F5344CB8AC3E}">
        <p14:creationId xmlns:p14="http://schemas.microsoft.com/office/powerpoint/2010/main" val="1462763391"/>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228600"/>
            <a:ext cx="8153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Text Placeholder 12"/>
          <p:cNvSpPr>
            <a:spLocks noGrp="1"/>
          </p:cNvSpPr>
          <p:nvPr>
            <p:ph type="body" idx="1"/>
          </p:nvPr>
        </p:nvSpPr>
        <p:spPr bwMode="auto">
          <a:xfrm>
            <a:off x="612775" y="1235075"/>
            <a:ext cx="8153400" cy="489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 name="Date Placeholder 13"/>
          <p:cNvSpPr>
            <a:spLocks noGrp="1"/>
          </p:cNvSpPr>
          <p:nvPr>
            <p:ph type="dt" sz="half" idx="2"/>
          </p:nvPr>
        </p:nvSpPr>
        <p:spPr>
          <a:xfrm>
            <a:off x="6096000" y="6248400"/>
            <a:ext cx="2667000" cy="381000"/>
          </a:xfrm>
          <a:prstGeom prst="rect">
            <a:avLst/>
          </a:prstGeom>
          <a:solidFill>
            <a:schemeClr val="accent1"/>
          </a:solidFill>
        </p:spPr>
        <p:txBody>
          <a:bodyPr vert="horz" anchor="ctr" anchorCtr="0"/>
          <a:lstStyle>
            <a:lvl1pPr algn="ctr" eaLnBrk="1" latinLnBrk="0" hangingPunct="1">
              <a:defRPr kumimoji="0" sz="1400" smtClean="0">
                <a:solidFill>
                  <a:schemeClr val="tx2"/>
                </a:solidFill>
              </a:defRPr>
            </a:lvl1pPr>
          </a:lstStyle>
          <a:p>
            <a:pPr>
              <a:defRPr/>
            </a:pPr>
            <a:r>
              <a:rPr lang="fa-IR" altLang="en-US" smtClean="0"/>
              <a:t>مدارهای الکتریکی و الکترونیکی</a:t>
            </a:r>
            <a:endParaRPr lang="en-US" altLang="en-US" dirty="0"/>
          </a:p>
        </p:txBody>
      </p:sp>
      <p:sp>
        <p:nvSpPr>
          <p:cNvPr id="3" name="Footer Placeholder 2"/>
          <p:cNvSpPr>
            <a:spLocks noGrp="1"/>
          </p:cNvSpPr>
          <p:nvPr>
            <p:ph type="ftr" sz="quarter" idx="3"/>
          </p:nvPr>
        </p:nvSpPr>
        <p:spPr>
          <a:xfrm>
            <a:off x="1219200" y="6248400"/>
            <a:ext cx="4811713" cy="381000"/>
          </a:xfrm>
          <a:prstGeom prst="rect">
            <a:avLst/>
          </a:prstGeom>
          <a:solidFill>
            <a:schemeClr val="accent2"/>
          </a:solidFill>
        </p:spPr>
        <p:txBody>
          <a:bodyPr vert="horz" anchor="ctr"/>
          <a:lstStyle>
            <a:lvl1pPr algn="ctr" eaLnBrk="1" latinLnBrk="0" hangingPunct="1">
              <a:defRPr kumimoji="0" sz="1400">
                <a:solidFill>
                  <a:schemeClr val="tx2"/>
                </a:solidFill>
              </a:defRPr>
            </a:lvl1pPr>
          </a:lstStyle>
          <a:p>
            <a:pPr>
              <a:defRPr/>
            </a:pPr>
            <a:r>
              <a:rPr lang="fa-IR" altLang="en-US" smtClean="0"/>
              <a:t>12. ترانزیستور (ادامه)</a:t>
            </a:r>
            <a:endParaRPr lang="en-US" altLang="en-US" dirty="0"/>
          </a:p>
        </p:txBody>
      </p:sp>
      <p:sp>
        <p:nvSpPr>
          <p:cNvPr id="7" name="Rectangle 6"/>
          <p:cNvSpPr/>
          <p:nvPr/>
        </p:nvSpPr>
        <p:spPr bwMode="white">
          <a:xfrm>
            <a:off x="0" y="900113"/>
            <a:ext cx="9144000" cy="319087"/>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7"/>
          <p:cNvSpPr/>
          <p:nvPr/>
        </p:nvSpPr>
        <p:spPr>
          <a:xfrm>
            <a:off x="590550" y="6248400"/>
            <a:ext cx="533400" cy="381000"/>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Rectangle 8"/>
          <p:cNvSpPr/>
          <p:nvPr/>
        </p:nvSpPr>
        <p:spPr>
          <a:xfrm>
            <a:off x="590550" y="990600"/>
            <a:ext cx="8172450" cy="160338"/>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3" name="Slide Number Placeholder 22"/>
          <p:cNvSpPr>
            <a:spLocks noGrp="1"/>
          </p:cNvSpPr>
          <p:nvPr>
            <p:ph type="sldNum" sz="quarter" idx="4"/>
          </p:nvPr>
        </p:nvSpPr>
        <p:spPr>
          <a:xfrm>
            <a:off x="609600" y="6329363"/>
            <a:ext cx="533400" cy="244475"/>
          </a:xfrm>
          <a:prstGeom prst="rect">
            <a:avLst/>
          </a:prstGeom>
        </p:spPr>
        <p:txBody>
          <a:bodyPr vert="horz" anchor="ctr" anchorCtr="0">
            <a:normAutofit/>
          </a:bodyPr>
          <a:lstStyle>
            <a:lvl1pPr algn="ctr" rtl="1" eaLnBrk="1" latinLnBrk="0" hangingPunct="1">
              <a:defRPr kumimoji="0" sz="1400" b="1">
                <a:solidFill>
                  <a:srgbClr val="FFFFFF"/>
                </a:solidFill>
              </a:defRPr>
            </a:lvl1pPr>
          </a:lstStyle>
          <a:p>
            <a:pPr>
              <a:defRPr/>
            </a:pPr>
            <a:fld id="{0949679D-F92E-44F0-804B-F6AF1B3D7B0E}" type="slidenum">
              <a:rPr lang="en-US" altLang="en-US" smtClean="0"/>
              <a:pPr>
                <a:defRPr/>
              </a:pPr>
              <a:t>‹#›</a:t>
            </a:fld>
            <a:endParaRPr lang="en-US" altLang="en-US" dirty="0"/>
          </a:p>
        </p:txBody>
      </p:sp>
    </p:spTree>
  </p:cSld>
  <p:clrMap bg1="lt1" tx1="dk1" bg2="lt2" tx2="dk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46" r:id="rId6"/>
    <p:sldLayoutId id="2147483954" r:id="rId7"/>
    <p:sldLayoutId id="2147483947" r:id="rId8"/>
    <p:sldLayoutId id="2147483955" r:id="rId9"/>
    <p:sldLayoutId id="2147483948" r:id="rId10"/>
    <p:sldLayoutId id="2147483956" r:id="rId11"/>
  </p:sldLayoutIdLst>
  <p:timing>
    <p:tnLst>
      <p:par>
        <p:cTn id="1" dur="indefinite" restart="never" nodeType="tmRoot"/>
      </p:par>
    </p:tnLst>
  </p:timing>
  <p:hf hdr="0"/>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Calibri" pitchFamily="34" charset="0"/>
        </a:defRPr>
      </a:lvl2pPr>
      <a:lvl3pPr algn="l" rtl="0" eaLnBrk="0" fontAlgn="base" hangingPunct="0">
        <a:spcBef>
          <a:spcPct val="0"/>
        </a:spcBef>
        <a:spcAft>
          <a:spcPct val="0"/>
        </a:spcAft>
        <a:defRPr sz="4400">
          <a:solidFill>
            <a:schemeClr val="tx2"/>
          </a:solidFill>
          <a:latin typeface="Calibri" pitchFamily="34" charset="0"/>
        </a:defRPr>
      </a:lvl3pPr>
      <a:lvl4pPr algn="l" rtl="0" eaLnBrk="0" fontAlgn="base" hangingPunct="0">
        <a:spcBef>
          <a:spcPct val="0"/>
        </a:spcBef>
        <a:spcAft>
          <a:spcPct val="0"/>
        </a:spcAft>
        <a:defRPr sz="4400">
          <a:solidFill>
            <a:schemeClr val="tx2"/>
          </a:solidFill>
          <a:latin typeface="Calibri" pitchFamily="34" charset="0"/>
        </a:defRPr>
      </a:lvl4pPr>
      <a:lvl5pPr algn="l" rtl="0" eaLnBrk="0" fontAlgn="base" hangingPunct="0">
        <a:spcBef>
          <a:spcPct val="0"/>
        </a:spcBef>
        <a:spcAft>
          <a:spcPct val="0"/>
        </a:spcAft>
        <a:defRPr sz="4400">
          <a:solidFill>
            <a:schemeClr val="tx2"/>
          </a:solidFill>
          <a:latin typeface="Calibri" pitchFamily="34" charset="0"/>
        </a:defRPr>
      </a:lvl5pPr>
      <a:lvl6pPr marL="457200" algn="l" rtl="0" fontAlgn="base">
        <a:spcBef>
          <a:spcPct val="0"/>
        </a:spcBef>
        <a:spcAft>
          <a:spcPct val="0"/>
        </a:spcAft>
        <a:defRPr sz="4400">
          <a:solidFill>
            <a:schemeClr val="tx2"/>
          </a:solidFill>
          <a:latin typeface="Calibri" pitchFamily="34" charset="0"/>
        </a:defRPr>
      </a:lvl6pPr>
      <a:lvl7pPr marL="914400" algn="l" rtl="0" fontAlgn="base">
        <a:spcBef>
          <a:spcPct val="0"/>
        </a:spcBef>
        <a:spcAft>
          <a:spcPct val="0"/>
        </a:spcAft>
        <a:defRPr sz="4400">
          <a:solidFill>
            <a:schemeClr val="tx2"/>
          </a:solidFill>
          <a:latin typeface="Calibri" pitchFamily="34" charset="0"/>
        </a:defRPr>
      </a:lvl7pPr>
      <a:lvl8pPr marL="1371600" algn="l" rtl="0" fontAlgn="base">
        <a:spcBef>
          <a:spcPct val="0"/>
        </a:spcBef>
        <a:spcAft>
          <a:spcPct val="0"/>
        </a:spcAft>
        <a:defRPr sz="4400">
          <a:solidFill>
            <a:schemeClr val="tx2"/>
          </a:solidFill>
          <a:latin typeface="Calibri" pitchFamily="34" charset="0"/>
        </a:defRPr>
      </a:lvl8pPr>
      <a:lvl9pPr marL="1828800" algn="l" rtl="0" fontAlgn="base">
        <a:spcBef>
          <a:spcPct val="0"/>
        </a:spcBef>
        <a:spcAft>
          <a:spcPct val="0"/>
        </a:spcAft>
        <a:defRPr sz="4400">
          <a:solidFill>
            <a:schemeClr val="tx2"/>
          </a:solidFill>
          <a:latin typeface="Calibri" pitchFamily="34" charset="0"/>
        </a:defRPr>
      </a:lvl9pPr>
    </p:titleStyle>
    <p:bodyStyle>
      <a:lvl1pPr marL="319088" indent="-319088" algn="l" rtl="0" eaLnBrk="0" fontAlgn="base" hangingPunct="0">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5AB81"/>
        </a:buClr>
        <a:buSzPct val="75000"/>
        <a:buFont typeface="Wingdings"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D8B25C"/>
        </a:buClr>
        <a:buSzPct val="65000"/>
        <a:buFont typeface="Wingdings"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1.png"/><Relationship Id="rId5" Type="http://schemas.microsoft.com/office/2007/relationships/hdphoto" Target="../media/hdphoto1.wdp"/><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4.png"/><Relationship Id="rId4" Type="http://schemas.microsoft.com/office/2007/relationships/hdphoto" Target="../media/hdphoto2.wdp"/></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2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2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2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990600"/>
            <a:ext cx="8229600" cy="4876800"/>
          </a:xfrm>
        </p:spPr>
        <p:txBody>
          <a:bodyPr>
            <a:normAutofit/>
          </a:bodyPr>
          <a:lstStyle/>
          <a:p>
            <a:pPr algn="r" rtl="1" eaLnBrk="1" fontAlgn="auto" hangingPunct="1">
              <a:spcAft>
                <a:spcPts val="0"/>
              </a:spcAft>
              <a:defRPr/>
            </a:pPr>
            <a:r>
              <a:rPr lang="fa-IR" cap="none" dirty="0" smtClean="0">
                <a:cs typeface="B Nazanin" panose="00000400000000000000" pitchFamily="2" charset="-78"/>
              </a:rPr>
              <a:t>مدارهای الکتریکی و الکترونیکی</a:t>
            </a:r>
            <a:br>
              <a:rPr lang="fa-IR" cap="none" dirty="0" smtClean="0">
                <a:cs typeface="B Nazanin" panose="00000400000000000000" pitchFamily="2" charset="-78"/>
              </a:rPr>
            </a:br>
            <a:r>
              <a:rPr lang="fa-IR" cap="none" dirty="0" smtClean="0">
                <a:cs typeface="B Nazanin" panose="00000400000000000000" pitchFamily="2" charset="-78"/>
              </a:rPr>
              <a:t>فصل دوازدهم: ترانزیستور (ادامه)</a:t>
            </a:r>
            <a:r>
              <a:rPr lang="en-US" dirty="0">
                <a:cs typeface="B Nazanin" panose="00000400000000000000" pitchFamily="2" charset="-78"/>
              </a:rPr>
              <a:t/>
            </a:r>
            <a:br>
              <a:rPr lang="en-US" dirty="0">
                <a:cs typeface="B Nazanin" panose="00000400000000000000" pitchFamily="2" charset="-78"/>
              </a:rPr>
            </a:br>
            <a:r>
              <a:rPr lang="fa-IR" sz="3600" cap="none" dirty="0" smtClean="0">
                <a:cs typeface="B Nazanin" panose="00000400000000000000" pitchFamily="2" charset="-78"/>
              </a:rPr>
              <a:t/>
            </a:r>
            <a:br>
              <a:rPr lang="fa-IR" sz="3600" cap="none" dirty="0" smtClean="0">
                <a:cs typeface="B Nazanin" panose="00000400000000000000" pitchFamily="2" charset="-78"/>
              </a:rPr>
            </a:br>
            <a:r>
              <a:rPr lang="fa-IR" sz="3600" cap="none" dirty="0" smtClean="0">
                <a:cs typeface="B Nazanin" panose="00000400000000000000" pitchFamily="2" charset="-78"/>
              </a:rPr>
              <a:t>استاد درس: محمود ممتازپور</a:t>
            </a:r>
            <a:r>
              <a:rPr lang="en-US" sz="3600" cap="none" dirty="0">
                <a:cs typeface="B Nazanin" panose="00000400000000000000" pitchFamily="2" charset="-78"/>
              </a:rPr>
              <a:t/>
            </a:r>
            <a:br>
              <a:rPr lang="en-US" sz="3600" cap="none" dirty="0">
                <a:cs typeface="B Nazanin" panose="00000400000000000000" pitchFamily="2" charset="-78"/>
              </a:rPr>
            </a:br>
            <a:r>
              <a:rPr lang="en-US" sz="3000" u="sng" cap="none" dirty="0">
                <a:solidFill>
                  <a:srgbClr val="6128F0"/>
                </a:solidFill>
                <a:cs typeface="B Nazanin" panose="00000400000000000000" pitchFamily="2" charset="-78"/>
              </a:rPr>
              <a:t>ceit.aut.ac.ir/~</a:t>
            </a:r>
            <a:r>
              <a:rPr lang="en-US" sz="3000" u="sng" cap="none" dirty="0" err="1">
                <a:solidFill>
                  <a:srgbClr val="6128F0"/>
                </a:solidFill>
                <a:cs typeface="B Nazanin" panose="00000400000000000000" pitchFamily="2" charset="-78"/>
              </a:rPr>
              <a:t>momtazpour</a:t>
            </a:r>
            <a:r>
              <a:rPr lang="en-US" dirty="0">
                <a:cs typeface="B Nazanin" panose="00000400000000000000" pitchFamily="2" charset="-78"/>
              </a:rPr>
              <a:t/>
            </a:r>
            <a:br>
              <a:rPr lang="en-US" dirty="0">
                <a:cs typeface="B Nazanin" panose="00000400000000000000" pitchFamily="2" charset="-78"/>
              </a:rPr>
            </a:br>
            <a:r>
              <a:rPr lang="en-US" dirty="0">
                <a:cs typeface="B Nazanin" panose="00000400000000000000" pitchFamily="2" charset="-78"/>
              </a:rPr>
              <a:t/>
            </a:r>
            <a:br>
              <a:rPr lang="en-US" dirty="0">
                <a:cs typeface="B Nazanin" panose="00000400000000000000" pitchFamily="2" charset="-78"/>
              </a:rPr>
            </a:br>
            <a:r>
              <a:rPr lang="en-US" sz="3000" cap="none" dirty="0">
                <a:cs typeface="B Nazanin" panose="00000400000000000000" pitchFamily="2" charset="-78"/>
              </a:rPr>
              <a:t/>
            </a:r>
            <a:br>
              <a:rPr lang="en-US" sz="3000" cap="none" dirty="0">
                <a:cs typeface="B Nazanin" panose="00000400000000000000" pitchFamily="2" charset="-78"/>
              </a:rPr>
            </a:br>
            <a:endParaRPr lang="en-US" sz="3000" cap="none" dirty="0">
              <a:cs typeface="B Nazanin" panose="00000400000000000000" pitchFamily="2" charset="-78"/>
            </a:endParaRPr>
          </a:p>
        </p:txBody>
      </p:sp>
      <p:sp>
        <p:nvSpPr>
          <p:cNvPr id="10243" name="Subtitle 2"/>
          <p:cNvSpPr>
            <a:spLocks noGrp="1"/>
          </p:cNvSpPr>
          <p:nvPr>
            <p:ph type="subTitle" idx="1"/>
          </p:nvPr>
        </p:nvSpPr>
        <p:spPr>
          <a:xfrm>
            <a:off x="2362200" y="6049963"/>
            <a:ext cx="6705600" cy="685800"/>
          </a:xfrm>
        </p:spPr>
        <p:txBody>
          <a:bodyPr/>
          <a:lstStyle/>
          <a:p>
            <a:pPr algn="r" rtl="1" eaLnBrk="1" hangingPunct="1"/>
            <a:r>
              <a:rPr lang="fa-IR" altLang="en-US" dirty="0" smtClean="0">
                <a:cs typeface="B Nazanin" panose="00000400000000000000" pitchFamily="2" charset="-78"/>
              </a:rPr>
              <a:t>دانشگاه صنعتی امیرکبیر</a:t>
            </a:r>
            <a:endParaRPr lang="en-US" altLang="en-US" dirty="0">
              <a:cs typeface="B Nazanin" panose="00000400000000000000" pitchFamily="2" charset="-78"/>
            </a:endParaRPr>
          </a:p>
        </p:txBody>
      </p:sp>
      <p:sp>
        <p:nvSpPr>
          <p:cNvPr id="1024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eaLnBrk="0" hangingPunct="0">
              <a:spcBef>
                <a:spcPts val="700"/>
              </a:spcBef>
              <a:buClr>
                <a:schemeClr val="accent2"/>
              </a:buClr>
              <a:buSzPct val="60000"/>
              <a:buFont typeface="Wingdings" pitchFamily="2" charset="2"/>
              <a:buChar char=""/>
              <a:defRPr sz="2900">
                <a:solidFill>
                  <a:schemeClr val="tx1"/>
                </a:solidFill>
                <a:latin typeface="Calibri" pitchFamily="34" charset="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Calibri" pitchFamily="34" charset="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Calibri" pitchFamily="34" charset="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Calibri" pitchFamily="34" charset="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Calibri" pitchFamily="34" charset="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9pPr>
          </a:lstStyle>
          <a:p>
            <a:pPr eaLnBrk="1" hangingPunct="1">
              <a:spcBef>
                <a:spcPct val="0"/>
              </a:spcBef>
              <a:buClrTx/>
              <a:buSzTx/>
              <a:buFontTx/>
              <a:buNone/>
            </a:pPr>
            <a:fld id="{21AEDB98-9598-4170-A751-7D06B6C2AEDD}" type="slidenum">
              <a:rPr lang="en-US" altLang="en-US" sz="1400" smtClean="0">
                <a:solidFill>
                  <a:schemeClr val="tx2"/>
                </a:solidFill>
                <a:latin typeface="Arial" charset="0"/>
                <a:cs typeface="B Nazanin" panose="00000400000000000000" pitchFamily="2" charset="-78"/>
              </a:rPr>
              <a:pPr eaLnBrk="1" hangingPunct="1">
                <a:spcBef>
                  <a:spcPct val="0"/>
                </a:spcBef>
                <a:buClrTx/>
                <a:buSzTx/>
                <a:buFontTx/>
                <a:buNone/>
              </a:pPr>
              <a:t>1</a:t>
            </a:fld>
            <a:endParaRPr lang="en-US" altLang="en-US" sz="1400">
              <a:solidFill>
                <a:schemeClr val="tx2"/>
              </a:solidFill>
              <a:latin typeface="Arial" charset="0"/>
              <a:cs typeface="B Nazanin" panose="00000400000000000000" pitchFamily="2" charset="-78"/>
            </a:endParaRPr>
          </a:p>
        </p:txBody>
      </p:sp>
      <p:sp>
        <p:nvSpPr>
          <p:cNvPr id="10245" name="Date Placeholder 3"/>
          <p:cNvSpPr>
            <a:spLocks noGrp="1"/>
          </p:cNvSpPr>
          <p:nvPr>
            <p:ph type="dt" sz="quarter" idx="10"/>
          </p:nvPr>
        </p:nvSpPr>
        <p:spPr bwMode="auto">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a-IR" altLang="en-US" smtClean="0">
                <a:solidFill>
                  <a:srgbClr val="FFFFFF"/>
                </a:solidFill>
                <a:cs typeface="B Nazanin" panose="00000400000000000000" pitchFamily="2" charset="-78"/>
              </a:rPr>
              <a:t>مدارهای الکتریکی و الکترونیکی</a:t>
            </a:r>
            <a:endParaRPr lang="en-US" altLang="en-US" dirty="0">
              <a:solidFill>
                <a:srgbClr val="FFFFFF"/>
              </a:solidFill>
              <a:cs typeface="B Nazanin" panose="00000400000000000000" pitchFamily="2" charset="-78"/>
            </a:endParaRPr>
          </a:p>
        </p:txBody>
      </p:sp>
      <p:sp>
        <p:nvSpPr>
          <p:cNvPr id="10246" name="Footer Placeholder 4"/>
          <p:cNvSpPr>
            <a:spLocks noGrp="1"/>
          </p:cNvSpPr>
          <p:nvPr>
            <p:ph type="ftr" sz="quarter" idx="11"/>
          </p:nvPr>
        </p:nvSpPr>
        <p:spPr bwMode="auto">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rtl="1" eaLnBrk="1" hangingPunct="1"/>
            <a:r>
              <a:rPr lang="fa-IR" altLang="en-US" smtClean="0">
                <a:solidFill>
                  <a:schemeClr val="tx2"/>
                </a:solidFill>
                <a:cs typeface="B Nazanin" panose="00000400000000000000" pitchFamily="2" charset="-78"/>
              </a:rPr>
              <a:t>12. ترانزیستور (ادامه)</a:t>
            </a:r>
            <a:endParaRPr lang="en-US" altLang="en-US" dirty="0">
              <a:solidFill>
                <a:schemeClr val="tx2"/>
              </a:solidFill>
              <a:cs typeface="B Nazanin" panose="00000400000000000000" pitchFamily="2" charset="-7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sz="quarter" idx="1"/>
              </p:nvPr>
            </p:nvSpPr>
            <p:spPr/>
            <p:txBody>
              <a:bodyPr/>
              <a:lstStyle/>
              <a:p>
                <a:r>
                  <a:rPr lang="fa-IR" sz="2400" dirty="0" smtClean="0"/>
                  <a:t>روابط </a:t>
                </a:r>
                <a:r>
                  <a:rPr lang="en-US" sz="2400" dirty="0" smtClean="0"/>
                  <a:t>KVL</a:t>
                </a:r>
                <a:r>
                  <a:rPr lang="fa-IR" sz="2400" dirty="0" smtClean="0"/>
                  <a:t> دو طرف ترانزیستور را بنویسید.</a:t>
                </a:r>
                <a:endParaRPr lang="en-US" sz="2400" dirty="0" smtClean="0"/>
              </a:p>
              <a:p>
                <a:r>
                  <a:rPr lang="fa-IR" sz="2400" dirty="0" smtClean="0"/>
                  <a:t>با استفاده از این روابط، ولتاژ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𝑉</m:t>
                        </m:r>
                      </m:e>
                      <m:sub>
                        <m:r>
                          <a:rPr lang="en-US" sz="2400" b="0" i="1" smtClean="0">
                            <a:latin typeface="Cambria Math" panose="02040503050406030204" pitchFamily="18" charset="0"/>
                          </a:rPr>
                          <m:t>𝑔𝑠</m:t>
                        </m:r>
                      </m:sub>
                    </m:sSub>
                  </m:oMath>
                </a14:m>
                <a:r>
                  <a:rPr lang="fa-IR" sz="2400" dirty="0" smtClean="0"/>
                  <a:t> را به‌دست آورید. (جریان گیت همیشه صفر است)</a:t>
                </a:r>
                <a:r>
                  <a:rPr lang="fa-IR" sz="2400" dirty="0"/>
                  <a:t>.</a:t>
                </a:r>
                <a:endParaRPr lang="en-US" sz="2400" dirty="0" smtClean="0"/>
              </a:p>
              <a:p>
                <a:r>
                  <a:rPr lang="fa-IR" sz="2400" dirty="0" smtClean="0"/>
                  <a:t>اگر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𝑉</m:t>
                        </m:r>
                      </m:e>
                      <m:sub>
                        <m:r>
                          <a:rPr lang="en-US" sz="2400" b="0" i="1" smtClean="0">
                            <a:latin typeface="Cambria Math" panose="02040503050406030204" pitchFamily="18" charset="0"/>
                          </a:rPr>
                          <m:t>𝑔𝑠</m:t>
                        </m:r>
                      </m:sub>
                    </m:sSub>
                    <m:r>
                      <a:rPr lang="en-US" sz="2400" i="1">
                        <a:latin typeface="Cambria Math" panose="02040503050406030204" pitchFamily="18" charset="0"/>
                      </a:rPr>
                      <m:t>&lt;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𝑉</m:t>
                        </m:r>
                      </m:e>
                      <m:sub>
                        <m:r>
                          <a:rPr lang="en-US" sz="2400" b="0" i="1" smtClean="0">
                            <a:latin typeface="Cambria Math" panose="02040503050406030204" pitchFamily="18" charset="0"/>
                          </a:rPr>
                          <m:t>𝑡</m:t>
                        </m:r>
                      </m:sub>
                    </m:sSub>
                  </m:oMath>
                </a14:m>
                <a:r>
                  <a:rPr lang="fa-IR" sz="2400" dirty="0" smtClean="0"/>
                  <a:t> باشد، ترانزیستور قطع است:</a:t>
                </a:r>
                <a:r>
                  <a:rPr lang="en-US" sz="2400" dirty="0" smtClean="0"/>
                  <a:t>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𝐼</m:t>
                        </m:r>
                      </m:e>
                      <m:sub>
                        <m:r>
                          <a:rPr lang="en-US" sz="2400" b="0" i="1" smtClean="0">
                            <a:latin typeface="Cambria Math" panose="02040503050406030204" pitchFamily="18" charset="0"/>
                          </a:rPr>
                          <m:t>𝑑𝑠</m:t>
                        </m:r>
                      </m:sub>
                    </m:sSub>
                    <m:r>
                      <a:rPr lang="en-US" sz="2400" b="0" i="1" smtClean="0">
                        <a:latin typeface="Cambria Math" panose="02040503050406030204" pitchFamily="18" charset="0"/>
                      </a:rPr>
                      <m:t>=</m:t>
                    </m:r>
                    <m:r>
                      <a:rPr lang="en-US" sz="2400" b="0" i="1" smtClean="0">
                        <a:latin typeface="Cambria Math" panose="02040503050406030204" pitchFamily="18" charset="0"/>
                      </a:rPr>
                      <m:t>0</m:t>
                    </m:r>
                    <m:r>
                      <a:rPr lang="en-US" sz="2400" b="0" i="1" smtClean="0">
                        <a:latin typeface="Cambria Math" panose="02040503050406030204" pitchFamily="18" charset="0"/>
                      </a:rPr>
                      <m:t> </m:t>
                    </m:r>
                  </m:oMath>
                </a14:m>
                <a:endParaRPr lang="en-US" sz="2400" b="0" dirty="0" smtClean="0"/>
              </a:p>
              <a:p>
                <a:r>
                  <a:rPr lang="fa-IR" sz="2400" dirty="0" smtClean="0"/>
                  <a:t>اگر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𝑉</m:t>
                        </m:r>
                      </m:e>
                      <m:sub>
                        <m:r>
                          <a:rPr lang="en-US" sz="2400" i="1">
                            <a:latin typeface="Cambria Math" panose="02040503050406030204" pitchFamily="18" charset="0"/>
                          </a:rPr>
                          <m:t>𝑔𝑠</m:t>
                        </m:r>
                      </m:sub>
                    </m:sSub>
                    <m:r>
                      <a:rPr lang="en-US" sz="2400" b="0" i="1" smtClean="0">
                        <a:latin typeface="Cambria Math" panose="02040503050406030204" pitchFamily="18" charset="0"/>
                      </a:rPr>
                      <m:t>&gt;</m:t>
                    </m:r>
                    <m:sSub>
                      <m:sSubPr>
                        <m:ctrlPr>
                          <a:rPr lang="en-US" sz="2400" i="1">
                            <a:latin typeface="Cambria Math" panose="02040503050406030204" pitchFamily="18" charset="0"/>
                          </a:rPr>
                        </m:ctrlPr>
                      </m:sSubPr>
                      <m:e>
                        <m:r>
                          <a:rPr lang="en-US" sz="2400" i="1">
                            <a:latin typeface="Cambria Math" panose="02040503050406030204" pitchFamily="18" charset="0"/>
                          </a:rPr>
                          <m:t>𝑉</m:t>
                        </m:r>
                      </m:e>
                      <m:sub>
                        <m:r>
                          <a:rPr lang="en-US" sz="2400" i="1">
                            <a:latin typeface="Cambria Math" panose="02040503050406030204" pitchFamily="18" charset="0"/>
                          </a:rPr>
                          <m:t>𝑡</m:t>
                        </m:r>
                      </m:sub>
                    </m:sSub>
                  </m:oMath>
                </a14:m>
                <a:r>
                  <a:rPr lang="fa-IR" sz="2400" dirty="0" smtClean="0"/>
                  <a:t> باشد، یا اشباع است یا خطی.</a:t>
                </a:r>
                <a:endParaRPr lang="en-US" sz="2400" dirty="0" smtClean="0"/>
              </a:p>
              <a:p>
                <a:r>
                  <a:rPr lang="fa-IR" sz="2400" dirty="0" smtClean="0"/>
                  <a:t>فرض می‌کنیم اشباع است: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𝐼</m:t>
                        </m:r>
                      </m:e>
                      <m:sub>
                        <m:r>
                          <a:rPr lang="en-US" sz="2400" b="0" i="1" smtClean="0">
                            <a:latin typeface="Cambria Math" panose="02040503050406030204" pitchFamily="18" charset="0"/>
                          </a:rPr>
                          <m:t>𝑑𝑠</m:t>
                        </m:r>
                      </m:sub>
                    </m:sSub>
                    <m:r>
                      <a:rPr lang="en-US" sz="2400" b="0" i="1" smtClean="0">
                        <a:latin typeface="Cambria Math" panose="02040503050406030204" pitchFamily="18" charset="0"/>
                      </a:rPr>
                      <m:t>=</m:t>
                    </m:r>
                    <m:f>
                      <m:fPr>
                        <m:ctrlPr>
                          <a:rPr lang="en-US" sz="2400" i="1">
                            <a:latin typeface="Cambria Math" panose="02040503050406030204" pitchFamily="18" charset="0"/>
                          </a:rPr>
                        </m:ctrlPr>
                      </m:fPr>
                      <m:num>
                        <m:r>
                          <a:rPr lang="en-US" sz="2400" b="0" i="1" smtClean="0">
                            <a:latin typeface="Cambria Math" panose="02040503050406030204" pitchFamily="18" charset="0"/>
                          </a:rPr>
                          <m:t>𝐾</m:t>
                        </m:r>
                      </m:num>
                      <m:den>
                        <m:r>
                          <a:rPr lang="en-US" sz="2400" i="1">
                            <a:latin typeface="Cambria Math" panose="02040503050406030204" pitchFamily="18" charset="0"/>
                          </a:rPr>
                          <m:t>2</m:t>
                        </m:r>
                      </m:den>
                    </m:f>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𝑉</m:t>
                                </m:r>
                              </m:e>
                              <m:sub>
                                <m:r>
                                  <a:rPr lang="en-US" sz="2400" i="1">
                                    <a:latin typeface="Cambria Math" panose="02040503050406030204" pitchFamily="18" charset="0"/>
                                  </a:rPr>
                                  <m:t>𝑔𝑠</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𝑉</m:t>
                                </m:r>
                              </m:e>
                              <m:sub>
                                <m:r>
                                  <a:rPr lang="en-US" sz="2400" i="1">
                                    <a:latin typeface="Cambria Math" panose="02040503050406030204" pitchFamily="18" charset="0"/>
                                  </a:rPr>
                                  <m:t>𝑡</m:t>
                                </m:r>
                              </m:sub>
                            </m:sSub>
                          </m:e>
                        </m:d>
                      </m:e>
                      <m:sup>
                        <m:r>
                          <a:rPr lang="en-US" sz="2400" i="1">
                            <a:latin typeface="Cambria Math" panose="02040503050406030204" pitchFamily="18" charset="0"/>
                          </a:rPr>
                          <m:t>2</m:t>
                        </m:r>
                      </m:sup>
                    </m:sSup>
                  </m:oMath>
                </a14:m>
                <a:endParaRPr lang="en-US" sz="2400" b="0" dirty="0" smtClean="0"/>
              </a:p>
              <a:p>
                <a:r>
                  <a:rPr lang="fa-IR" sz="2400" dirty="0" smtClean="0"/>
                  <a:t>ولتاژ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𝑉</m:t>
                        </m:r>
                      </m:e>
                      <m:sub>
                        <m:r>
                          <a:rPr lang="en-US" sz="2400" b="0" i="1" smtClean="0">
                            <a:latin typeface="Cambria Math" panose="02040503050406030204" pitchFamily="18" charset="0"/>
                          </a:rPr>
                          <m:t>𝑑𝑠</m:t>
                        </m:r>
                      </m:sub>
                    </m:sSub>
                  </m:oMath>
                </a14:m>
                <a:r>
                  <a:rPr lang="fa-IR" sz="2400" dirty="0" smtClean="0"/>
                  <a:t> را به‌دست آورده و شرط اشباع بودن را چک می‌کنیم: </a:t>
                </a:r>
              </a:p>
              <a:p>
                <a:pPr lvl="1"/>
                <a:r>
                  <a:rPr lang="en-US" sz="2400" dirty="0" smtClean="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𝑉</m:t>
                        </m:r>
                      </m:e>
                      <m:sub>
                        <m:r>
                          <a:rPr lang="en-US" sz="2400" i="1">
                            <a:latin typeface="Cambria Math" panose="02040503050406030204" pitchFamily="18" charset="0"/>
                          </a:rPr>
                          <m:t>𝑑𝑠</m:t>
                        </m:r>
                      </m:sub>
                    </m:sSub>
                    <m:r>
                      <a:rPr lang="en-US" sz="2400" i="1">
                        <a:latin typeface="Cambria Math" panose="02040503050406030204" pitchFamily="18" charset="0"/>
                      </a:rPr>
                      <m:t>&gt;</m:t>
                    </m:r>
                    <m:sSub>
                      <m:sSubPr>
                        <m:ctrlPr>
                          <a:rPr lang="en-US" sz="2400" i="1">
                            <a:latin typeface="Cambria Math" panose="02040503050406030204" pitchFamily="18" charset="0"/>
                          </a:rPr>
                        </m:ctrlPr>
                      </m:sSubPr>
                      <m:e>
                        <m:r>
                          <a:rPr lang="en-US" sz="2400" i="1">
                            <a:latin typeface="Cambria Math" panose="02040503050406030204" pitchFamily="18" charset="0"/>
                          </a:rPr>
                          <m:t>𝑉</m:t>
                        </m:r>
                      </m:e>
                      <m:sub>
                        <m:r>
                          <a:rPr lang="en-US" sz="2400" i="1">
                            <a:latin typeface="Cambria Math" panose="02040503050406030204" pitchFamily="18" charset="0"/>
                          </a:rPr>
                          <m:t>𝑔𝑠</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𝑉</m:t>
                        </m:r>
                      </m:e>
                      <m:sub>
                        <m:r>
                          <a:rPr lang="en-US" sz="2400" i="1">
                            <a:latin typeface="Cambria Math" panose="02040503050406030204" pitchFamily="18" charset="0"/>
                          </a:rPr>
                          <m:t>𝑡</m:t>
                        </m:r>
                      </m:sub>
                    </m:sSub>
                  </m:oMath>
                </a14:m>
                <a:endParaRPr lang="en-US" sz="2400" dirty="0" smtClean="0"/>
              </a:p>
              <a:p>
                <a:r>
                  <a:rPr lang="fa-IR" sz="2400" i="0" dirty="0" smtClean="0">
                    <a:latin typeface="+mj-lt"/>
                  </a:rPr>
                  <a:t>ا</a:t>
                </a:r>
                <a:r>
                  <a:rPr lang="fa-IR" sz="2400" b="0" i="0" dirty="0" smtClean="0">
                    <a:latin typeface="+mj-lt"/>
                  </a:rPr>
                  <a:t>گر تناقض داشت خطی است: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𝐼</m:t>
                        </m:r>
                      </m:e>
                      <m:sub>
                        <m:r>
                          <a:rPr lang="en-US" sz="2400" b="0" i="1" smtClean="0">
                            <a:latin typeface="Cambria Math" panose="02040503050406030204" pitchFamily="18" charset="0"/>
                          </a:rPr>
                          <m:t>𝑑𝑠</m:t>
                        </m:r>
                      </m:sub>
                    </m:sSub>
                    <m:r>
                      <a:rPr lang="en-US" sz="2400" b="0" i="1" smtClean="0">
                        <a:latin typeface="Cambria Math" panose="02040503050406030204" pitchFamily="18" charset="0"/>
                      </a:rPr>
                      <m:t>=</m:t>
                    </m:r>
                    <m:r>
                      <a:rPr lang="en-US" sz="2400" b="0" i="1" smtClean="0">
                        <a:latin typeface="Cambria Math" panose="02040503050406030204" pitchFamily="18" charset="0"/>
                      </a:rPr>
                      <m:t>𝐾</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𝑉</m:t>
                            </m:r>
                          </m:e>
                          <m:sub>
                            <m:r>
                              <a:rPr lang="en-US" sz="2400" i="1">
                                <a:latin typeface="Cambria Math" panose="02040503050406030204" pitchFamily="18" charset="0"/>
                              </a:rPr>
                              <m:t>𝑔𝑠</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𝑉</m:t>
                            </m:r>
                          </m:e>
                          <m:sub>
                            <m:r>
                              <a:rPr lang="en-US" sz="2400" i="1">
                                <a:latin typeface="Cambria Math" panose="02040503050406030204" pitchFamily="18" charset="0"/>
                              </a:rPr>
                              <m:t>𝑡</m:t>
                            </m:r>
                          </m:sub>
                        </m:sSub>
                        <m:r>
                          <a:rPr lang="en-US" sz="2400" i="1">
                            <a:latin typeface="Cambria Math" panose="02040503050406030204" pitchFamily="18" charset="0"/>
                          </a:rPr>
                          <m:t>−</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rPr>
                                  <m:t>𝑉</m:t>
                                </m:r>
                              </m:e>
                              <m:sub>
                                <m:r>
                                  <a:rPr lang="en-US" sz="2400" i="1">
                                    <a:latin typeface="Cambria Math" panose="02040503050406030204" pitchFamily="18" charset="0"/>
                                  </a:rPr>
                                  <m:t>𝑑𝑠</m:t>
                                </m:r>
                              </m:sub>
                            </m:sSub>
                          </m:num>
                          <m:den>
                            <m:r>
                              <a:rPr lang="en-US" sz="2400" i="1">
                                <a:latin typeface="Cambria Math" panose="02040503050406030204" pitchFamily="18" charset="0"/>
                              </a:rPr>
                              <m:t>2</m:t>
                            </m:r>
                          </m:den>
                        </m:f>
                      </m:e>
                    </m:d>
                    <m:sSub>
                      <m:sSubPr>
                        <m:ctrlPr>
                          <a:rPr lang="en-US" sz="2400" i="1">
                            <a:latin typeface="Cambria Math" panose="02040503050406030204" pitchFamily="18" charset="0"/>
                          </a:rPr>
                        </m:ctrlPr>
                      </m:sSubPr>
                      <m:e>
                        <m:r>
                          <a:rPr lang="en-US" sz="2400" i="1">
                            <a:latin typeface="Cambria Math" panose="02040503050406030204" pitchFamily="18" charset="0"/>
                          </a:rPr>
                          <m:t>𝑉</m:t>
                        </m:r>
                      </m:e>
                      <m:sub>
                        <m:r>
                          <a:rPr lang="en-US" sz="2400" i="1">
                            <a:latin typeface="Cambria Math" panose="02040503050406030204" pitchFamily="18" charset="0"/>
                          </a:rPr>
                          <m:t>𝑑𝑠</m:t>
                        </m:r>
                      </m:sub>
                    </m:sSub>
                  </m:oMath>
                </a14:m>
                <a:endParaRPr lang="fa-IR" sz="2400" dirty="0"/>
              </a:p>
            </p:txBody>
          </p:sp>
        </mc:Choice>
        <mc:Fallback>
          <p:sp>
            <p:nvSpPr>
              <p:cNvPr id="3" name="Content Placeholder 2"/>
              <p:cNvSpPr>
                <a:spLocks noGrp="1" noRot="1" noChangeAspect="1" noMove="1" noResize="1" noEditPoints="1" noAdjustHandles="1" noChangeArrowheads="1" noChangeShapeType="1" noTextEdit="1"/>
              </p:cNvSpPr>
              <p:nvPr>
                <p:ph sz="quarter" idx="1"/>
              </p:nvPr>
            </p:nvSpPr>
            <p:spPr>
              <a:blipFill rotWithShape="0">
                <a:blip r:embed="rId2"/>
                <a:stretch>
                  <a:fillRect t="-1625" r="-150"/>
                </a:stretch>
              </a:blipFill>
            </p:spPr>
            <p:txBody>
              <a:bodyPr/>
              <a:lstStyle/>
              <a:p>
                <a:r>
                  <a:rPr lang="fa-IR">
                    <a:noFill/>
                  </a:rPr>
                  <a:t> </a:t>
                </a:r>
              </a:p>
            </p:txBody>
          </p:sp>
        </mc:Fallback>
      </mc:AlternateContent>
      <p:sp>
        <p:nvSpPr>
          <p:cNvPr id="2" name="Title 1"/>
          <p:cNvSpPr>
            <a:spLocks noGrp="1"/>
          </p:cNvSpPr>
          <p:nvPr>
            <p:ph type="title"/>
          </p:nvPr>
        </p:nvSpPr>
        <p:spPr/>
        <p:txBody>
          <a:bodyPr/>
          <a:lstStyle/>
          <a:p>
            <a:r>
              <a:rPr lang="fa-IR" dirty="0" smtClean="0"/>
              <a:t>تحلیل </a:t>
            </a:r>
            <a:r>
              <a:rPr lang="en-US" dirty="0" smtClean="0"/>
              <a:t>DC</a:t>
            </a:r>
            <a:r>
              <a:rPr lang="fa-IR" dirty="0" smtClean="0"/>
              <a:t> ترانزیستور </a:t>
            </a:r>
            <a:r>
              <a:rPr lang="en-US" dirty="0" smtClean="0"/>
              <a:t>MOSFET</a:t>
            </a:r>
            <a:endParaRPr lang="fa-IR" dirty="0"/>
          </a:p>
        </p:txBody>
      </p:sp>
      <p:sp>
        <p:nvSpPr>
          <p:cNvPr id="4" name="Date Placeholder 3"/>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5" name="Footer Placeholder 4"/>
          <p:cNvSpPr>
            <a:spLocks noGrp="1"/>
          </p:cNvSpPr>
          <p:nvPr>
            <p:ph type="ftr" sz="quarter" idx="11"/>
          </p:nvPr>
        </p:nvSpPr>
        <p:spPr/>
        <p:txBody>
          <a:bodyPr/>
          <a:lstStyle/>
          <a:p>
            <a:pPr>
              <a:defRPr/>
            </a:pPr>
            <a:r>
              <a:rPr lang="fa-IR" altLang="en-US" smtClean="0"/>
              <a:t>12. ترانزیستور (ادامه)</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B5CFC3F8-B58D-40FA-AF21-F23E618E0688}" type="slidenum">
              <a:rPr lang="en-US" altLang="en-US" smtClean="0"/>
              <a:pPr>
                <a:defRPr/>
              </a:pPr>
              <a:t>10</a:t>
            </a:fld>
            <a:endParaRPr lang="en-US" altLang="en-US" dirty="0"/>
          </a:p>
        </p:txBody>
      </p:sp>
    </p:spTree>
    <p:extLst>
      <p:ext uri="{BB962C8B-B14F-4D97-AF65-F5344CB8AC3E}">
        <p14:creationId xmlns:p14="http://schemas.microsoft.com/office/powerpoint/2010/main" val="4128412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697694" y="2247900"/>
            <a:ext cx="3112306" cy="3467100"/>
          </a:xfrm>
          <a:prstGeom prst="rect">
            <a:avLst/>
          </a:prstGeom>
        </p:spPr>
      </p:pic>
      <p:sp>
        <p:nvSpPr>
          <p:cNvPr id="2" name="Title 1"/>
          <p:cNvSpPr>
            <a:spLocks noGrp="1"/>
          </p:cNvSpPr>
          <p:nvPr>
            <p:ph type="title"/>
          </p:nvPr>
        </p:nvSpPr>
        <p:spPr/>
        <p:txBody>
          <a:bodyPr/>
          <a:lstStyle/>
          <a:p>
            <a:r>
              <a:rPr lang="fa-IR" dirty="0" smtClean="0"/>
              <a:t>مثال</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lstStyle/>
              <a:p>
                <a:r>
                  <a:rPr lang="fa-IR" dirty="0" smtClean="0"/>
                  <a:t>ولتاژ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𝑜</m:t>
                        </m:r>
                      </m:sub>
                    </m:sSub>
                  </m:oMath>
                </a14:m>
                <a:r>
                  <a:rPr lang="fa-IR" dirty="0" smtClean="0"/>
                  <a:t> را بیابید.</a:t>
                </a:r>
                <a:r>
                  <a:rPr lang="en-US" dirty="0" smtClean="0"/>
                  <a:t>	(</a:t>
                </a:r>
                <a14:m>
                  <m:oMath xmlns:m="http://schemas.openxmlformats.org/officeDocument/2006/math">
                    <m:r>
                      <m:rPr>
                        <m:sty m:val="p"/>
                      </m:rPr>
                      <a:rPr lang="en-US" i="1" dirty="0" smtClean="0">
                        <a:latin typeface="Cambria Math" panose="02040503050406030204" pitchFamily="18" charset="0"/>
                      </a:rPr>
                      <m:t>K</m:t>
                    </m:r>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5</m:t>
                    </m:r>
                    <m:f>
                      <m:fPr>
                        <m:ctrlPr>
                          <a:rPr lang="en-US" i="1">
                            <a:latin typeface="Cambria Math" panose="02040503050406030204" pitchFamily="18" charset="0"/>
                          </a:rPr>
                        </m:ctrlPr>
                      </m:fPr>
                      <m:num>
                        <m:r>
                          <a:rPr lang="en-US" i="1">
                            <a:latin typeface="Cambria Math" panose="02040503050406030204" pitchFamily="18" charset="0"/>
                          </a:rPr>
                          <m:t>𝑚𝐴</m:t>
                        </m:r>
                      </m:num>
                      <m:den>
                        <m:sSup>
                          <m:sSupPr>
                            <m:ctrlPr>
                              <a:rPr lang="en-US" i="1">
                                <a:latin typeface="Cambria Math" panose="02040503050406030204" pitchFamily="18" charset="0"/>
                              </a:rPr>
                            </m:ctrlPr>
                          </m:sSupPr>
                          <m:e>
                            <m:r>
                              <a:rPr lang="en-US" i="1">
                                <a:latin typeface="Cambria Math" panose="02040503050406030204" pitchFamily="18" charset="0"/>
                              </a:rPr>
                              <m:t>𝑉</m:t>
                            </m:r>
                          </m:e>
                          <m:sup>
                            <m:r>
                              <a:rPr lang="en-US" i="1">
                                <a:latin typeface="Cambria Math" panose="02040503050406030204" pitchFamily="18" charset="0"/>
                              </a:rPr>
                              <m:t>2</m:t>
                            </m:r>
                          </m:sup>
                        </m:sSup>
                      </m:den>
                    </m:f>
                  </m:oMath>
                </a14:m>
                <a:r>
                  <a:rPr lang="en-US" dirty="0" smtClean="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2</m:t>
                    </m:r>
                  </m:oMath>
                </a14:m>
                <a:r>
                  <a:rPr lang="en-US" dirty="0" smtClean="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0</m:t>
                    </m:r>
                  </m:oMath>
                </a14:m>
                <a:r>
                  <a:rPr lang="en-US" dirty="0" smtClean="0"/>
                  <a:t>)</a:t>
                </a:r>
              </a:p>
              <a:p>
                <a:r>
                  <a:rPr lang="fa-IR" dirty="0" smtClean="0"/>
                  <a:t>روابط </a:t>
                </a:r>
                <a:r>
                  <a:rPr lang="en-US" dirty="0" smtClean="0"/>
                  <a:t>KVL</a:t>
                </a:r>
                <a:r>
                  <a:rPr lang="fa-IR" dirty="0" smtClean="0"/>
                  <a:t> دو طرف:</a:t>
                </a:r>
                <a:endParaRPr lang="en-US" dirty="0" smtClean="0"/>
              </a:p>
              <a:p>
                <a:pPr lvl="1"/>
                <a14:m>
                  <m:oMath xmlns:m="http://schemas.openxmlformats.org/officeDocument/2006/math">
                    <m:sSub>
                      <m:sSubPr>
                        <m:ctrlPr>
                          <a:rPr lang="en-US" b="0" i="1" smtClean="0">
                            <a:latin typeface="Cambria Math" panose="02040503050406030204" pitchFamily="18" charset="0"/>
                          </a:rPr>
                        </m:ctrlPr>
                      </m:sSub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𝑔𝑠</m:t>
                            </m:r>
                          </m:sub>
                        </m:sSub>
                        <m:r>
                          <a:rPr lang="en-US" b="0" i="1" smtClean="0">
                            <a:latin typeface="Cambria Math" panose="02040503050406030204" pitchFamily="18" charset="0"/>
                          </a:rPr>
                          <m:t>=</m:t>
                        </m:r>
                        <m:r>
                          <a:rPr lang="en-US" b="0" i="1" smtClean="0">
                            <a:latin typeface="Cambria Math" panose="02040503050406030204" pitchFamily="18" charset="0"/>
                          </a:rPr>
                          <m:t>𝑣</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0</m:t>
                    </m:r>
                  </m:oMath>
                </a14:m>
                <a:endParaRPr lang="en-US" b="0" i="1" dirty="0" smtClean="0">
                  <a:latin typeface="Cambria Math" panose="02040503050406030204" pitchFamily="18" charset="0"/>
                </a:endParaRPr>
              </a:p>
              <a:p>
                <a:pPr lvl="1"/>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12</m:t>
                    </m:r>
                    <m:r>
                      <a:rPr lang="en-US" b="0" i="1" smtClean="0">
                        <a:latin typeface="Cambria Math" panose="02040503050406030204" pitchFamily="18" charset="0"/>
                      </a:rPr>
                      <m:t>+</m:t>
                    </m:r>
                    <m:r>
                      <a:rPr lang="en-US" b="0" i="1" smtClean="0">
                        <a:latin typeface="Cambria Math" panose="02040503050406030204" pitchFamily="18" charset="0"/>
                      </a:rPr>
                      <m:t>1000</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𝑖</m:t>
                        </m:r>
                      </m:e>
                      <m:sub>
                        <m:r>
                          <a:rPr lang="en-US" b="0" i="1" smtClean="0">
                            <a:latin typeface="Cambria Math" panose="02040503050406030204" pitchFamily="18" charset="0"/>
                          </a:rPr>
                          <m:t>𝐷</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𝑑𝑠</m:t>
                        </m:r>
                      </m:sub>
                    </m:sSub>
                    <m:r>
                      <a:rPr lang="en-US" b="0" i="1" smtClean="0">
                        <a:latin typeface="Cambria Math" panose="02040503050406030204" pitchFamily="18" charset="0"/>
                      </a:rPr>
                      <m:t>=</m:t>
                    </m:r>
                    <m:r>
                      <a:rPr lang="en-US" b="0" i="1" smtClean="0">
                        <a:latin typeface="Cambria Math" panose="02040503050406030204" pitchFamily="18" charset="0"/>
                      </a:rPr>
                      <m:t>0</m:t>
                    </m:r>
                  </m:oMath>
                </a14:m>
                <a:endParaRPr lang="en-US" b="0" dirty="0" smtClean="0"/>
              </a:p>
              <a:p>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𝑣</m:t>
                        </m:r>
                      </m:e>
                      <m:sub>
                        <m:r>
                          <a:rPr lang="en-US" i="1" dirty="0">
                            <a:latin typeface="Cambria Math" panose="02040503050406030204" pitchFamily="18" charset="0"/>
                          </a:rPr>
                          <m:t>𝑔𝑠</m:t>
                        </m:r>
                      </m:sub>
                    </m:sSub>
                    <m:r>
                      <a:rPr lang="en-US" i="1" dirty="0">
                        <a:latin typeface="Cambria Math" panose="02040503050406030204" pitchFamily="18" charset="0"/>
                      </a:rPr>
                      <m:t>&lt;</m:t>
                    </m:r>
                    <m:sSub>
                      <m:sSubPr>
                        <m:ctrlPr>
                          <a:rPr lang="en-US" i="1" dirty="0">
                            <a:latin typeface="Cambria Math" panose="02040503050406030204" pitchFamily="18" charset="0"/>
                          </a:rPr>
                        </m:ctrlPr>
                      </m:sSubPr>
                      <m:e>
                        <m:r>
                          <a:rPr lang="en-US" i="1" dirty="0">
                            <a:latin typeface="Cambria Math" panose="02040503050406030204" pitchFamily="18" charset="0"/>
                          </a:rPr>
                          <m:t>𝑣</m:t>
                        </m:r>
                      </m:e>
                      <m:sub>
                        <m:r>
                          <a:rPr lang="en-US" i="1" dirty="0">
                            <a:latin typeface="Cambria Math" panose="02040503050406030204" pitchFamily="18" charset="0"/>
                          </a:rPr>
                          <m:t>𝑡</m:t>
                        </m:r>
                      </m:sub>
                    </m:sSub>
                  </m:oMath>
                </a14:m>
                <a:r>
                  <a:rPr lang="fa-IR" b="0" dirty="0" smtClean="0"/>
                  <a:t> پس قطع است: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𝐷</m:t>
                        </m:r>
                      </m:sub>
                    </m:sSub>
                    <m:r>
                      <a:rPr lang="en-US" i="1">
                        <a:latin typeface="Cambria Math" panose="02040503050406030204" pitchFamily="18" charset="0"/>
                      </a:rPr>
                      <m:t>=</m:t>
                    </m:r>
                    <m:r>
                      <a:rPr lang="en-US" i="1">
                        <a:latin typeface="Cambria Math" panose="02040503050406030204" pitchFamily="18" charset="0"/>
                      </a:rPr>
                      <m:t>0</m:t>
                    </m:r>
                  </m:oMath>
                </a14:m>
                <a:endParaRPr lang="en-US" b="0" dirty="0" smtClean="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𝑑𝑠</m:t>
                        </m:r>
                      </m:sub>
                    </m:sSub>
                    <m:r>
                      <a:rPr lang="en-US" b="0" i="1" smtClean="0">
                        <a:latin typeface="Cambria Math" panose="02040503050406030204" pitchFamily="18" charset="0"/>
                      </a:rPr>
                      <m:t>=</m:t>
                    </m:r>
                    <m:r>
                      <a:rPr lang="en-US" b="0" i="1" smtClean="0">
                        <a:latin typeface="Cambria Math" panose="02040503050406030204" pitchFamily="18" charset="0"/>
                      </a:rPr>
                      <m:t>12</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0">
                <a:blip r:embed="rId3"/>
                <a:stretch>
                  <a:fillRect r="-449"/>
                </a:stretch>
              </a:blipFill>
            </p:spPr>
            <p:txBody>
              <a:bodyPr/>
              <a:lstStyle/>
              <a:p>
                <a:r>
                  <a:rPr lang="fa-IR">
                    <a:noFill/>
                  </a:rPr>
                  <a:t> </a:t>
                </a:r>
              </a:p>
            </p:txBody>
          </p:sp>
        </mc:Fallback>
      </mc:AlternateContent>
      <p:sp>
        <p:nvSpPr>
          <p:cNvPr id="4" name="Date Placeholder 3"/>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5" name="Footer Placeholder 4"/>
          <p:cNvSpPr>
            <a:spLocks noGrp="1"/>
          </p:cNvSpPr>
          <p:nvPr>
            <p:ph type="ftr" sz="quarter" idx="11"/>
          </p:nvPr>
        </p:nvSpPr>
        <p:spPr/>
        <p:txBody>
          <a:bodyPr/>
          <a:lstStyle/>
          <a:p>
            <a:pPr>
              <a:defRPr/>
            </a:pPr>
            <a:r>
              <a:rPr lang="fa-IR" altLang="en-US" smtClean="0"/>
              <a:t>12. ترانزیستور (ادامه)</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B5CFC3F8-B58D-40FA-AF21-F23E618E0688}" type="slidenum">
              <a:rPr lang="en-US" altLang="en-US" smtClean="0"/>
              <a:pPr>
                <a:defRPr/>
              </a:pPr>
              <a:t>11</a:t>
            </a:fld>
            <a:endParaRPr lang="en-US" altLang="en-US" dirty="0"/>
          </a:p>
        </p:txBody>
      </p:sp>
    </p:spTree>
    <p:extLst>
      <p:ext uri="{BB962C8B-B14F-4D97-AF65-F5344CB8AC3E}">
        <p14:creationId xmlns:p14="http://schemas.microsoft.com/office/powerpoint/2010/main" val="28160520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88094" y="1143000"/>
            <a:ext cx="3112306" cy="3467100"/>
          </a:xfrm>
          <a:prstGeom prst="rect">
            <a:avLst/>
          </a:prstGeom>
        </p:spPr>
      </p:pic>
      <p:sp>
        <p:nvSpPr>
          <p:cNvPr id="2" name="Title 1"/>
          <p:cNvSpPr>
            <a:spLocks noGrp="1"/>
          </p:cNvSpPr>
          <p:nvPr>
            <p:ph type="title"/>
          </p:nvPr>
        </p:nvSpPr>
        <p:spPr/>
        <p:txBody>
          <a:bodyPr/>
          <a:lstStyle/>
          <a:p>
            <a:r>
              <a:rPr lang="fa-IR" dirty="0" smtClean="0"/>
              <a:t>مثال 2</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sz="quarter" idx="1"/>
              </p:nvPr>
            </p:nvSpPr>
            <p:spPr/>
            <p:txBody>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𝑜</m:t>
                        </m:r>
                      </m:sub>
                    </m:sSub>
                  </m:oMath>
                </a14:m>
                <a:r>
                  <a:rPr lang="fa-IR" dirty="0" smtClean="0"/>
                  <a:t> را بیابید.</a:t>
                </a:r>
                <a:r>
                  <a:rPr lang="en-US" dirty="0" smtClean="0"/>
                  <a:t> 	(</a:t>
                </a:r>
                <a14:m>
                  <m:oMath xmlns:m="http://schemas.openxmlformats.org/officeDocument/2006/math">
                    <m:r>
                      <a:rPr lang="en-US" b="0" i="1" smtClean="0">
                        <a:latin typeface="Cambria Math" panose="02040503050406030204" pitchFamily="18" charset="0"/>
                      </a:rPr>
                      <m:t>𝐾</m:t>
                    </m:r>
                    <m:r>
                      <a:rPr lang="en-US" i="1">
                        <a:latin typeface="Cambria Math" panose="02040503050406030204" pitchFamily="18" charset="0"/>
                      </a:rPr>
                      <m:t>=</m:t>
                    </m:r>
                    <m:r>
                      <a:rPr lang="en-US" i="1">
                        <a:latin typeface="Cambria Math" panose="02040503050406030204" pitchFamily="18" charset="0"/>
                      </a:rPr>
                      <m:t>0</m:t>
                    </m:r>
                    <m:r>
                      <a:rPr lang="en-US" i="1">
                        <a:latin typeface="Cambria Math" panose="02040503050406030204" pitchFamily="18" charset="0"/>
                      </a:rPr>
                      <m:t>.</m:t>
                    </m:r>
                    <m:r>
                      <a:rPr lang="en-US" i="1">
                        <a:latin typeface="Cambria Math" panose="02040503050406030204" pitchFamily="18" charset="0"/>
                      </a:rPr>
                      <m:t>5</m:t>
                    </m:r>
                    <m:f>
                      <m:fPr>
                        <m:ctrlPr>
                          <a:rPr lang="en-US" b="0" i="1" smtClean="0">
                            <a:latin typeface="Cambria Math" panose="02040503050406030204" pitchFamily="18" charset="0"/>
                          </a:rPr>
                        </m:ctrlPr>
                      </m:fPr>
                      <m:num>
                        <m:r>
                          <a:rPr lang="en-US" b="0" i="1" smtClean="0">
                            <a:latin typeface="Cambria Math" panose="02040503050406030204" pitchFamily="18" charset="0"/>
                          </a:rPr>
                          <m:t>𝑚𝐴</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𝑉</m:t>
                            </m:r>
                          </m:e>
                          <m:sup>
                            <m:r>
                              <a:rPr lang="en-US" b="0" i="1" smtClean="0">
                                <a:latin typeface="Cambria Math" panose="02040503050406030204" pitchFamily="18" charset="0"/>
                              </a:rPr>
                              <m:t>2</m:t>
                            </m:r>
                          </m:sup>
                        </m:sSup>
                      </m:den>
                    </m:f>
                  </m:oMath>
                </a14:m>
                <a:r>
                  <a:rPr lang="en-US" dirty="0" smtClean="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2</m:t>
                    </m:r>
                  </m:oMath>
                </a14:m>
                <a:r>
                  <a:rPr lang="en-US" dirty="0" smtClean="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6</m:t>
                    </m:r>
                  </m:oMath>
                </a14:m>
                <a:r>
                  <a:rPr lang="en-US" dirty="0" smtClean="0"/>
                  <a:t>)</a:t>
                </a:r>
              </a:p>
              <a:p>
                <a:r>
                  <a:rPr lang="fa-IR" dirty="0" smtClean="0"/>
                  <a:t>روابط </a:t>
                </a:r>
                <a:r>
                  <a:rPr lang="en-US" dirty="0" smtClean="0"/>
                  <a:t>KVL</a:t>
                </a:r>
                <a:r>
                  <a:rPr lang="fa-IR" dirty="0" smtClean="0"/>
                  <a:t> دو طرف:</a:t>
                </a:r>
                <a:endParaRPr lang="en-US" dirty="0" smtClean="0"/>
              </a:p>
              <a:p>
                <a:pPr lvl="1"/>
                <a14:m>
                  <m:oMath xmlns:m="http://schemas.openxmlformats.org/officeDocument/2006/math">
                    <m:sSub>
                      <m:sSubPr>
                        <m:ctrlPr>
                          <a:rPr lang="en-US" sz="2400" b="0" i="1" smtClean="0">
                            <a:latin typeface="Cambria Math" panose="02040503050406030204" pitchFamily="18" charset="0"/>
                          </a:rPr>
                        </m:ctrlPr>
                      </m:sSub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𝑣</m:t>
                            </m:r>
                          </m:e>
                          <m:sub>
                            <m:r>
                              <a:rPr lang="en-US" sz="2400" b="0" i="1" smtClean="0">
                                <a:latin typeface="Cambria Math" panose="02040503050406030204" pitchFamily="18" charset="0"/>
                              </a:rPr>
                              <m:t>𝑔𝑠</m:t>
                            </m:r>
                          </m:sub>
                        </m:sSub>
                        <m:r>
                          <a:rPr lang="en-US" sz="2400" b="0" i="1" smtClean="0">
                            <a:latin typeface="Cambria Math" panose="02040503050406030204" pitchFamily="18" charset="0"/>
                          </a:rPr>
                          <m:t>=</m:t>
                        </m:r>
                        <m:r>
                          <a:rPr lang="en-US" sz="2400" b="0" i="1" smtClean="0">
                            <a:latin typeface="Cambria Math" panose="02040503050406030204" pitchFamily="18" charset="0"/>
                          </a:rPr>
                          <m:t>𝑣</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r>
                      <a:rPr lang="en-US" sz="2400" b="0" i="1" smtClean="0">
                        <a:latin typeface="Cambria Math" panose="02040503050406030204" pitchFamily="18" charset="0"/>
                      </a:rPr>
                      <m:t>6</m:t>
                    </m:r>
                  </m:oMath>
                </a14:m>
                <a:endParaRPr lang="en-US" sz="2400" b="0" i="1" dirty="0" smtClean="0">
                  <a:latin typeface="Cambria Math" panose="02040503050406030204" pitchFamily="18" charset="0"/>
                </a:endParaRPr>
              </a:p>
              <a:p>
                <a:pPr lvl="1"/>
                <a14:m>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12</m:t>
                    </m:r>
                    <m:r>
                      <a:rPr lang="en-US" sz="2400" b="0" i="1" smtClean="0">
                        <a:latin typeface="Cambria Math" panose="02040503050406030204" pitchFamily="18" charset="0"/>
                      </a:rPr>
                      <m:t>+</m:t>
                    </m:r>
                    <m:r>
                      <a:rPr lang="en-US" sz="2400" b="0" i="1" smtClean="0">
                        <a:latin typeface="Cambria Math" panose="02040503050406030204" pitchFamily="18" charset="0"/>
                      </a:rPr>
                      <m:t>1000</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𝑖</m:t>
                        </m:r>
                      </m:e>
                      <m:sub>
                        <m:r>
                          <a:rPr lang="en-US" sz="2400" b="0" i="1" smtClean="0">
                            <a:latin typeface="Cambria Math" panose="02040503050406030204" pitchFamily="18" charset="0"/>
                          </a:rPr>
                          <m:t>𝐷</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𝑣</m:t>
                        </m:r>
                      </m:e>
                      <m:sub>
                        <m:r>
                          <a:rPr lang="en-US" sz="2400" b="0" i="1" smtClean="0">
                            <a:latin typeface="Cambria Math" panose="02040503050406030204" pitchFamily="18" charset="0"/>
                          </a:rPr>
                          <m:t>𝑑𝑠</m:t>
                        </m:r>
                      </m:sub>
                    </m:sSub>
                    <m:r>
                      <a:rPr lang="en-US" sz="2400" b="0" i="1" smtClean="0">
                        <a:latin typeface="Cambria Math" panose="02040503050406030204" pitchFamily="18" charset="0"/>
                      </a:rPr>
                      <m:t>=</m:t>
                    </m:r>
                    <m:r>
                      <a:rPr lang="en-US" sz="2400" b="0" i="1" smtClean="0">
                        <a:latin typeface="Cambria Math" panose="02040503050406030204" pitchFamily="18" charset="0"/>
                      </a:rPr>
                      <m:t>0</m:t>
                    </m:r>
                  </m:oMath>
                </a14:m>
                <a:endParaRPr lang="en-US" sz="2400" b="0" dirty="0" smtClean="0"/>
              </a:p>
              <a:p>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𝑣</m:t>
                        </m:r>
                      </m:e>
                      <m:sub>
                        <m:r>
                          <a:rPr lang="en-US" b="0" i="1" dirty="0" smtClean="0">
                            <a:latin typeface="Cambria Math" panose="02040503050406030204" pitchFamily="18" charset="0"/>
                          </a:rPr>
                          <m:t>𝑔𝑠</m:t>
                        </m:r>
                      </m:sub>
                    </m:sSub>
                    <m:r>
                      <a:rPr lang="en-US" b="0" i="1" dirty="0" smtClean="0">
                        <a:latin typeface="Cambria Math" panose="02040503050406030204" pitchFamily="18" charset="0"/>
                      </a:rPr>
                      <m:t>&gt;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𝑉</m:t>
                        </m:r>
                      </m:e>
                      <m:sub>
                        <m:r>
                          <a:rPr lang="en-US" b="0" i="1" dirty="0" smtClean="0">
                            <a:latin typeface="Cambria Math" panose="02040503050406030204" pitchFamily="18" charset="0"/>
                          </a:rPr>
                          <m:t>𝑡</m:t>
                        </m:r>
                      </m:sub>
                    </m:sSub>
                  </m:oMath>
                </a14:m>
                <a:r>
                  <a:rPr lang="fa-IR" dirty="0" smtClean="0"/>
                  <a:t> پس یا خطی است یا اشباع</a:t>
                </a:r>
                <a:endParaRPr lang="en-US" dirty="0" smtClean="0"/>
              </a:p>
              <a:p>
                <a:r>
                  <a:rPr lang="fa-IR" b="0" dirty="0" smtClean="0"/>
                  <a:t>فرض می‌کنیم اشباع است:</a:t>
                </a:r>
                <a:endParaRPr lang="en-US" b="0" dirty="0" smtClean="0"/>
              </a:p>
              <a:p>
                <a:pPr lvl="1"/>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𝑖</m:t>
                        </m:r>
                      </m:e>
                      <m:sub>
                        <m:r>
                          <a:rPr lang="en-US" sz="2400" b="0" i="1" smtClean="0">
                            <a:latin typeface="Cambria Math" panose="02040503050406030204" pitchFamily="18" charset="0"/>
                          </a:rPr>
                          <m:t>𝐷</m:t>
                        </m:r>
                      </m:sub>
                    </m:sSub>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b="0" i="1" smtClean="0">
                            <a:latin typeface="Cambria Math" panose="02040503050406030204" pitchFamily="18" charset="0"/>
                          </a:rPr>
                          <m:t>𝐾</m:t>
                        </m:r>
                      </m:num>
                      <m:den>
                        <m:r>
                          <a:rPr lang="en-US" sz="2400" i="1">
                            <a:latin typeface="Cambria Math" panose="02040503050406030204" pitchFamily="18" charset="0"/>
                          </a:rPr>
                          <m:t>2</m:t>
                        </m:r>
                      </m:den>
                    </m:f>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b="0" i="1" smtClean="0">
                                    <a:latin typeface="Cambria Math" panose="02040503050406030204" pitchFamily="18" charset="0"/>
                                  </a:rPr>
                                  <m:t>𝑣</m:t>
                                </m:r>
                              </m:e>
                              <m:sub>
                                <m:r>
                                  <a:rPr lang="en-US" sz="2400" i="1">
                                    <a:latin typeface="Cambria Math" panose="02040503050406030204" pitchFamily="18" charset="0"/>
                                  </a:rPr>
                                  <m:t>𝑔𝑠</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𝑉</m:t>
                                </m:r>
                              </m:e>
                              <m:sub>
                                <m:r>
                                  <a:rPr lang="en-US" sz="2400" i="1">
                                    <a:latin typeface="Cambria Math" panose="02040503050406030204" pitchFamily="18" charset="0"/>
                                  </a:rPr>
                                  <m:t>𝑡</m:t>
                                </m:r>
                              </m:sub>
                            </m:sSub>
                          </m:e>
                        </m:d>
                      </m:e>
                      <m:sup>
                        <m:r>
                          <a:rPr lang="en-US" sz="2400" i="1">
                            <a:latin typeface="Cambria Math" panose="02040503050406030204" pitchFamily="18" charset="0"/>
                          </a:rPr>
                          <m:t>2</m:t>
                        </m:r>
                      </m:sup>
                    </m:sSup>
                    <m:r>
                      <a:rPr lang="en-US" sz="2400" b="0" i="1" smtClean="0">
                        <a:latin typeface="Cambria Math" panose="02040503050406030204" pitchFamily="18" charset="0"/>
                      </a:rPr>
                      <m:t>=</m:t>
                    </m:r>
                    <m:r>
                      <a:rPr lang="en-US" sz="2400" b="0" i="1" smtClean="0">
                        <a:latin typeface="Cambria Math" panose="02040503050406030204" pitchFamily="18" charset="0"/>
                      </a:rPr>
                      <m:t>4</m:t>
                    </m:r>
                    <m:r>
                      <a:rPr lang="en-US" sz="2400" b="0" i="1" smtClean="0">
                        <a:latin typeface="Cambria Math" panose="02040503050406030204" pitchFamily="18" charset="0"/>
                      </a:rPr>
                      <m:t>𝑚𝐴</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𝑣</m:t>
                        </m:r>
                      </m:e>
                      <m:sub>
                        <m:r>
                          <a:rPr lang="en-US" sz="2400" b="0" i="1" smtClean="0">
                            <a:latin typeface="Cambria Math" panose="02040503050406030204" pitchFamily="18" charset="0"/>
                          </a:rPr>
                          <m:t>𝑑𝑠</m:t>
                        </m:r>
                      </m:sub>
                    </m:sSub>
                    <m:r>
                      <a:rPr lang="en-US" sz="2400" b="0" i="1" smtClean="0">
                        <a:latin typeface="Cambria Math" panose="02040503050406030204" pitchFamily="18" charset="0"/>
                      </a:rPr>
                      <m:t>=</m:t>
                    </m:r>
                    <m:r>
                      <a:rPr lang="en-US" sz="2400" b="0" i="1" smtClean="0">
                        <a:latin typeface="Cambria Math" panose="02040503050406030204" pitchFamily="18" charset="0"/>
                      </a:rPr>
                      <m:t>12</m:t>
                    </m:r>
                    <m:r>
                      <a:rPr lang="en-US" sz="2400" b="0" i="1" smtClean="0">
                        <a:latin typeface="Cambria Math" panose="02040503050406030204" pitchFamily="18" charset="0"/>
                      </a:rPr>
                      <m:t>−</m:t>
                    </m:r>
                    <m:r>
                      <a:rPr lang="en-US" sz="2400" b="0" i="1" smtClean="0">
                        <a:latin typeface="Cambria Math" panose="02040503050406030204" pitchFamily="18" charset="0"/>
                      </a:rPr>
                      <m:t>4</m:t>
                    </m:r>
                    <m:r>
                      <a:rPr lang="en-US" sz="2400" b="0" i="1" smtClean="0">
                        <a:latin typeface="Cambria Math" panose="02040503050406030204" pitchFamily="18" charset="0"/>
                      </a:rPr>
                      <m:t>=</m:t>
                    </m:r>
                    <m:r>
                      <a:rPr lang="en-US" sz="2400" b="0" i="1" smtClean="0">
                        <a:latin typeface="Cambria Math" panose="02040503050406030204" pitchFamily="18" charset="0"/>
                      </a:rPr>
                      <m:t>8</m:t>
                    </m:r>
                  </m:oMath>
                </a14:m>
                <a:endParaRPr lang="en-US" sz="2400" b="0" dirty="0" smtClean="0"/>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𝑑𝑠</m:t>
                        </m:r>
                      </m:sub>
                    </m:sSub>
                    <m:r>
                      <a:rPr lang="en-US" b="0" i="1" smtClean="0">
                        <a:solidFill>
                          <a:srgbClr val="008000"/>
                        </a:solidFill>
                        <a:latin typeface="Cambria Math" panose="02040503050406030204" pitchFamily="18" charset="0"/>
                      </a:rPr>
                      <m:t>&gt;</m:t>
                    </m:r>
                    <m:sSub>
                      <m:sSubPr>
                        <m:ctrlPr>
                          <a:rPr lang="en-US" b="0" i="1" smtClean="0">
                            <a:solidFill>
                              <a:srgbClr val="008000"/>
                            </a:solidFill>
                            <a:latin typeface="Cambria Math" panose="02040503050406030204" pitchFamily="18" charset="0"/>
                          </a:rPr>
                        </m:ctrlPr>
                      </m:sSubPr>
                      <m:e>
                        <m:r>
                          <a:rPr lang="en-US" b="0" i="1" smtClean="0">
                            <a:solidFill>
                              <a:srgbClr val="008000"/>
                            </a:solidFill>
                            <a:latin typeface="Cambria Math" panose="02040503050406030204" pitchFamily="18" charset="0"/>
                          </a:rPr>
                          <m:t>𝑣</m:t>
                        </m:r>
                      </m:e>
                      <m:sub>
                        <m:r>
                          <a:rPr lang="en-US" b="0" i="1" smtClean="0">
                            <a:solidFill>
                              <a:srgbClr val="008000"/>
                            </a:solidFill>
                            <a:latin typeface="Cambria Math" panose="02040503050406030204" pitchFamily="18" charset="0"/>
                          </a:rPr>
                          <m:t>𝑔𝑠</m:t>
                        </m:r>
                      </m:sub>
                    </m:sSub>
                    <m:r>
                      <a:rPr lang="en-US" b="0" i="1" smtClean="0">
                        <a:solidFill>
                          <a:srgbClr val="008000"/>
                        </a:solidFill>
                        <a:latin typeface="Cambria Math" panose="02040503050406030204" pitchFamily="18" charset="0"/>
                      </a:rPr>
                      <m:t>−</m:t>
                    </m:r>
                    <m:sSub>
                      <m:sSubPr>
                        <m:ctrlPr>
                          <a:rPr lang="en-US" b="0" i="1" smtClean="0">
                            <a:solidFill>
                              <a:srgbClr val="008000"/>
                            </a:solidFill>
                            <a:latin typeface="Cambria Math" panose="02040503050406030204" pitchFamily="18" charset="0"/>
                          </a:rPr>
                        </m:ctrlPr>
                      </m:sSubPr>
                      <m:e>
                        <m:r>
                          <a:rPr lang="en-US" b="0" i="1" smtClean="0">
                            <a:solidFill>
                              <a:srgbClr val="008000"/>
                            </a:solidFill>
                            <a:latin typeface="Cambria Math" panose="02040503050406030204" pitchFamily="18" charset="0"/>
                          </a:rPr>
                          <m:t>𝑉</m:t>
                        </m:r>
                      </m:e>
                      <m:sub>
                        <m:r>
                          <a:rPr lang="en-US" b="0" i="1" smtClean="0">
                            <a:solidFill>
                              <a:srgbClr val="008000"/>
                            </a:solidFill>
                            <a:latin typeface="Cambria Math" panose="02040503050406030204" pitchFamily="18" charset="0"/>
                          </a:rPr>
                          <m:t>𝑡</m:t>
                        </m:r>
                      </m:sub>
                    </m:sSub>
                    <m:r>
                      <a:rPr lang="en-US" b="0" i="1" smtClean="0">
                        <a:solidFill>
                          <a:srgbClr val="008000"/>
                        </a:solidFill>
                        <a:latin typeface="Cambria Math" panose="02040503050406030204" pitchFamily="18" charset="0"/>
                      </a:rPr>
                      <m:t>=</m:t>
                    </m:r>
                    <m:r>
                      <a:rPr lang="en-US" b="0" i="1" smtClean="0">
                        <a:solidFill>
                          <a:srgbClr val="008000"/>
                        </a:solidFill>
                        <a:latin typeface="Cambria Math" panose="02040503050406030204" pitchFamily="18" charset="0"/>
                      </a:rPr>
                      <m:t>4</m:t>
                    </m:r>
                  </m:oMath>
                </a14:m>
                <a:endParaRPr lang="en-US" dirty="0">
                  <a:solidFill>
                    <a:srgbClr val="008000"/>
                  </a:solidFill>
                </a:endParaRPr>
              </a:p>
            </p:txBody>
          </p:sp>
        </mc:Choice>
        <mc:Fallback>
          <p:sp>
            <p:nvSpPr>
              <p:cNvPr id="3" name="Content Placeholder 2"/>
              <p:cNvSpPr>
                <a:spLocks noGrp="1" noRot="1" noChangeAspect="1" noMove="1" noResize="1" noEditPoints="1" noAdjustHandles="1" noChangeArrowheads="1" noChangeShapeType="1" noTextEdit="1"/>
              </p:cNvSpPr>
              <p:nvPr>
                <p:ph sz="quarter" idx="1"/>
              </p:nvPr>
            </p:nvSpPr>
            <p:spPr>
              <a:blipFill rotWithShape="0">
                <a:blip r:embed="rId3"/>
                <a:stretch>
                  <a:fillRect r="-449"/>
                </a:stretch>
              </a:blipFill>
            </p:spPr>
            <p:txBody>
              <a:bodyPr/>
              <a:lstStyle/>
              <a:p>
                <a:r>
                  <a:rPr lang="fa-IR">
                    <a:noFill/>
                  </a:rPr>
                  <a:t> </a:t>
                </a:r>
              </a:p>
            </p:txBody>
          </p:sp>
        </mc:Fallback>
      </mc:AlternateContent>
      <p:sp>
        <p:nvSpPr>
          <p:cNvPr id="4" name="Date Placeholder 3"/>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5" name="Footer Placeholder 4"/>
          <p:cNvSpPr>
            <a:spLocks noGrp="1"/>
          </p:cNvSpPr>
          <p:nvPr>
            <p:ph type="ftr" sz="quarter" idx="11"/>
          </p:nvPr>
        </p:nvSpPr>
        <p:spPr/>
        <p:txBody>
          <a:bodyPr/>
          <a:lstStyle/>
          <a:p>
            <a:pPr>
              <a:defRPr/>
            </a:pPr>
            <a:r>
              <a:rPr lang="fa-IR" altLang="en-US" smtClean="0"/>
              <a:t>12. ترانزیستور (ادامه)</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B5CFC3F8-B58D-40FA-AF21-F23E618E0688}" type="slidenum">
              <a:rPr lang="en-US" altLang="en-US" smtClean="0"/>
              <a:pPr>
                <a:defRPr/>
              </a:pPr>
              <a:t>12</a:t>
            </a:fld>
            <a:endParaRPr lang="en-US" altLang="en-US" dirty="0"/>
          </a:p>
        </p:txBody>
      </p:sp>
    </p:spTree>
    <p:extLst>
      <p:ext uri="{BB962C8B-B14F-4D97-AF65-F5344CB8AC3E}">
        <p14:creationId xmlns:p14="http://schemas.microsoft.com/office/powerpoint/2010/main" val="7533024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304800" y="1143000"/>
            <a:ext cx="3112306" cy="3467100"/>
          </a:xfrm>
          <a:prstGeom prst="rect">
            <a:avLst/>
          </a:prstGeom>
        </p:spPr>
      </p:pic>
      <mc:AlternateContent xmlns:mc="http://schemas.openxmlformats.org/markup-compatibility/2006">
        <mc:Choice xmlns:a14="http://schemas.microsoft.com/office/drawing/2010/main" Requires="a14">
          <p:sp>
            <p:nvSpPr>
              <p:cNvPr id="3" name="Content Placeholder 2"/>
              <p:cNvSpPr>
                <a:spLocks noGrp="1"/>
              </p:cNvSpPr>
              <p:nvPr>
                <p:ph sz="quarter" idx="1"/>
              </p:nvPr>
            </p:nvSpPr>
            <p:spPr>
              <a:xfrm>
                <a:off x="612648" y="1143000"/>
                <a:ext cx="8153400" cy="4876800"/>
              </a:xfrm>
            </p:spPr>
            <p:txBody>
              <a:bodyPr/>
              <a:lstStyle/>
              <a:p>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𝑉</m:t>
                        </m:r>
                      </m:e>
                      <m:sub>
                        <m:r>
                          <a:rPr lang="en-US" sz="2400" b="0" i="1" smtClean="0">
                            <a:latin typeface="Cambria Math" panose="02040503050406030204" pitchFamily="18" charset="0"/>
                          </a:rPr>
                          <m:t>𝑜</m:t>
                        </m:r>
                      </m:sub>
                    </m:sSub>
                  </m:oMath>
                </a14:m>
                <a:r>
                  <a:rPr lang="fa-IR" sz="2400" dirty="0" smtClean="0"/>
                  <a:t> </a:t>
                </a:r>
                <a:r>
                  <a:rPr lang="fa-IR" sz="2400" dirty="0" smtClean="0"/>
                  <a:t>را بیابید.</a:t>
                </a:r>
                <a:r>
                  <a:rPr lang="en-US" sz="2400" dirty="0" smtClean="0"/>
                  <a:t> </a:t>
                </a:r>
                <a:r>
                  <a:rPr lang="en-US" sz="2400" dirty="0" smtClean="0"/>
                  <a:t>	(</a:t>
                </a:r>
                <a14:m>
                  <m:oMath xmlns:m="http://schemas.openxmlformats.org/officeDocument/2006/math">
                    <m:r>
                      <a:rPr lang="en-US" sz="2400" b="0" i="1" smtClean="0">
                        <a:latin typeface="Cambria Math" panose="02040503050406030204" pitchFamily="18" charset="0"/>
                      </a:rPr>
                      <m:t>𝐾</m:t>
                    </m:r>
                    <m:r>
                      <a:rPr lang="en-US" sz="2400" i="1">
                        <a:latin typeface="Cambria Math" panose="02040503050406030204" pitchFamily="18" charset="0"/>
                      </a:rPr>
                      <m:t>=</m:t>
                    </m:r>
                    <m:r>
                      <a:rPr lang="en-US" sz="2400" i="1">
                        <a:latin typeface="Cambria Math" panose="02040503050406030204" pitchFamily="18" charset="0"/>
                      </a:rPr>
                      <m:t>0</m:t>
                    </m:r>
                    <m:r>
                      <a:rPr lang="en-US" sz="2400" i="1">
                        <a:latin typeface="Cambria Math" panose="02040503050406030204" pitchFamily="18" charset="0"/>
                      </a:rPr>
                      <m:t>.</m:t>
                    </m:r>
                    <m:r>
                      <a:rPr lang="en-US" sz="2400" i="1">
                        <a:latin typeface="Cambria Math" panose="02040503050406030204" pitchFamily="18" charset="0"/>
                      </a:rPr>
                      <m:t>5</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𝑚𝐴</m:t>
                        </m:r>
                      </m:num>
                      <m:den>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𝑉</m:t>
                            </m:r>
                          </m:e>
                          <m:sup>
                            <m:r>
                              <a:rPr lang="en-US" sz="2400" b="0" i="1" smtClean="0">
                                <a:latin typeface="Cambria Math" panose="02040503050406030204" pitchFamily="18" charset="0"/>
                              </a:rPr>
                              <m:t>2</m:t>
                            </m:r>
                          </m:sup>
                        </m:sSup>
                      </m:den>
                    </m:f>
                  </m:oMath>
                </a14:m>
                <a:r>
                  <a:rPr lang="en-US" sz="2400" dirty="0" smtClean="0"/>
                  <a:t>,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𝑉</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r>
                      <a:rPr lang="en-US" sz="2400" b="0" i="1" smtClean="0">
                        <a:latin typeface="Cambria Math" panose="02040503050406030204" pitchFamily="18" charset="0"/>
                      </a:rPr>
                      <m:t>2</m:t>
                    </m:r>
                  </m:oMath>
                </a14:m>
                <a:r>
                  <a:rPr lang="en-US" sz="2400" dirty="0" smtClean="0"/>
                  <a:t>,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𝑣</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r>
                      <a:rPr lang="en-US" sz="2400" b="0" i="1" smtClean="0">
                        <a:latin typeface="Cambria Math" panose="02040503050406030204" pitchFamily="18" charset="0"/>
                      </a:rPr>
                      <m:t>12</m:t>
                    </m:r>
                  </m:oMath>
                </a14:m>
                <a:r>
                  <a:rPr lang="en-US" sz="2400" dirty="0" smtClean="0"/>
                  <a:t>)</a:t>
                </a:r>
              </a:p>
              <a:p>
                <a:r>
                  <a:rPr lang="fa-IR" sz="2400" dirty="0" smtClean="0"/>
                  <a:t>روابط </a:t>
                </a:r>
                <a:r>
                  <a:rPr lang="en-US" sz="2400" dirty="0" smtClean="0"/>
                  <a:t>KVL</a:t>
                </a:r>
                <a:r>
                  <a:rPr lang="fa-IR" sz="2400" dirty="0" smtClean="0"/>
                  <a:t> دو طرف:</a:t>
                </a:r>
                <a:endParaRPr lang="en-US" sz="2400" dirty="0" smtClean="0"/>
              </a:p>
              <a:p>
                <a:pPr lvl="1"/>
                <a14:m>
                  <m:oMath xmlns:m="http://schemas.openxmlformats.org/officeDocument/2006/math">
                    <m:sSub>
                      <m:sSubPr>
                        <m:ctrlPr>
                          <a:rPr lang="en-US" sz="2000" b="0" i="1" smtClean="0">
                            <a:latin typeface="Cambria Math" panose="02040503050406030204" pitchFamily="18" charset="0"/>
                          </a:rPr>
                        </m:ctrlPr>
                      </m:sSub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𝑣</m:t>
                            </m:r>
                          </m:e>
                          <m:sub>
                            <m:r>
                              <a:rPr lang="en-US" sz="2000" b="0" i="1" smtClean="0">
                                <a:latin typeface="Cambria Math" panose="02040503050406030204" pitchFamily="18" charset="0"/>
                              </a:rPr>
                              <m:t>𝑔𝑠</m:t>
                            </m:r>
                          </m:sub>
                        </m:sSub>
                        <m:r>
                          <a:rPr lang="en-US" sz="2000" b="0" i="1" smtClean="0">
                            <a:latin typeface="Cambria Math" panose="02040503050406030204" pitchFamily="18" charset="0"/>
                          </a:rPr>
                          <m:t>=</m:t>
                        </m:r>
                        <m:r>
                          <a:rPr lang="en-US" sz="2000" b="0" i="1" smtClean="0">
                            <a:latin typeface="Cambria Math" panose="02040503050406030204" pitchFamily="18" charset="0"/>
                          </a:rPr>
                          <m:t>𝑣</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r>
                      <a:rPr lang="en-US" sz="2000" b="0" i="1" smtClean="0">
                        <a:latin typeface="Cambria Math" panose="02040503050406030204" pitchFamily="18" charset="0"/>
                      </a:rPr>
                      <m:t>12</m:t>
                    </m:r>
                  </m:oMath>
                </a14:m>
                <a:endParaRPr lang="en-US" sz="2000" b="0" i="1" dirty="0" smtClean="0">
                  <a:latin typeface="Cambria Math" panose="02040503050406030204" pitchFamily="18" charset="0"/>
                </a:endParaRPr>
              </a:p>
              <a:p>
                <a:pPr lvl="1"/>
                <a14:m>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12</m:t>
                    </m:r>
                    <m:r>
                      <a:rPr lang="en-US" sz="2000" b="0" i="1" smtClean="0">
                        <a:latin typeface="Cambria Math" panose="02040503050406030204" pitchFamily="18" charset="0"/>
                      </a:rPr>
                      <m:t>+</m:t>
                    </m:r>
                    <m:r>
                      <a:rPr lang="en-US" sz="2000" b="0" i="1" smtClean="0">
                        <a:latin typeface="Cambria Math" panose="02040503050406030204" pitchFamily="18" charset="0"/>
                      </a:rPr>
                      <m:t>1000</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𝑖</m:t>
                        </m:r>
                      </m:e>
                      <m:sub>
                        <m:r>
                          <a:rPr lang="en-US" sz="2000" b="0" i="1" smtClean="0">
                            <a:latin typeface="Cambria Math" panose="02040503050406030204" pitchFamily="18" charset="0"/>
                          </a:rPr>
                          <m:t>𝐷</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𝑣</m:t>
                        </m:r>
                      </m:e>
                      <m:sub>
                        <m:r>
                          <a:rPr lang="en-US" sz="2000" b="0" i="1" smtClean="0">
                            <a:latin typeface="Cambria Math" panose="02040503050406030204" pitchFamily="18" charset="0"/>
                          </a:rPr>
                          <m:t>𝑑𝑠</m:t>
                        </m:r>
                      </m:sub>
                    </m:sSub>
                    <m:r>
                      <a:rPr lang="en-US" sz="2000" b="0" i="1" smtClean="0">
                        <a:latin typeface="Cambria Math" panose="02040503050406030204" pitchFamily="18" charset="0"/>
                      </a:rPr>
                      <m:t>=</m:t>
                    </m:r>
                    <m:r>
                      <a:rPr lang="en-US" sz="2000" b="0" i="1" smtClean="0">
                        <a:latin typeface="Cambria Math" panose="02040503050406030204" pitchFamily="18" charset="0"/>
                      </a:rPr>
                      <m:t>0</m:t>
                    </m:r>
                  </m:oMath>
                </a14:m>
                <a:endParaRPr lang="en-US" sz="2000" b="0" dirty="0" smtClean="0"/>
              </a:p>
              <a:p>
                <a14:m>
                  <m:oMath xmlns:m="http://schemas.openxmlformats.org/officeDocument/2006/math">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𝑣</m:t>
                        </m:r>
                      </m:e>
                      <m:sub>
                        <m:r>
                          <a:rPr lang="en-US" sz="2400" b="0" i="1" dirty="0" smtClean="0">
                            <a:latin typeface="Cambria Math" panose="02040503050406030204" pitchFamily="18" charset="0"/>
                          </a:rPr>
                          <m:t>𝑔𝑠</m:t>
                        </m:r>
                      </m:sub>
                    </m:sSub>
                    <m:r>
                      <a:rPr lang="en-US" sz="2400" b="0" i="1" dirty="0" smtClean="0">
                        <a:latin typeface="Cambria Math" panose="02040503050406030204" pitchFamily="18" charset="0"/>
                      </a:rPr>
                      <m:t>&gt;</m:t>
                    </m:r>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𝑉</m:t>
                        </m:r>
                      </m:e>
                      <m:sub>
                        <m:r>
                          <a:rPr lang="en-US" sz="2400" b="0" i="1" dirty="0" smtClean="0">
                            <a:latin typeface="Cambria Math" panose="02040503050406030204" pitchFamily="18" charset="0"/>
                          </a:rPr>
                          <m:t>𝑡</m:t>
                        </m:r>
                      </m:sub>
                    </m:sSub>
                  </m:oMath>
                </a14:m>
                <a:r>
                  <a:rPr lang="fa-IR" sz="2400" dirty="0" smtClean="0"/>
                  <a:t> یا اشباع است یا خطی</a:t>
                </a:r>
                <a:endParaRPr lang="en-US" sz="2400" dirty="0" smtClean="0"/>
              </a:p>
              <a:p>
                <a:r>
                  <a:rPr lang="fa-IR" sz="2400" dirty="0" smtClean="0"/>
                  <a:t>فرض اشباع:</a:t>
                </a:r>
                <a:endParaRPr lang="en-US" sz="2400" b="0" dirty="0" smtClean="0"/>
              </a:p>
              <a:p>
                <a:pPr lvl="1"/>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𝑖</m:t>
                        </m:r>
                      </m:e>
                      <m:sub>
                        <m:r>
                          <a:rPr lang="en-US" sz="1800" b="0" i="1" smtClean="0">
                            <a:latin typeface="Cambria Math" panose="02040503050406030204" pitchFamily="18" charset="0"/>
                          </a:rPr>
                          <m:t>𝐷</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b="0" i="1" smtClean="0">
                            <a:latin typeface="Cambria Math" panose="02040503050406030204" pitchFamily="18" charset="0"/>
                          </a:rPr>
                          <m:t>𝐾</m:t>
                        </m:r>
                      </m:num>
                      <m:den>
                        <m:r>
                          <a:rPr lang="en-US" sz="1800" i="1">
                            <a:latin typeface="Cambria Math" panose="02040503050406030204" pitchFamily="18" charset="0"/>
                          </a:rPr>
                          <m:t>2</m:t>
                        </m:r>
                      </m:den>
                    </m:f>
                    <m:sSup>
                      <m:sSupPr>
                        <m:ctrlPr>
                          <a:rPr lang="en-US" sz="1800" i="1">
                            <a:latin typeface="Cambria Math" panose="02040503050406030204" pitchFamily="18" charset="0"/>
                          </a:rPr>
                        </m:ctrlPr>
                      </m:sSupPr>
                      <m:e>
                        <m:d>
                          <m:dPr>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b="0" i="1" smtClean="0">
                                    <a:latin typeface="Cambria Math" panose="02040503050406030204" pitchFamily="18" charset="0"/>
                                  </a:rPr>
                                  <m:t>𝑣</m:t>
                                </m:r>
                              </m:e>
                              <m:sub>
                                <m:r>
                                  <a:rPr lang="en-US" sz="1800" i="1">
                                    <a:latin typeface="Cambria Math" panose="02040503050406030204" pitchFamily="18" charset="0"/>
                                  </a:rPr>
                                  <m:t>𝑔𝑠</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𝑉</m:t>
                                </m:r>
                              </m:e>
                              <m:sub>
                                <m:r>
                                  <a:rPr lang="en-US" sz="1800" i="1">
                                    <a:latin typeface="Cambria Math" panose="02040503050406030204" pitchFamily="18" charset="0"/>
                                  </a:rPr>
                                  <m:t>𝑡</m:t>
                                </m:r>
                              </m:sub>
                            </m:sSub>
                          </m:e>
                        </m:d>
                      </m:e>
                      <m:sup>
                        <m:r>
                          <a:rPr lang="en-US" sz="1800" i="1">
                            <a:latin typeface="Cambria Math" panose="02040503050406030204" pitchFamily="18" charset="0"/>
                          </a:rPr>
                          <m:t>2</m:t>
                        </m:r>
                      </m:sup>
                    </m:sSup>
                    <m:r>
                      <a:rPr lang="en-US" sz="1800" b="0" i="1" smtClean="0">
                        <a:latin typeface="Cambria Math" panose="02040503050406030204" pitchFamily="18" charset="0"/>
                      </a:rPr>
                      <m:t>=</m:t>
                    </m:r>
                    <m:r>
                      <a:rPr lang="en-US" sz="1800" b="0" i="1" smtClean="0">
                        <a:latin typeface="Cambria Math" panose="02040503050406030204" pitchFamily="18" charset="0"/>
                      </a:rPr>
                      <m:t>25</m:t>
                    </m:r>
                    <m:r>
                      <a:rPr lang="en-US" sz="1800" b="0" i="1" smtClean="0">
                        <a:latin typeface="Cambria Math" panose="02040503050406030204" pitchFamily="18" charset="0"/>
                      </a:rPr>
                      <m:t>𝑚𝐴</m:t>
                    </m:r>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𝑣</m:t>
                        </m:r>
                      </m:e>
                      <m:sub>
                        <m:r>
                          <a:rPr lang="en-US" sz="1800" b="0" i="1" smtClean="0">
                            <a:latin typeface="Cambria Math" panose="02040503050406030204" pitchFamily="18" charset="0"/>
                          </a:rPr>
                          <m:t>𝑑𝑠</m:t>
                        </m:r>
                      </m:sub>
                    </m:sSub>
                    <m:r>
                      <a:rPr lang="en-US" sz="1800" b="0" i="1" smtClean="0">
                        <a:latin typeface="Cambria Math" panose="02040503050406030204" pitchFamily="18" charset="0"/>
                      </a:rPr>
                      <m:t>=</m:t>
                    </m:r>
                    <m:r>
                      <a:rPr lang="en-US" sz="1800" b="0" i="1" smtClean="0">
                        <a:latin typeface="Cambria Math" panose="02040503050406030204" pitchFamily="18" charset="0"/>
                      </a:rPr>
                      <m:t>12</m:t>
                    </m:r>
                    <m:r>
                      <a:rPr lang="en-US" sz="1800" b="0" i="1" smtClean="0">
                        <a:latin typeface="Cambria Math" panose="02040503050406030204" pitchFamily="18" charset="0"/>
                      </a:rPr>
                      <m:t>−</m:t>
                    </m:r>
                    <m:r>
                      <a:rPr lang="en-US" sz="1800" b="0" i="1" smtClean="0">
                        <a:latin typeface="Cambria Math" panose="02040503050406030204" pitchFamily="18" charset="0"/>
                      </a:rPr>
                      <m:t>25</m:t>
                    </m:r>
                    <m:r>
                      <a:rPr lang="en-US" sz="1800" b="0" i="1" smtClean="0">
                        <a:latin typeface="Cambria Math" panose="02040503050406030204" pitchFamily="18" charset="0"/>
                      </a:rPr>
                      <m:t>=−</m:t>
                    </m:r>
                    <m:r>
                      <a:rPr lang="en-US" sz="1800" b="0" i="1" smtClean="0">
                        <a:latin typeface="Cambria Math" panose="02040503050406030204" pitchFamily="18" charset="0"/>
                      </a:rPr>
                      <m:t>13</m:t>
                    </m:r>
                  </m:oMath>
                </a14:m>
                <a:endParaRPr lang="en-US" sz="1800" b="0" dirty="0" smtClean="0"/>
              </a:p>
              <a:p>
                <a:pPr lvl="1"/>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𝑣</m:t>
                        </m:r>
                      </m:e>
                      <m:sub>
                        <m:r>
                          <a:rPr lang="en-US" sz="2000" b="0" i="1" smtClean="0">
                            <a:latin typeface="Cambria Math" panose="02040503050406030204" pitchFamily="18" charset="0"/>
                          </a:rPr>
                          <m:t>𝑑𝑠</m:t>
                        </m:r>
                      </m:sub>
                    </m:sSub>
                    <m:r>
                      <a:rPr lang="en-US" sz="2000" b="0" i="1" smtClean="0">
                        <a:solidFill>
                          <a:srgbClr val="FF0000"/>
                        </a:solidFill>
                        <a:latin typeface="Cambria Math" panose="02040503050406030204" pitchFamily="18" charset="0"/>
                      </a:rPr>
                      <m:t>&lt;</m:t>
                    </m:r>
                    <m:sSub>
                      <m:sSubPr>
                        <m:ctrlPr>
                          <a:rPr lang="en-US" sz="2000" b="0" i="1" smtClean="0">
                            <a:solidFill>
                              <a:srgbClr val="FF0000"/>
                            </a:solidFill>
                            <a:latin typeface="Cambria Math" panose="02040503050406030204" pitchFamily="18" charset="0"/>
                          </a:rPr>
                        </m:ctrlPr>
                      </m:sSubPr>
                      <m:e>
                        <m:r>
                          <a:rPr lang="en-US" sz="2000" b="0" i="1" smtClean="0">
                            <a:solidFill>
                              <a:srgbClr val="FF0000"/>
                            </a:solidFill>
                            <a:latin typeface="Cambria Math" panose="02040503050406030204" pitchFamily="18" charset="0"/>
                          </a:rPr>
                          <m:t>𝑣</m:t>
                        </m:r>
                      </m:e>
                      <m:sub>
                        <m:r>
                          <a:rPr lang="en-US" sz="2000" b="0" i="1" smtClean="0">
                            <a:solidFill>
                              <a:srgbClr val="FF0000"/>
                            </a:solidFill>
                            <a:latin typeface="Cambria Math" panose="02040503050406030204" pitchFamily="18" charset="0"/>
                          </a:rPr>
                          <m:t>𝑔𝑠</m:t>
                        </m:r>
                      </m:sub>
                    </m:sSub>
                    <m:r>
                      <a:rPr lang="en-US" sz="2000" b="0" i="1" smtClean="0">
                        <a:solidFill>
                          <a:srgbClr val="FF0000"/>
                        </a:solidFill>
                        <a:latin typeface="Cambria Math" panose="02040503050406030204" pitchFamily="18" charset="0"/>
                      </a:rPr>
                      <m:t>−</m:t>
                    </m:r>
                    <m:sSub>
                      <m:sSubPr>
                        <m:ctrlPr>
                          <a:rPr lang="en-US" sz="2000" b="0" i="1" smtClean="0">
                            <a:solidFill>
                              <a:srgbClr val="FF0000"/>
                            </a:solidFill>
                            <a:latin typeface="Cambria Math" panose="02040503050406030204" pitchFamily="18" charset="0"/>
                          </a:rPr>
                        </m:ctrlPr>
                      </m:sSubPr>
                      <m:e>
                        <m:r>
                          <a:rPr lang="en-US" sz="2000" b="0" i="1" smtClean="0">
                            <a:solidFill>
                              <a:srgbClr val="FF0000"/>
                            </a:solidFill>
                            <a:latin typeface="Cambria Math" panose="02040503050406030204" pitchFamily="18" charset="0"/>
                          </a:rPr>
                          <m:t>𝑉</m:t>
                        </m:r>
                      </m:e>
                      <m:sub>
                        <m:r>
                          <a:rPr lang="en-US" sz="2000" b="0" i="1" smtClean="0">
                            <a:solidFill>
                              <a:srgbClr val="FF0000"/>
                            </a:solidFill>
                            <a:latin typeface="Cambria Math" panose="02040503050406030204" pitchFamily="18" charset="0"/>
                          </a:rPr>
                          <m:t>𝑡</m:t>
                        </m:r>
                      </m:sub>
                    </m:sSub>
                    <m:r>
                      <a:rPr lang="en-US" sz="2000" b="0" i="1" smtClean="0">
                        <a:solidFill>
                          <a:srgbClr val="FF0000"/>
                        </a:solidFill>
                        <a:latin typeface="Cambria Math" panose="02040503050406030204" pitchFamily="18" charset="0"/>
                      </a:rPr>
                      <m:t>=</m:t>
                    </m:r>
                    <m:r>
                      <a:rPr lang="en-US" sz="2000" b="0" i="1" smtClean="0">
                        <a:solidFill>
                          <a:srgbClr val="FF0000"/>
                        </a:solidFill>
                        <a:latin typeface="Cambria Math" panose="02040503050406030204" pitchFamily="18" charset="0"/>
                      </a:rPr>
                      <m:t>10</m:t>
                    </m:r>
                  </m:oMath>
                </a14:m>
                <a:endParaRPr lang="en-US" sz="2000" dirty="0" smtClean="0">
                  <a:solidFill>
                    <a:srgbClr val="008000"/>
                  </a:solidFill>
                </a:endParaRPr>
              </a:p>
              <a:p>
                <a:r>
                  <a:rPr lang="fa-IR" sz="2400" dirty="0" smtClean="0"/>
                  <a:t>فرض خطی:</a:t>
                </a:r>
                <a:endParaRPr lang="en-US" sz="2400" dirty="0" smtClean="0"/>
              </a:p>
              <a:p>
                <a:pPr lvl="1"/>
                <a14:m>
                  <m:oMath xmlns:m="http://schemas.openxmlformats.org/officeDocument/2006/math">
                    <m:sSub>
                      <m:sSubPr>
                        <m:ctrlPr>
                          <a:rPr lang="en-US" sz="2100" b="0" i="1" smtClean="0">
                            <a:latin typeface="Cambria Math" panose="02040503050406030204" pitchFamily="18" charset="0"/>
                          </a:rPr>
                        </m:ctrlPr>
                      </m:sSubPr>
                      <m:e>
                        <m:r>
                          <a:rPr lang="en-US" sz="2100" b="0" i="1" smtClean="0">
                            <a:latin typeface="Cambria Math" panose="02040503050406030204" pitchFamily="18" charset="0"/>
                          </a:rPr>
                          <m:t>𝑖</m:t>
                        </m:r>
                      </m:e>
                      <m:sub>
                        <m:r>
                          <a:rPr lang="en-US" sz="2100" b="0" i="1" smtClean="0">
                            <a:latin typeface="Cambria Math" panose="02040503050406030204" pitchFamily="18" charset="0"/>
                          </a:rPr>
                          <m:t>𝐷</m:t>
                        </m:r>
                      </m:sub>
                    </m:sSub>
                    <m:r>
                      <a:rPr lang="en-US" sz="2100" b="0" i="1" smtClean="0">
                        <a:latin typeface="Cambria Math" panose="02040503050406030204" pitchFamily="18" charset="0"/>
                      </a:rPr>
                      <m:t>=</m:t>
                    </m:r>
                    <m:r>
                      <a:rPr lang="en-US" sz="2100" b="0" i="1" smtClean="0">
                        <a:latin typeface="Cambria Math" panose="02040503050406030204" pitchFamily="18" charset="0"/>
                      </a:rPr>
                      <m:t>𝐾</m:t>
                    </m:r>
                    <m:d>
                      <m:dPr>
                        <m:ctrlPr>
                          <a:rPr lang="en-US" sz="2100" i="1">
                            <a:latin typeface="Cambria Math" panose="02040503050406030204" pitchFamily="18" charset="0"/>
                          </a:rPr>
                        </m:ctrlPr>
                      </m:dPr>
                      <m:e>
                        <m:sSub>
                          <m:sSubPr>
                            <m:ctrlPr>
                              <a:rPr lang="en-US" sz="2100" i="1">
                                <a:latin typeface="Cambria Math" panose="02040503050406030204" pitchFamily="18" charset="0"/>
                              </a:rPr>
                            </m:ctrlPr>
                          </m:sSubPr>
                          <m:e>
                            <m:r>
                              <a:rPr lang="en-US" sz="2100" b="0" i="1" smtClean="0">
                                <a:latin typeface="Cambria Math" panose="02040503050406030204" pitchFamily="18" charset="0"/>
                              </a:rPr>
                              <m:t>𝑣</m:t>
                            </m:r>
                          </m:e>
                          <m:sub>
                            <m:r>
                              <a:rPr lang="en-US" sz="2100" i="1">
                                <a:latin typeface="Cambria Math" panose="02040503050406030204" pitchFamily="18" charset="0"/>
                              </a:rPr>
                              <m:t>𝑔𝑠</m:t>
                            </m:r>
                          </m:sub>
                        </m:sSub>
                        <m:r>
                          <a:rPr lang="en-US" sz="2100" i="1">
                            <a:latin typeface="Cambria Math" panose="02040503050406030204" pitchFamily="18" charset="0"/>
                          </a:rPr>
                          <m:t>−</m:t>
                        </m:r>
                        <m:sSub>
                          <m:sSubPr>
                            <m:ctrlPr>
                              <a:rPr lang="en-US" sz="2100" i="1">
                                <a:latin typeface="Cambria Math" panose="02040503050406030204" pitchFamily="18" charset="0"/>
                              </a:rPr>
                            </m:ctrlPr>
                          </m:sSubPr>
                          <m:e>
                            <m:r>
                              <a:rPr lang="en-US" sz="2100" i="1">
                                <a:latin typeface="Cambria Math" panose="02040503050406030204" pitchFamily="18" charset="0"/>
                              </a:rPr>
                              <m:t>𝑉</m:t>
                            </m:r>
                          </m:e>
                          <m:sub>
                            <m:r>
                              <a:rPr lang="en-US" sz="2100" i="1">
                                <a:latin typeface="Cambria Math" panose="02040503050406030204" pitchFamily="18" charset="0"/>
                              </a:rPr>
                              <m:t>𝑡</m:t>
                            </m:r>
                          </m:sub>
                        </m:sSub>
                        <m:r>
                          <a:rPr lang="en-US" sz="2100" i="1">
                            <a:latin typeface="Cambria Math" panose="02040503050406030204" pitchFamily="18" charset="0"/>
                          </a:rPr>
                          <m:t>−</m:t>
                        </m:r>
                        <m:f>
                          <m:fPr>
                            <m:ctrlPr>
                              <a:rPr lang="en-US" sz="2100" i="1">
                                <a:latin typeface="Cambria Math" panose="02040503050406030204" pitchFamily="18" charset="0"/>
                              </a:rPr>
                            </m:ctrlPr>
                          </m:fPr>
                          <m:num>
                            <m:sSub>
                              <m:sSubPr>
                                <m:ctrlPr>
                                  <a:rPr lang="en-US" sz="2100" i="1">
                                    <a:latin typeface="Cambria Math" panose="02040503050406030204" pitchFamily="18" charset="0"/>
                                  </a:rPr>
                                </m:ctrlPr>
                              </m:sSubPr>
                              <m:e>
                                <m:r>
                                  <a:rPr lang="en-US" sz="2100" b="0" i="1" smtClean="0">
                                    <a:latin typeface="Cambria Math" panose="02040503050406030204" pitchFamily="18" charset="0"/>
                                  </a:rPr>
                                  <m:t>𝑣</m:t>
                                </m:r>
                              </m:e>
                              <m:sub>
                                <m:r>
                                  <a:rPr lang="en-US" sz="2100" i="1">
                                    <a:latin typeface="Cambria Math" panose="02040503050406030204" pitchFamily="18" charset="0"/>
                                  </a:rPr>
                                  <m:t>𝑑𝑠</m:t>
                                </m:r>
                              </m:sub>
                            </m:sSub>
                          </m:num>
                          <m:den>
                            <m:r>
                              <a:rPr lang="en-US" sz="2100" i="1">
                                <a:latin typeface="Cambria Math" panose="02040503050406030204" pitchFamily="18" charset="0"/>
                              </a:rPr>
                              <m:t>2</m:t>
                            </m:r>
                          </m:den>
                        </m:f>
                      </m:e>
                    </m:d>
                    <m:sSub>
                      <m:sSubPr>
                        <m:ctrlPr>
                          <a:rPr lang="en-US" sz="2100" i="1">
                            <a:latin typeface="Cambria Math" panose="02040503050406030204" pitchFamily="18" charset="0"/>
                          </a:rPr>
                        </m:ctrlPr>
                      </m:sSubPr>
                      <m:e>
                        <m:r>
                          <a:rPr lang="en-US" sz="2100" b="0" i="1" smtClean="0">
                            <a:latin typeface="Cambria Math" panose="02040503050406030204" pitchFamily="18" charset="0"/>
                          </a:rPr>
                          <m:t>𝑣</m:t>
                        </m:r>
                      </m:e>
                      <m:sub>
                        <m:r>
                          <a:rPr lang="en-US" sz="2100" i="1">
                            <a:latin typeface="Cambria Math" panose="02040503050406030204" pitchFamily="18" charset="0"/>
                          </a:rPr>
                          <m:t>𝑑𝑠</m:t>
                        </m:r>
                      </m:sub>
                    </m:sSub>
                    <m:r>
                      <a:rPr lang="en-US" sz="2100" b="0" i="1" smtClean="0">
                        <a:latin typeface="Cambria Math" panose="02040503050406030204" pitchFamily="18" charset="0"/>
                      </a:rPr>
                      <m:t>=</m:t>
                    </m:r>
                    <m:r>
                      <a:rPr lang="en-US" sz="2100" b="0" i="1" smtClean="0">
                        <a:latin typeface="Cambria Math" panose="02040503050406030204" pitchFamily="18" charset="0"/>
                      </a:rPr>
                      <m:t>0</m:t>
                    </m:r>
                    <m:r>
                      <a:rPr lang="en-US" sz="2100" b="0" i="1" smtClean="0">
                        <a:latin typeface="Cambria Math" panose="02040503050406030204" pitchFamily="18" charset="0"/>
                      </a:rPr>
                      <m:t>.</m:t>
                    </m:r>
                    <m:r>
                      <a:rPr lang="en-US" sz="2100" b="0" i="1" smtClean="0">
                        <a:latin typeface="Cambria Math" panose="02040503050406030204" pitchFamily="18" charset="0"/>
                      </a:rPr>
                      <m:t>25</m:t>
                    </m:r>
                    <m:d>
                      <m:dPr>
                        <m:ctrlPr>
                          <a:rPr lang="en-US" sz="2100" b="0" i="1" smtClean="0">
                            <a:latin typeface="Cambria Math" panose="02040503050406030204" pitchFamily="18" charset="0"/>
                          </a:rPr>
                        </m:ctrlPr>
                      </m:dPr>
                      <m:e>
                        <m:r>
                          <a:rPr lang="en-US" sz="2100" b="0" i="1" smtClean="0">
                            <a:latin typeface="Cambria Math" panose="02040503050406030204" pitchFamily="18" charset="0"/>
                          </a:rPr>
                          <m:t>20</m:t>
                        </m:r>
                        <m:sSub>
                          <m:sSubPr>
                            <m:ctrlPr>
                              <a:rPr lang="en-US" sz="2100" b="0" i="1" smtClean="0">
                                <a:latin typeface="Cambria Math" panose="02040503050406030204" pitchFamily="18" charset="0"/>
                              </a:rPr>
                            </m:ctrlPr>
                          </m:sSubPr>
                          <m:e>
                            <m:r>
                              <a:rPr lang="en-US" sz="2100" b="0" i="1" smtClean="0">
                                <a:latin typeface="Cambria Math" panose="02040503050406030204" pitchFamily="18" charset="0"/>
                              </a:rPr>
                              <m:t>𝑣</m:t>
                            </m:r>
                          </m:e>
                          <m:sub>
                            <m:r>
                              <a:rPr lang="en-US" sz="2100" b="0" i="1" smtClean="0">
                                <a:latin typeface="Cambria Math" panose="02040503050406030204" pitchFamily="18" charset="0"/>
                              </a:rPr>
                              <m:t>𝑑𝑠</m:t>
                            </m:r>
                          </m:sub>
                        </m:sSub>
                        <m:r>
                          <a:rPr lang="en-US" sz="2100" b="0" i="1" smtClean="0">
                            <a:latin typeface="Cambria Math" panose="02040503050406030204" pitchFamily="18" charset="0"/>
                          </a:rPr>
                          <m:t>−</m:t>
                        </m:r>
                        <m:sSubSup>
                          <m:sSubSupPr>
                            <m:ctrlPr>
                              <a:rPr lang="en-US" sz="2100" b="0" i="1" smtClean="0">
                                <a:latin typeface="Cambria Math" panose="02040503050406030204" pitchFamily="18" charset="0"/>
                              </a:rPr>
                            </m:ctrlPr>
                          </m:sSubSupPr>
                          <m:e>
                            <m:r>
                              <a:rPr lang="en-US" sz="2100" b="0" i="1" smtClean="0">
                                <a:latin typeface="Cambria Math" panose="02040503050406030204" pitchFamily="18" charset="0"/>
                              </a:rPr>
                              <m:t>𝑣</m:t>
                            </m:r>
                          </m:e>
                          <m:sub>
                            <m:r>
                              <a:rPr lang="en-US" sz="2100" b="0" i="1" smtClean="0">
                                <a:latin typeface="Cambria Math" panose="02040503050406030204" pitchFamily="18" charset="0"/>
                              </a:rPr>
                              <m:t>𝑑𝑠</m:t>
                            </m:r>
                          </m:sub>
                          <m:sup>
                            <m:r>
                              <a:rPr lang="en-US" sz="2100" b="0" i="1" smtClean="0">
                                <a:latin typeface="Cambria Math" panose="02040503050406030204" pitchFamily="18" charset="0"/>
                              </a:rPr>
                              <m:t>2</m:t>
                            </m:r>
                          </m:sup>
                        </m:sSubSup>
                      </m:e>
                    </m:d>
                    <m:groupChr>
                      <m:groupChrPr>
                        <m:chr m:val="→"/>
                        <m:vertJc m:val="bot"/>
                        <m:ctrlPr>
                          <a:rPr lang="en-US" sz="2100" b="0" i="1" smtClean="0">
                            <a:latin typeface="Cambria Math" panose="02040503050406030204" pitchFamily="18" charset="0"/>
                          </a:rPr>
                        </m:ctrlPr>
                      </m:groupChrPr>
                      <m:e>
                        <m:r>
                          <m:rPr>
                            <m:brk m:alnAt="2"/>
                          </m:rPr>
                          <a:rPr lang="en-US" sz="2100" b="0" i="1" smtClean="0">
                            <a:latin typeface="Cambria Math" panose="02040503050406030204" pitchFamily="18" charset="0"/>
                          </a:rPr>
                          <m:t>𝑢</m:t>
                        </m:r>
                        <m:r>
                          <a:rPr lang="en-US" sz="2100" b="0" i="1" smtClean="0">
                            <a:latin typeface="Cambria Math" panose="02040503050406030204" pitchFamily="18" charset="0"/>
                          </a:rPr>
                          <m:t>𝑠𝑒</m:t>
                        </m:r>
                        <m:r>
                          <a:rPr lang="en-US" sz="2100" b="0" i="1" smtClean="0">
                            <a:latin typeface="Cambria Math" panose="02040503050406030204" pitchFamily="18" charset="0"/>
                          </a:rPr>
                          <m:t> </m:t>
                        </m:r>
                        <m:r>
                          <a:rPr lang="en-US" sz="2100" b="0" i="1" smtClean="0">
                            <a:latin typeface="Cambria Math" panose="02040503050406030204" pitchFamily="18" charset="0"/>
                          </a:rPr>
                          <m:t>𝐷𝑆</m:t>
                        </m:r>
                        <m:r>
                          <a:rPr lang="en-US" sz="2100" b="0" i="1" smtClean="0">
                            <a:latin typeface="Cambria Math" panose="02040503050406030204" pitchFamily="18" charset="0"/>
                          </a:rPr>
                          <m:t> </m:t>
                        </m:r>
                        <m:r>
                          <a:rPr lang="en-US" sz="2100" b="0" i="1" smtClean="0">
                            <a:latin typeface="Cambria Math" panose="02040503050406030204" pitchFamily="18" charset="0"/>
                          </a:rPr>
                          <m:t>𝐾𝑉𝐿</m:t>
                        </m:r>
                      </m:e>
                    </m:groupChr>
                  </m:oMath>
                </a14:m>
                <a:endParaRPr lang="en-US" sz="2100" b="0" dirty="0" smtClean="0"/>
              </a:p>
              <a:p>
                <a:pPr lvl="1"/>
                <a14:m>
                  <m:oMath xmlns:m="http://schemas.openxmlformats.org/officeDocument/2006/math">
                    <m:sSub>
                      <m:sSubPr>
                        <m:ctrlPr>
                          <a:rPr lang="en-US" sz="2100" b="0" i="1" smtClean="0">
                            <a:latin typeface="Cambria Math" panose="02040503050406030204" pitchFamily="18" charset="0"/>
                          </a:rPr>
                        </m:ctrlPr>
                      </m:sSubPr>
                      <m:e>
                        <m:r>
                          <a:rPr lang="en-US" sz="2100" b="0" i="1" smtClean="0">
                            <a:latin typeface="Cambria Math" panose="02040503050406030204" pitchFamily="18" charset="0"/>
                          </a:rPr>
                          <m:t>𝑣</m:t>
                        </m:r>
                      </m:e>
                      <m:sub>
                        <m:r>
                          <a:rPr lang="en-US" sz="2100" b="0" i="1" smtClean="0">
                            <a:latin typeface="Cambria Math" panose="02040503050406030204" pitchFamily="18" charset="0"/>
                          </a:rPr>
                          <m:t>𝑑𝑠</m:t>
                        </m:r>
                      </m:sub>
                    </m:sSub>
                    <m:r>
                      <a:rPr lang="en-US" sz="2100" b="0" i="1" smtClean="0">
                        <a:latin typeface="Cambria Math" panose="02040503050406030204" pitchFamily="18" charset="0"/>
                      </a:rPr>
                      <m:t>=</m:t>
                    </m:r>
                    <m:r>
                      <a:rPr lang="en-US" sz="2100" b="0" i="1" smtClean="0">
                        <a:solidFill>
                          <a:srgbClr val="FF0000"/>
                        </a:solidFill>
                        <a:latin typeface="Cambria Math" panose="02040503050406030204" pitchFamily="18" charset="0"/>
                      </a:rPr>
                      <m:t>21</m:t>
                    </m:r>
                    <m:r>
                      <a:rPr lang="en-US" sz="2100" b="0" i="1" smtClean="0">
                        <a:solidFill>
                          <a:srgbClr val="FF0000"/>
                        </a:solidFill>
                        <a:latin typeface="Cambria Math" panose="02040503050406030204" pitchFamily="18" charset="0"/>
                      </a:rPr>
                      <m:t>.</m:t>
                    </m:r>
                    <m:r>
                      <a:rPr lang="en-US" sz="2100" b="0" i="1" smtClean="0">
                        <a:solidFill>
                          <a:srgbClr val="FF0000"/>
                        </a:solidFill>
                        <a:latin typeface="Cambria Math" panose="02040503050406030204" pitchFamily="18" charset="0"/>
                      </a:rPr>
                      <m:t>8</m:t>
                    </m:r>
                    <m:r>
                      <a:rPr lang="en-US" sz="2100" b="0" i="1" smtClean="0">
                        <a:latin typeface="Cambria Math" panose="02040503050406030204" pitchFamily="18" charset="0"/>
                      </a:rPr>
                      <m:t> </m:t>
                    </m:r>
                    <m:r>
                      <a:rPr lang="en-US" sz="2100" b="0" i="1" smtClean="0">
                        <a:solidFill>
                          <a:srgbClr val="FF0000"/>
                        </a:solidFill>
                        <a:latin typeface="Cambria Math" panose="02040503050406030204" pitchFamily="18" charset="0"/>
                        <a:ea typeface="Cambria Math" panose="02040503050406030204" pitchFamily="18" charset="0"/>
                      </a:rPr>
                      <m:t>×</m:t>
                    </m:r>
                    <m:r>
                      <a:rPr lang="en-US" sz="2100" b="0" i="1" smtClean="0">
                        <a:latin typeface="Cambria Math" panose="02040503050406030204" pitchFamily="18" charset="0"/>
                      </a:rPr>
                      <m:t>           </m:t>
                    </m:r>
                    <m:sSub>
                      <m:sSubPr>
                        <m:ctrlPr>
                          <a:rPr lang="en-US" sz="2100" b="0" i="1" smtClean="0">
                            <a:latin typeface="Cambria Math" panose="02040503050406030204" pitchFamily="18" charset="0"/>
                          </a:rPr>
                        </m:ctrlPr>
                      </m:sSubPr>
                      <m:e>
                        <m:r>
                          <a:rPr lang="en-US" sz="2100" b="0" i="1" smtClean="0">
                            <a:latin typeface="Cambria Math" panose="02040503050406030204" pitchFamily="18" charset="0"/>
                          </a:rPr>
                          <m:t>𝑣</m:t>
                        </m:r>
                      </m:e>
                      <m:sub>
                        <m:r>
                          <a:rPr lang="en-US" sz="2100" b="0" i="1" smtClean="0">
                            <a:latin typeface="Cambria Math" panose="02040503050406030204" pitchFamily="18" charset="0"/>
                          </a:rPr>
                          <m:t>𝑑𝑠</m:t>
                        </m:r>
                      </m:sub>
                    </m:sSub>
                    <m:r>
                      <a:rPr lang="en-US" sz="2100" b="0" i="1" smtClean="0">
                        <a:latin typeface="Cambria Math" panose="02040503050406030204" pitchFamily="18" charset="0"/>
                      </a:rPr>
                      <m:t>=</m:t>
                    </m:r>
                    <m:r>
                      <a:rPr lang="en-US" sz="2100" b="0" i="1" smtClean="0">
                        <a:solidFill>
                          <a:srgbClr val="008000"/>
                        </a:solidFill>
                        <a:latin typeface="Cambria Math" panose="02040503050406030204" pitchFamily="18" charset="0"/>
                      </a:rPr>
                      <m:t>2</m:t>
                    </m:r>
                    <m:r>
                      <a:rPr lang="en-US" sz="2100" b="0" i="1" smtClean="0">
                        <a:solidFill>
                          <a:srgbClr val="008000"/>
                        </a:solidFill>
                        <a:latin typeface="Cambria Math" panose="02040503050406030204" pitchFamily="18" charset="0"/>
                      </a:rPr>
                      <m:t>.</m:t>
                    </m:r>
                    <m:r>
                      <a:rPr lang="en-US" sz="2100" b="0" i="1" smtClean="0">
                        <a:solidFill>
                          <a:srgbClr val="008000"/>
                        </a:solidFill>
                        <a:latin typeface="Cambria Math" panose="02040503050406030204" pitchFamily="18" charset="0"/>
                      </a:rPr>
                      <m:t>2</m:t>
                    </m:r>
                    <m:r>
                      <a:rPr lang="en-US" sz="2100" b="0" i="1" smtClean="0">
                        <a:solidFill>
                          <a:srgbClr val="008000"/>
                        </a:solidFill>
                        <a:latin typeface="Cambria Math" panose="02040503050406030204" pitchFamily="18" charset="0"/>
                      </a:rPr>
                      <m:t>&lt;</m:t>
                    </m:r>
                    <m:r>
                      <a:rPr lang="en-US" sz="2100" b="0" i="1" smtClean="0">
                        <a:solidFill>
                          <a:srgbClr val="008000"/>
                        </a:solidFill>
                        <a:latin typeface="Cambria Math" panose="02040503050406030204" pitchFamily="18" charset="0"/>
                      </a:rPr>
                      <m:t>10</m:t>
                    </m:r>
                  </m:oMath>
                </a14:m>
                <a:r>
                  <a:rPr lang="en-US" sz="2100" dirty="0" smtClean="0"/>
                  <a:t> </a:t>
                </a:r>
                <a:r>
                  <a:rPr lang="en-US" sz="2100" dirty="0" smtClean="0">
                    <a:sym typeface="Wingdings" panose="05000000000000000000" pitchFamily="2" charset="2"/>
                  </a:rPr>
                  <a:t></a:t>
                </a:r>
                <a:endParaRPr lang="en-US" sz="2100" dirty="0" smtClean="0"/>
              </a:p>
              <a:p>
                <a:pPr lvl="1"/>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sz="quarter" idx="1"/>
              </p:nvPr>
            </p:nvSpPr>
            <p:spPr>
              <a:xfrm>
                <a:off x="612648" y="1143000"/>
                <a:ext cx="8153400" cy="4876800"/>
              </a:xfrm>
              <a:blipFill rotWithShape="0">
                <a:blip r:embed="rId3"/>
                <a:stretch>
                  <a:fillRect r="-150" b="-7250"/>
                </a:stretch>
              </a:blipFill>
            </p:spPr>
            <p:txBody>
              <a:bodyPr/>
              <a:lstStyle/>
              <a:p>
                <a:r>
                  <a:rPr lang="fa-IR">
                    <a:noFill/>
                  </a:rPr>
                  <a:t> </a:t>
                </a:r>
              </a:p>
            </p:txBody>
          </p:sp>
        </mc:Fallback>
      </mc:AlternateContent>
      <p:sp>
        <p:nvSpPr>
          <p:cNvPr id="2" name="Title 1"/>
          <p:cNvSpPr>
            <a:spLocks noGrp="1"/>
          </p:cNvSpPr>
          <p:nvPr>
            <p:ph type="title"/>
          </p:nvPr>
        </p:nvSpPr>
        <p:spPr/>
        <p:txBody>
          <a:bodyPr/>
          <a:lstStyle/>
          <a:p>
            <a:r>
              <a:rPr lang="fa-IR" dirty="0" smtClean="0"/>
              <a:t>مثال 3</a:t>
            </a:r>
            <a:endParaRPr lang="en-US" dirty="0"/>
          </a:p>
        </p:txBody>
      </p:sp>
      <p:sp>
        <p:nvSpPr>
          <p:cNvPr id="4" name="Date Placeholder 3"/>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5" name="Footer Placeholder 4"/>
          <p:cNvSpPr>
            <a:spLocks noGrp="1"/>
          </p:cNvSpPr>
          <p:nvPr>
            <p:ph type="ftr" sz="quarter" idx="11"/>
          </p:nvPr>
        </p:nvSpPr>
        <p:spPr/>
        <p:txBody>
          <a:bodyPr/>
          <a:lstStyle/>
          <a:p>
            <a:pPr>
              <a:defRPr/>
            </a:pPr>
            <a:r>
              <a:rPr lang="fa-IR" altLang="en-US" smtClean="0"/>
              <a:t>12. ترانزیستور (ادامه)</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B5CFC3F8-B58D-40FA-AF21-F23E618E0688}" type="slidenum">
              <a:rPr lang="en-US" altLang="en-US" smtClean="0"/>
              <a:pPr>
                <a:defRPr/>
              </a:pPr>
              <a:t>13</a:t>
            </a:fld>
            <a:endParaRPr lang="en-US" altLang="en-US" dirty="0"/>
          </a:p>
        </p:txBody>
      </p:sp>
    </p:spTree>
    <p:extLst>
      <p:ext uri="{BB962C8B-B14F-4D97-AF65-F5344CB8AC3E}">
        <p14:creationId xmlns:p14="http://schemas.microsoft.com/office/powerpoint/2010/main" val="16721041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endParaRPr lang="en-US" sz="2400" b="0" i="1" dirty="0" smtClean="0">
              <a:latin typeface="Cambria Math" panose="02040503050406030204" pitchFamily="18" charset="0"/>
            </a:endParaRPr>
          </a:p>
          <a:p>
            <a:endParaRPr lang="en-US" sz="2400" i="1" dirty="0">
              <a:latin typeface="Cambria Math" panose="02040503050406030204" pitchFamily="18" charset="0"/>
            </a:endParaRPr>
          </a:p>
          <a:p>
            <a:endParaRPr lang="en-US" sz="2400" b="0" i="1" dirty="0" smtClean="0">
              <a:latin typeface="Cambria Math" panose="02040503050406030204" pitchFamily="18" charset="0"/>
            </a:endParaRPr>
          </a:p>
          <a:p>
            <a:endParaRPr lang="en-US" sz="2400" i="1" dirty="0">
              <a:latin typeface="Cambria Math" panose="02040503050406030204" pitchFamily="18" charset="0"/>
            </a:endParaRPr>
          </a:p>
          <a:p>
            <a:endParaRPr lang="en-US" sz="2400" b="0" i="1" dirty="0" smtClean="0">
              <a:latin typeface="Cambria Math" panose="02040503050406030204" pitchFamily="18" charset="0"/>
            </a:endParaRPr>
          </a:p>
          <a:p>
            <a:endParaRPr lang="en-US" sz="2400" i="1" dirty="0">
              <a:latin typeface="Cambria Math" panose="02040503050406030204" pitchFamily="18" charset="0"/>
            </a:endParaRPr>
          </a:p>
          <a:p>
            <a:endParaRPr lang="en-US" sz="2400" b="0" i="1" dirty="0" smtClean="0">
              <a:latin typeface="Cambria Math" panose="02040503050406030204" pitchFamily="18" charset="0"/>
            </a:endParaRPr>
          </a:p>
          <a:p>
            <a:endParaRPr lang="en-US" sz="2400" dirty="0" smtClean="0"/>
          </a:p>
          <a:p>
            <a:endParaRPr lang="en-US" sz="2400" dirty="0"/>
          </a:p>
          <a:p>
            <a:pPr marL="0" indent="0">
              <a:buNone/>
            </a:pPr>
            <a:r>
              <a:rPr lang="en-US" sz="2400" dirty="0" smtClean="0"/>
              <a:t>				</a:t>
            </a:r>
            <a:endParaRPr lang="en-US" sz="2400" dirty="0"/>
          </a:p>
        </p:txBody>
      </p:sp>
      <p:pic>
        <p:nvPicPr>
          <p:cNvPr id="9" name="Picture 8"/>
          <p:cNvPicPr>
            <a:picLocks noChangeAspect="1"/>
          </p:cNvPicPr>
          <p:nvPr/>
        </p:nvPicPr>
        <p:blipFill>
          <a:blip r:embed="rId3"/>
          <a:stretch>
            <a:fillRect/>
          </a:stretch>
        </p:blipFill>
        <p:spPr>
          <a:xfrm>
            <a:off x="1529139" y="4125953"/>
            <a:ext cx="2907212" cy="2085892"/>
          </a:xfrm>
          <a:prstGeom prst="rect">
            <a:avLst/>
          </a:prstGeom>
        </p:spPr>
      </p:pic>
      <p:pic>
        <p:nvPicPr>
          <p:cNvPr id="8" name="Picture 7"/>
          <p:cNvPicPr>
            <a:picLocks noChangeAspect="1"/>
          </p:cNvPicPr>
          <p:nvPr/>
        </p:nvPicPr>
        <p:blipFill>
          <a:blip r:embed="rId4">
            <a:biLevel thresh="75000"/>
          </a:blip>
          <a:stretch>
            <a:fillRect/>
          </a:stretch>
        </p:blipFill>
        <p:spPr>
          <a:xfrm>
            <a:off x="762000" y="1219200"/>
            <a:ext cx="2286000" cy="2913845"/>
          </a:xfrm>
          <a:prstGeom prst="rect">
            <a:avLst/>
          </a:prstGeom>
        </p:spPr>
      </p:pic>
      <p:sp>
        <p:nvSpPr>
          <p:cNvPr id="2" name="Title 1"/>
          <p:cNvSpPr>
            <a:spLocks noGrp="1"/>
          </p:cNvSpPr>
          <p:nvPr>
            <p:ph type="title"/>
          </p:nvPr>
        </p:nvSpPr>
        <p:spPr/>
        <p:txBody>
          <a:bodyPr/>
          <a:lstStyle/>
          <a:p>
            <a:r>
              <a:rPr lang="fa-IR" altLang="en-US" dirty="0" smtClean="0"/>
              <a:t>مدل سیگنال کوچک </a:t>
            </a:r>
            <a:r>
              <a:rPr lang="en-US" altLang="en-US" dirty="0" smtClean="0"/>
              <a:t>MOSFET</a:t>
            </a:r>
            <a:endParaRPr lang="en-US" dirty="0"/>
          </a:p>
        </p:txBody>
      </p:sp>
      <p:sp>
        <p:nvSpPr>
          <p:cNvPr id="4" name="Date Placeholder 3"/>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5" name="Footer Placeholder 4"/>
          <p:cNvSpPr>
            <a:spLocks noGrp="1"/>
          </p:cNvSpPr>
          <p:nvPr>
            <p:ph type="ftr" sz="quarter" idx="11"/>
          </p:nvPr>
        </p:nvSpPr>
        <p:spPr/>
        <p:txBody>
          <a:bodyPr/>
          <a:lstStyle/>
          <a:p>
            <a:pPr>
              <a:defRPr/>
            </a:pPr>
            <a:r>
              <a:rPr lang="fa-IR" altLang="en-US" smtClean="0"/>
              <a:t>12. ترانزیستور (ادامه)</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B5CFC3F8-B58D-40FA-AF21-F23E618E0688}" type="slidenum">
              <a:rPr lang="en-US" altLang="en-US" smtClean="0"/>
              <a:pPr>
                <a:defRPr/>
              </a:pPr>
              <a:t>14</a:t>
            </a:fld>
            <a:endParaRPr lang="en-US" altLang="en-US" dirty="0"/>
          </a:p>
        </p:txBody>
      </p:sp>
      <mc:AlternateContent xmlns:mc="http://schemas.openxmlformats.org/markup-compatibility/2006">
        <mc:Choice xmlns:a14="http://schemas.microsoft.com/office/drawing/2010/main" Requires="a14">
          <p:sp>
            <p:nvSpPr>
              <p:cNvPr id="10" name="TextBox 9"/>
              <p:cNvSpPr txBox="1"/>
              <p:nvPr/>
            </p:nvSpPr>
            <p:spPr>
              <a:xfrm>
                <a:off x="4632815" y="5219470"/>
                <a:ext cx="3804631" cy="943143"/>
              </a:xfrm>
              <a:prstGeom prst="rect">
                <a:avLst/>
              </a:prstGeom>
              <a:noFill/>
              <a:ln>
                <a:solidFill>
                  <a:schemeClr val="tx1"/>
                </a:solidFill>
              </a:ln>
            </p:spPr>
            <p:txBody>
              <a:bodyPr wrap="none" rtlCol="0">
                <a:spAutoFit/>
              </a:bodyPr>
              <a:lstStyle/>
              <a:p>
                <a:pPr algn="r" rtl="1"/>
                <a:r>
                  <a:rPr lang="fa-IR" dirty="0" smtClean="0">
                    <a:ln>
                      <a:noFill/>
                    </a:ln>
                    <a:cs typeface="B Nazanin" panose="00000400000000000000" pitchFamily="2" charset="-78"/>
                  </a:rPr>
                  <a:t>در اشباع:</a:t>
                </a:r>
                <a:endParaRPr lang="en-US" dirty="0" smtClean="0">
                  <a:ln>
                    <a:noFill/>
                  </a:ln>
                  <a:cs typeface="B Nazanin" panose="00000400000000000000" pitchFamily="2" charset="-78"/>
                </a:endParaRPr>
              </a:p>
              <a:p>
                <a:pPr/>
                <a14:m>
                  <m:oMathPara xmlns:m="http://schemas.openxmlformats.org/officeDocument/2006/math">
                    <m:oMathParaPr>
                      <m:jc m:val="centerGroup"/>
                    </m:oMathParaPr>
                    <m:oMath xmlns:m="http://schemas.openxmlformats.org/officeDocument/2006/math">
                      <m:sSub>
                        <m:sSubPr>
                          <m:ctrlPr>
                            <a:rPr lang="en-US" i="1" smtClean="0">
                              <a:ln>
                                <a:noFill/>
                              </a:ln>
                              <a:latin typeface="Cambria Math" panose="02040503050406030204" pitchFamily="18" charset="0"/>
                            </a:rPr>
                          </m:ctrlPr>
                        </m:sSubPr>
                        <m:e>
                          <m:r>
                            <a:rPr lang="en-US" i="1">
                              <a:ln>
                                <a:noFill/>
                              </a:ln>
                              <a:latin typeface="Cambria Math" panose="02040503050406030204" pitchFamily="18" charset="0"/>
                            </a:rPr>
                            <m:t>𝑔</m:t>
                          </m:r>
                        </m:e>
                        <m:sub>
                          <m:r>
                            <a:rPr lang="en-US" i="1">
                              <a:ln>
                                <a:noFill/>
                              </a:ln>
                              <a:latin typeface="Cambria Math" panose="02040503050406030204" pitchFamily="18" charset="0"/>
                            </a:rPr>
                            <m:t>𝑚</m:t>
                          </m:r>
                        </m:sub>
                      </m:sSub>
                      <m:r>
                        <a:rPr lang="en-US" i="1">
                          <a:ln>
                            <a:noFill/>
                          </a:ln>
                          <a:latin typeface="Cambria Math" panose="02040503050406030204" pitchFamily="18" charset="0"/>
                        </a:rPr>
                        <m:t>=</m:t>
                      </m:r>
                      <m:sSub>
                        <m:sSubPr>
                          <m:ctrlPr>
                            <a:rPr lang="en-US" i="1">
                              <a:ln>
                                <a:noFill/>
                              </a:ln>
                              <a:latin typeface="Cambria Math" panose="02040503050406030204" pitchFamily="18" charset="0"/>
                            </a:rPr>
                          </m:ctrlPr>
                        </m:sSubPr>
                        <m:e>
                          <m:f>
                            <m:fPr>
                              <m:ctrlPr>
                                <a:rPr lang="en-US" i="1">
                                  <a:ln>
                                    <a:noFill/>
                                  </a:ln>
                                  <a:latin typeface="Cambria Math" panose="02040503050406030204" pitchFamily="18" charset="0"/>
                                </a:rPr>
                              </m:ctrlPr>
                            </m:fPr>
                            <m:num>
                              <m:r>
                                <a:rPr lang="en-US" i="1">
                                  <a:ln>
                                    <a:noFill/>
                                  </a:ln>
                                  <a:latin typeface="Cambria Math" panose="02040503050406030204" pitchFamily="18" charset="0"/>
                                </a:rPr>
                                <m:t>𝜕</m:t>
                              </m:r>
                              <m:sSub>
                                <m:sSubPr>
                                  <m:ctrlPr>
                                    <a:rPr lang="en-US" i="1">
                                      <a:ln>
                                        <a:noFill/>
                                      </a:ln>
                                      <a:latin typeface="Cambria Math" panose="02040503050406030204" pitchFamily="18" charset="0"/>
                                    </a:rPr>
                                  </m:ctrlPr>
                                </m:sSubPr>
                                <m:e>
                                  <m:r>
                                    <a:rPr lang="en-US" i="1">
                                      <a:ln>
                                        <a:noFill/>
                                      </a:ln>
                                      <a:latin typeface="Cambria Math" panose="02040503050406030204" pitchFamily="18" charset="0"/>
                                    </a:rPr>
                                    <m:t>𝑖</m:t>
                                  </m:r>
                                </m:e>
                                <m:sub>
                                  <m:r>
                                    <a:rPr lang="en-US" i="1">
                                      <a:ln>
                                        <a:noFill/>
                                      </a:ln>
                                      <a:latin typeface="Cambria Math" panose="02040503050406030204" pitchFamily="18" charset="0"/>
                                    </a:rPr>
                                    <m:t>𝐷</m:t>
                                  </m:r>
                                </m:sub>
                              </m:sSub>
                            </m:num>
                            <m:den>
                              <m:r>
                                <a:rPr lang="en-US" i="1">
                                  <a:ln>
                                    <a:noFill/>
                                  </a:ln>
                                  <a:latin typeface="Cambria Math" panose="02040503050406030204" pitchFamily="18" charset="0"/>
                                </a:rPr>
                                <m:t>𝜕</m:t>
                              </m:r>
                              <m:sSub>
                                <m:sSubPr>
                                  <m:ctrlPr>
                                    <a:rPr lang="en-US" i="1">
                                      <a:ln>
                                        <a:noFill/>
                                      </a:ln>
                                      <a:latin typeface="Cambria Math" panose="02040503050406030204" pitchFamily="18" charset="0"/>
                                    </a:rPr>
                                  </m:ctrlPr>
                                </m:sSubPr>
                                <m:e>
                                  <m:r>
                                    <a:rPr lang="en-US" i="1">
                                      <a:ln>
                                        <a:noFill/>
                                      </a:ln>
                                      <a:latin typeface="Cambria Math" panose="02040503050406030204" pitchFamily="18" charset="0"/>
                                    </a:rPr>
                                    <m:t>𝑣</m:t>
                                  </m:r>
                                </m:e>
                                <m:sub>
                                  <m:r>
                                    <a:rPr lang="en-US" i="1">
                                      <a:ln>
                                        <a:noFill/>
                                      </a:ln>
                                      <a:latin typeface="Cambria Math" panose="02040503050406030204" pitchFamily="18" charset="0"/>
                                    </a:rPr>
                                    <m:t>𝐺𝑆</m:t>
                                  </m:r>
                                </m:sub>
                              </m:sSub>
                            </m:den>
                          </m:f>
                          <m:r>
                            <a:rPr lang="en-US" i="1">
                              <a:ln>
                                <a:noFill/>
                              </a:ln>
                              <a:latin typeface="Cambria Math" panose="02040503050406030204" pitchFamily="18" charset="0"/>
                            </a:rPr>
                            <m:t>|</m:t>
                          </m:r>
                        </m:e>
                        <m:sub>
                          <m:sSub>
                            <m:sSubPr>
                              <m:ctrlPr>
                                <a:rPr lang="en-US" i="1">
                                  <a:ln>
                                    <a:noFill/>
                                  </a:ln>
                                  <a:latin typeface="Cambria Math" panose="02040503050406030204" pitchFamily="18" charset="0"/>
                                </a:rPr>
                              </m:ctrlPr>
                            </m:sSubPr>
                            <m:e>
                              <m:r>
                                <a:rPr lang="en-US" i="1">
                                  <a:ln>
                                    <a:noFill/>
                                  </a:ln>
                                  <a:latin typeface="Cambria Math" panose="02040503050406030204" pitchFamily="18" charset="0"/>
                                </a:rPr>
                                <m:t>𝑣</m:t>
                              </m:r>
                            </m:e>
                            <m:sub>
                              <m:r>
                                <a:rPr lang="en-US" i="1">
                                  <a:ln>
                                    <a:noFill/>
                                  </a:ln>
                                  <a:latin typeface="Cambria Math" panose="02040503050406030204" pitchFamily="18" charset="0"/>
                                </a:rPr>
                                <m:t>𝐺𝑆</m:t>
                              </m:r>
                            </m:sub>
                          </m:sSub>
                          <m:r>
                            <a:rPr lang="en-US" i="1">
                              <a:ln>
                                <a:noFill/>
                              </a:ln>
                              <a:latin typeface="Cambria Math" panose="02040503050406030204" pitchFamily="18" charset="0"/>
                            </a:rPr>
                            <m:t>=</m:t>
                          </m:r>
                          <m:sSub>
                            <m:sSubPr>
                              <m:ctrlPr>
                                <a:rPr lang="en-US" i="1">
                                  <a:ln>
                                    <a:noFill/>
                                  </a:ln>
                                  <a:latin typeface="Cambria Math" panose="02040503050406030204" pitchFamily="18" charset="0"/>
                                </a:rPr>
                              </m:ctrlPr>
                            </m:sSubPr>
                            <m:e>
                              <m:r>
                                <a:rPr lang="en-US" i="1">
                                  <a:ln>
                                    <a:noFill/>
                                  </a:ln>
                                  <a:latin typeface="Cambria Math" panose="02040503050406030204" pitchFamily="18" charset="0"/>
                                </a:rPr>
                                <m:t>𝑉</m:t>
                              </m:r>
                            </m:e>
                            <m:sub>
                              <m:r>
                                <a:rPr lang="en-US" i="1">
                                  <a:ln>
                                    <a:noFill/>
                                  </a:ln>
                                  <a:latin typeface="Cambria Math" panose="02040503050406030204" pitchFamily="18" charset="0"/>
                                </a:rPr>
                                <m:t>𝐺𝑆</m:t>
                              </m:r>
                            </m:sub>
                          </m:sSub>
                        </m:sub>
                      </m:sSub>
                      <m:r>
                        <a:rPr lang="en-US" b="0" i="1" smtClean="0">
                          <a:ln>
                            <a:noFill/>
                          </a:ln>
                          <a:latin typeface="Cambria Math" panose="02040503050406030204" pitchFamily="18" charset="0"/>
                        </a:rPr>
                        <m:t>=</m:t>
                      </m:r>
                      <m:r>
                        <a:rPr lang="en-US" b="0" i="1" smtClean="0">
                          <a:ln>
                            <a:noFill/>
                          </a:ln>
                          <a:latin typeface="Cambria Math" panose="02040503050406030204" pitchFamily="18" charset="0"/>
                        </a:rPr>
                        <m:t>𝐾</m:t>
                      </m:r>
                      <m:r>
                        <a:rPr lang="en-US" b="0" i="1" smtClean="0">
                          <a:ln>
                            <a:noFill/>
                          </a:ln>
                          <a:latin typeface="Cambria Math" panose="02040503050406030204" pitchFamily="18" charset="0"/>
                        </a:rPr>
                        <m:t>(</m:t>
                      </m:r>
                      <m:sSub>
                        <m:sSubPr>
                          <m:ctrlPr>
                            <a:rPr lang="en-US" b="0" i="1" smtClean="0">
                              <a:ln>
                                <a:noFill/>
                              </a:ln>
                              <a:latin typeface="Cambria Math" panose="02040503050406030204" pitchFamily="18" charset="0"/>
                            </a:rPr>
                          </m:ctrlPr>
                        </m:sSubPr>
                        <m:e>
                          <m:r>
                            <a:rPr lang="en-US" b="0" i="1" smtClean="0">
                              <a:ln>
                                <a:noFill/>
                              </a:ln>
                              <a:latin typeface="Cambria Math" panose="02040503050406030204" pitchFamily="18" charset="0"/>
                            </a:rPr>
                            <m:t>𝑉</m:t>
                          </m:r>
                        </m:e>
                        <m:sub>
                          <m:r>
                            <a:rPr lang="en-US" b="0" i="1" smtClean="0">
                              <a:ln>
                                <a:noFill/>
                              </a:ln>
                              <a:latin typeface="Cambria Math" panose="02040503050406030204" pitchFamily="18" charset="0"/>
                            </a:rPr>
                            <m:t>𝐺𝑆</m:t>
                          </m:r>
                        </m:sub>
                      </m:sSub>
                      <m:r>
                        <a:rPr lang="en-US" b="0" i="1" smtClean="0">
                          <a:ln>
                            <a:noFill/>
                          </a:ln>
                          <a:latin typeface="Cambria Math" panose="02040503050406030204" pitchFamily="18" charset="0"/>
                        </a:rPr>
                        <m:t>−</m:t>
                      </m:r>
                      <m:sSub>
                        <m:sSubPr>
                          <m:ctrlPr>
                            <a:rPr lang="en-US" b="0" i="1" smtClean="0">
                              <a:ln>
                                <a:noFill/>
                              </a:ln>
                              <a:latin typeface="Cambria Math" panose="02040503050406030204" pitchFamily="18" charset="0"/>
                            </a:rPr>
                          </m:ctrlPr>
                        </m:sSubPr>
                        <m:e>
                          <m:r>
                            <a:rPr lang="en-US" b="0" i="1" smtClean="0">
                              <a:ln>
                                <a:noFill/>
                              </a:ln>
                              <a:latin typeface="Cambria Math" panose="02040503050406030204" pitchFamily="18" charset="0"/>
                            </a:rPr>
                            <m:t>𝑉</m:t>
                          </m:r>
                        </m:e>
                        <m:sub>
                          <m:r>
                            <a:rPr lang="en-US" b="0" i="1" smtClean="0">
                              <a:ln>
                                <a:noFill/>
                              </a:ln>
                              <a:latin typeface="Cambria Math" panose="02040503050406030204" pitchFamily="18" charset="0"/>
                            </a:rPr>
                            <m:t>𝑡</m:t>
                          </m:r>
                        </m:sub>
                      </m:sSub>
                      <m:r>
                        <a:rPr lang="en-US" b="0" i="1" smtClean="0">
                          <a:ln>
                            <a:noFill/>
                          </a:ln>
                          <a:latin typeface="Cambria Math" panose="02040503050406030204" pitchFamily="18" charset="0"/>
                        </a:rPr>
                        <m:t>)</m:t>
                      </m:r>
                    </m:oMath>
                  </m:oMathPara>
                </a14:m>
                <a:endParaRPr lang="en-US" dirty="0">
                  <a:ln>
                    <a:noFill/>
                  </a:ln>
                </a:endParaRPr>
              </a:p>
            </p:txBody>
          </p:sp>
        </mc:Choice>
        <mc:Fallback>
          <p:sp>
            <p:nvSpPr>
              <p:cNvPr id="10" name="TextBox 9"/>
              <p:cNvSpPr txBox="1">
                <a:spLocks noRot="1" noChangeAspect="1" noMove="1" noResize="1" noEditPoints="1" noAdjustHandles="1" noChangeArrowheads="1" noChangeShapeType="1" noTextEdit="1"/>
              </p:cNvSpPr>
              <p:nvPr/>
            </p:nvSpPr>
            <p:spPr>
              <a:xfrm>
                <a:off x="4632815" y="5219470"/>
                <a:ext cx="3804631" cy="943143"/>
              </a:xfrm>
              <a:prstGeom prst="rect">
                <a:avLst/>
              </a:prstGeom>
              <a:blipFill rotWithShape="0">
                <a:blip r:embed="rId5"/>
                <a:stretch>
                  <a:fillRect t="-637" r="-1118"/>
                </a:stretch>
              </a:blipFill>
              <a:ln>
                <a:solidFill>
                  <a:schemeClr val="tx1"/>
                </a:solidFill>
              </a:ln>
            </p:spPr>
            <p:txBody>
              <a:bodyPr/>
              <a:lstStyle/>
              <a:p>
                <a:r>
                  <a:rPr lang="fa-IR">
                    <a:noFill/>
                  </a:rPr>
                  <a:t> </a:t>
                </a:r>
              </a:p>
            </p:txBody>
          </p:sp>
        </mc:Fallback>
      </mc:AlternateContent>
      <p:sp>
        <p:nvSpPr>
          <p:cNvPr id="11" name="TextBox 10"/>
          <p:cNvSpPr txBox="1"/>
          <p:nvPr/>
        </p:nvSpPr>
        <p:spPr>
          <a:xfrm>
            <a:off x="685844" y="4765189"/>
            <a:ext cx="1260281" cy="646331"/>
          </a:xfrm>
          <a:prstGeom prst="rect">
            <a:avLst/>
          </a:prstGeom>
          <a:noFill/>
        </p:spPr>
        <p:txBody>
          <a:bodyPr wrap="none" rtlCol="0">
            <a:spAutoFit/>
          </a:bodyPr>
          <a:lstStyle/>
          <a:p>
            <a:pPr algn="ctr"/>
            <a:r>
              <a:rPr lang="fa-IR" dirty="0" smtClean="0">
                <a:cs typeface="B Nazanin" panose="00000400000000000000" pitchFamily="2" charset="-78"/>
              </a:rPr>
              <a:t>مدل </a:t>
            </a:r>
          </a:p>
          <a:p>
            <a:pPr algn="ctr"/>
            <a:r>
              <a:rPr lang="fa-IR" dirty="0" smtClean="0">
                <a:cs typeface="B Nazanin" panose="00000400000000000000" pitchFamily="2" charset="-78"/>
              </a:rPr>
              <a:t>سیگنال کوچک</a:t>
            </a:r>
            <a:endParaRPr lang="en-US" dirty="0">
              <a:cs typeface="B Nazanin" panose="00000400000000000000" pitchFamily="2" charset="-78"/>
            </a:endParaRPr>
          </a:p>
        </p:txBody>
      </p:sp>
      <p:pic>
        <p:nvPicPr>
          <p:cNvPr id="12" name="Picture 11"/>
          <p:cNvPicPr>
            <a:picLocks noChangeAspect="1"/>
          </p:cNvPicPr>
          <p:nvPr/>
        </p:nvPicPr>
        <p:blipFill>
          <a:blip r:embed="rId6"/>
          <a:stretch>
            <a:fillRect/>
          </a:stretch>
        </p:blipFill>
        <p:spPr>
          <a:xfrm>
            <a:off x="4530096" y="1481366"/>
            <a:ext cx="4267200" cy="3479656"/>
          </a:xfrm>
          <a:prstGeom prst="rect">
            <a:avLst/>
          </a:prstGeom>
        </p:spPr>
      </p:pic>
    </p:spTree>
    <p:extLst>
      <p:ext uri="{BB962C8B-B14F-4D97-AF65-F5344CB8AC3E}">
        <p14:creationId xmlns:p14="http://schemas.microsoft.com/office/powerpoint/2010/main" val="21283834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biLevel thresh="75000"/>
          </a:blip>
          <a:stretch>
            <a:fillRect/>
          </a:stretch>
        </p:blipFill>
        <p:spPr>
          <a:xfrm>
            <a:off x="685800" y="1230086"/>
            <a:ext cx="2412074" cy="3074545"/>
          </a:xfrm>
          <a:prstGeom prst="rect">
            <a:avLst/>
          </a:prstGeom>
        </p:spPr>
      </p:pic>
      <p:sp>
        <p:nvSpPr>
          <p:cNvPr id="2" name="Title 1"/>
          <p:cNvSpPr>
            <a:spLocks noGrp="1"/>
          </p:cNvSpPr>
          <p:nvPr>
            <p:ph type="title"/>
          </p:nvPr>
        </p:nvSpPr>
        <p:spPr/>
        <p:txBody>
          <a:bodyPr/>
          <a:lstStyle/>
          <a:p>
            <a:r>
              <a:rPr lang="fa-IR" dirty="0" smtClean="0"/>
              <a:t>جداسازی تحلیل </a:t>
            </a:r>
            <a:r>
              <a:rPr lang="en-US" dirty="0" smtClean="0"/>
              <a:t>DC</a:t>
            </a:r>
            <a:r>
              <a:rPr lang="fa-IR" dirty="0" smtClean="0"/>
              <a:t> از </a:t>
            </a:r>
            <a:r>
              <a:rPr lang="en-US" dirty="0" smtClean="0"/>
              <a:t>AC</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sz="quarter" idx="1"/>
              </p:nvPr>
            </p:nvSpPr>
            <p:spPr/>
            <p:txBody>
              <a:bodyPr/>
              <a:lstStyle/>
              <a:p>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𝑣</m:t>
                        </m:r>
                      </m:e>
                      <m:sub>
                        <m:r>
                          <a:rPr lang="en-US" sz="2800" b="0" i="1" smtClean="0">
                            <a:latin typeface="Cambria Math" panose="02040503050406030204" pitchFamily="18" charset="0"/>
                          </a:rPr>
                          <m:t>𝐷𝑆</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𝑉</m:t>
                        </m:r>
                      </m:e>
                      <m:sub>
                        <m:r>
                          <a:rPr lang="en-US" sz="2800" b="0" i="1" smtClean="0">
                            <a:latin typeface="Cambria Math" panose="02040503050406030204" pitchFamily="18" charset="0"/>
                          </a:rPr>
                          <m:t>𝐷𝐷</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𝑖</m:t>
                        </m:r>
                      </m:e>
                      <m:sub>
                        <m:r>
                          <a:rPr lang="en-US" sz="2800" b="0" i="1" smtClean="0">
                            <a:latin typeface="Cambria Math" panose="02040503050406030204" pitchFamily="18" charset="0"/>
                          </a:rPr>
                          <m:t>𝐷</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𝑅</m:t>
                        </m:r>
                      </m:e>
                      <m:sub>
                        <m:r>
                          <a:rPr lang="en-US" sz="2800" b="0" i="1" smtClean="0">
                            <a:latin typeface="Cambria Math" panose="02040503050406030204" pitchFamily="18" charset="0"/>
                          </a:rPr>
                          <m:t>𝐷</m:t>
                        </m:r>
                      </m:sub>
                    </m:sSub>
                  </m:oMath>
                </a14:m>
                <a:endParaRPr lang="en-US" sz="2800" b="0" dirty="0" smtClean="0"/>
              </a:p>
              <a:p>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𝑖</m:t>
                        </m:r>
                      </m:e>
                      <m:sub>
                        <m:r>
                          <a:rPr lang="en-US" sz="2800" b="0" i="1" smtClean="0">
                            <a:latin typeface="Cambria Math" panose="02040503050406030204" pitchFamily="18" charset="0"/>
                          </a:rPr>
                          <m:t>𝐷</m:t>
                        </m:r>
                      </m:sub>
                    </m:sSub>
                    <m:r>
                      <a:rPr lang="en-US" sz="2800" b="0" i="1" smtClean="0">
                        <a:latin typeface="Cambria Math" panose="02040503050406030204" pitchFamily="18" charset="0"/>
                      </a:rPr>
                      <m:t>=</m:t>
                    </m:r>
                    <m:groupChr>
                      <m:groupChrPr>
                        <m:chr m:val="⏟"/>
                        <m:ctrlPr>
                          <a:rPr lang="en-US" sz="2800" b="0" i="1" smtClean="0">
                            <a:latin typeface="Cambria Math" panose="02040503050406030204" pitchFamily="18" charset="0"/>
                          </a:rPr>
                        </m:ctrlPr>
                      </m:groupChrPr>
                      <m:e>
                        <m:sSub>
                          <m:sSubPr>
                            <m:ctrlPr>
                              <a:rPr lang="en-US" sz="2800" i="1">
                                <a:latin typeface="Cambria Math" panose="02040503050406030204" pitchFamily="18" charset="0"/>
                              </a:rPr>
                            </m:ctrlPr>
                          </m:sSubPr>
                          <m:e>
                            <m:r>
                              <a:rPr lang="en-US" sz="2800" b="0" i="1" smtClean="0">
                                <a:latin typeface="Cambria Math" panose="02040503050406030204" pitchFamily="18" charset="0"/>
                              </a:rPr>
                              <m:t> </m:t>
                            </m:r>
                            <m:r>
                              <a:rPr lang="en-US" sz="2800" i="1">
                                <a:latin typeface="Cambria Math" panose="02040503050406030204" pitchFamily="18" charset="0"/>
                              </a:rPr>
                              <m:t>𝐼</m:t>
                            </m:r>
                          </m:e>
                          <m:sub>
                            <m:r>
                              <a:rPr lang="en-US" sz="2800" i="1">
                                <a:latin typeface="Cambria Math" panose="02040503050406030204" pitchFamily="18" charset="0"/>
                              </a:rPr>
                              <m:t>𝐷</m:t>
                            </m:r>
                            <m:r>
                              <a:rPr lang="en-US" sz="2800" b="0" i="1" smtClean="0">
                                <a:latin typeface="Cambria Math" panose="02040503050406030204" pitchFamily="18" charset="0"/>
                              </a:rPr>
                              <m:t> </m:t>
                            </m:r>
                          </m:sub>
                        </m:sSub>
                      </m:e>
                    </m:groupChr>
                    <m:r>
                      <a:rPr lang="en-US" sz="2800" b="0" i="1" smtClean="0">
                        <a:latin typeface="Cambria Math" panose="02040503050406030204" pitchFamily="18" charset="0"/>
                      </a:rPr>
                      <m:t> +</m:t>
                    </m:r>
                    <m:groupChr>
                      <m:groupChrPr>
                        <m:chr m:val="⏟"/>
                        <m:ctrlPr>
                          <a:rPr lang="en-US" sz="2800" i="1">
                            <a:latin typeface="Cambria Math" panose="02040503050406030204" pitchFamily="18" charset="0"/>
                          </a:rPr>
                        </m:ctrlPr>
                      </m:groupChrPr>
                      <m:e>
                        <m:sSub>
                          <m:sSubPr>
                            <m:ctrlPr>
                              <a:rPr lang="en-US" sz="2800" i="1">
                                <a:latin typeface="Cambria Math" panose="02040503050406030204" pitchFamily="18" charset="0"/>
                              </a:rPr>
                            </m:ctrlPr>
                          </m:sSubPr>
                          <m:e>
                            <m:r>
                              <a:rPr lang="en-US" sz="2800" b="0" i="1" smtClean="0">
                                <a:latin typeface="Cambria Math" panose="02040503050406030204" pitchFamily="18" charset="0"/>
                              </a:rPr>
                              <m:t> </m:t>
                            </m:r>
                            <m:r>
                              <a:rPr lang="en-US" sz="2800" i="1">
                                <a:latin typeface="Cambria Math" panose="02040503050406030204" pitchFamily="18" charset="0"/>
                              </a:rPr>
                              <m:t>𝑖</m:t>
                            </m:r>
                          </m:e>
                          <m:sub>
                            <m:r>
                              <a:rPr lang="en-US" sz="2800" i="1">
                                <a:latin typeface="Cambria Math" panose="02040503050406030204" pitchFamily="18" charset="0"/>
                              </a:rPr>
                              <m:t>𝑑</m:t>
                            </m:r>
                            <m:r>
                              <a:rPr lang="en-US" sz="2800" b="0" i="1" smtClean="0">
                                <a:latin typeface="Cambria Math" panose="02040503050406030204" pitchFamily="18" charset="0"/>
                              </a:rPr>
                              <m:t> </m:t>
                            </m:r>
                          </m:sub>
                        </m:sSub>
                      </m:e>
                    </m:groupChr>
                  </m:oMath>
                </a14:m>
                <a:r>
                  <a:rPr lang="en-US" sz="2800" dirty="0" smtClean="0"/>
                  <a:t> 	       </a:t>
                </a:r>
                <a14:m>
                  <m:oMath xmlns:m="http://schemas.openxmlformats.org/officeDocument/2006/math">
                    <m:sSub>
                      <m:sSubPr>
                        <m:ctrlPr>
                          <a:rPr lang="en-US" sz="2800" i="1">
                            <a:latin typeface="Cambria Math" panose="02040503050406030204" pitchFamily="18" charset="0"/>
                          </a:rPr>
                        </m:ctrlPr>
                      </m:sSubPr>
                      <m:e>
                        <m:r>
                          <a:rPr lang="en-US" sz="2800" b="0" i="1" smtClean="0">
                            <a:latin typeface="Cambria Math" panose="02040503050406030204" pitchFamily="18" charset="0"/>
                          </a:rPr>
                          <m:t>𝑣</m:t>
                        </m:r>
                      </m:e>
                      <m:sub>
                        <m:r>
                          <a:rPr lang="en-US" sz="2800" i="1">
                            <a:latin typeface="Cambria Math" panose="02040503050406030204" pitchFamily="18" charset="0"/>
                          </a:rPr>
                          <m:t>𝐷</m:t>
                        </m:r>
                        <m:r>
                          <a:rPr lang="en-US" sz="2800" b="0" i="1" smtClean="0">
                            <a:latin typeface="Cambria Math" panose="02040503050406030204" pitchFamily="18" charset="0"/>
                          </a:rPr>
                          <m:t>𝑆</m:t>
                        </m:r>
                      </m:sub>
                    </m:sSub>
                    <m:r>
                      <a:rPr lang="en-US" sz="2800" i="1">
                        <a:latin typeface="Cambria Math" panose="02040503050406030204" pitchFamily="18" charset="0"/>
                      </a:rPr>
                      <m:t>=</m:t>
                    </m:r>
                    <m:groupChr>
                      <m:groupChrPr>
                        <m:chr m:val="⏟"/>
                        <m:ctrlPr>
                          <a:rPr lang="en-US" sz="2800" i="1">
                            <a:latin typeface="Cambria Math" panose="02040503050406030204" pitchFamily="18" charset="0"/>
                          </a:rPr>
                        </m:ctrlPr>
                      </m:groupChrPr>
                      <m:e>
                        <m:sSub>
                          <m:sSubPr>
                            <m:ctrlPr>
                              <a:rPr lang="en-US" sz="2800" i="1">
                                <a:latin typeface="Cambria Math" panose="02040503050406030204" pitchFamily="18" charset="0"/>
                              </a:rPr>
                            </m:ctrlPr>
                          </m:sSubPr>
                          <m:e>
                            <m:r>
                              <a:rPr lang="en-US" sz="2800" i="1">
                                <a:latin typeface="Cambria Math" panose="02040503050406030204" pitchFamily="18" charset="0"/>
                              </a:rPr>
                              <m:t> </m:t>
                            </m:r>
                            <m:r>
                              <a:rPr lang="en-US" sz="2800" b="0" i="1" smtClean="0">
                                <a:latin typeface="Cambria Math" panose="02040503050406030204" pitchFamily="18" charset="0"/>
                              </a:rPr>
                              <m:t>𝑉</m:t>
                            </m:r>
                          </m:e>
                          <m:sub>
                            <m:r>
                              <a:rPr lang="en-US" sz="2800" i="1">
                                <a:latin typeface="Cambria Math" panose="02040503050406030204" pitchFamily="18" charset="0"/>
                              </a:rPr>
                              <m:t>𝐷</m:t>
                            </m:r>
                            <m:r>
                              <a:rPr lang="en-US" sz="2800" b="0" i="1" smtClean="0">
                                <a:latin typeface="Cambria Math" panose="02040503050406030204" pitchFamily="18" charset="0"/>
                              </a:rPr>
                              <m:t>𝑆</m:t>
                            </m:r>
                            <m:r>
                              <a:rPr lang="en-US" sz="2800" i="1">
                                <a:latin typeface="Cambria Math" panose="02040503050406030204" pitchFamily="18" charset="0"/>
                              </a:rPr>
                              <m:t> </m:t>
                            </m:r>
                          </m:sub>
                        </m:sSub>
                      </m:e>
                    </m:groupChr>
                    <m:r>
                      <a:rPr lang="en-US" sz="2800" i="1">
                        <a:latin typeface="Cambria Math" panose="02040503050406030204" pitchFamily="18" charset="0"/>
                      </a:rPr>
                      <m:t> +</m:t>
                    </m:r>
                    <m:groupChr>
                      <m:groupChrPr>
                        <m:chr m:val="⏟"/>
                        <m:ctrlPr>
                          <a:rPr lang="en-US" sz="2800" i="1">
                            <a:latin typeface="Cambria Math" panose="02040503050406030204" pitchFamily="18" charset="0"/>
                          </a:rPr>
                        </m:ctrlPr>
                      </m:groupChrPr>
                      <m:e>
                        <m:sSub>
                          <m:sSubPr>
                            <m:ctrlPr>
                              <a:rPr lang="en-US" sz="2800" i="1">
                                <a:latin typeface="Cambria Math" panose="02040503050406030204" pitchFamily="18" charset="0"/>
                              </a:rPr>
                            </m:ctrlPr>
                          </m:sSubPr>
                          <m:e>
                            <m:r>
                              <a:rPr lang="en-US" sz="2800" i="1">
                                <a:latin typeface="Cambria Math" panose="02040503050406030204" pitchFamily="18" charset="0"/>
                              </a:rPr>
                              <m:t> </m:t>
                            </m:r>
                            <m:r>
                              <a:rPr lang="en-US" sz="2800" b="0" i="1" smtClean="0">
                                <a:latin typeface="Cambria Math" panose="02040503050406030204" pitchFamily="18" charset="0"/>
                              </a:rPr>
                              <m:t>𝑣</m:t>
                            </m:r>
                          </m:e>
                          <m:sub>
                            <m:r>
                              <a:rPr lang="en-US" sz="2800" b="0" i="1" smtClean="0">
                                <a:latin typeface="Cambria Math" panose="02040503050406030204" pitchFamily="18" charset="0"/>
                              </a:rPr>
                              <m:t>𝑑𝑠</m:t>
                            </m:r>
                            <m:r>
                              <a:rPr lang="en-US" sz="2800" i="1">
                                <a:latin typeface="Cambria Math" panose="02040503050406030204" pitchFamily="18" charset="0"/>
                              </a:rPr>
                              <m:t> </m:t>
                            </m:r>
                          </m:sub>
                        </m:sSub>
                      </m:e>
                    </m:groupChr>
                  </m:oMath>
                </a14:m>
                <a:endParaRPr lang="en-US" sz="2800" dirty="0" smtClean="0"/>
              </a:p>
              <a:p>
                <a:endParaRPr lang="en-US" sz="1400" dirty="0"/>
              </a:p>
              <a:p>
                <a:endParaRPr lang="en-US" sz="2800" b="0" i="1" dirty="0" smtClean="0">
                  <a:latin typeface="Cambria Math" panose="02040503050406030204" pitchFamily="18" charset="0"/>
                </a:endParaRPr>
              </a:p>
              <a:p>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𝑉</m:t>
                        </m:r>
                      </m:e>
                      <m:sub>
                        <m:r>
                          <a:rPr lang="en-US" sz="2800" b="0" i="1" smtClean="0">
                            <a:latin typeface="Cambria Math" panose="02040503050406030204" pitchFamily="18" charset="0"/>
                          </a:rPr>
                          <m:t>𝐷𝑆</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𝑉</m:t>
                        </m:r>
                      </m:e>
                      <m:sub>
                        <m:r>
                          <a:rPr lang="en-US" sz="2800" b="0" i="1" smtClean="0">
                            <a:latin typeface="Cambria Math" panose="02040503050406030204" pitchFamily="18" charset="0"/>
                          </a:rPr>
                          <m:t>𝐷𝐷</m:t>
                        </m:r>
                      </m:sub>
                    </m:sSub>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𝑅</m:t>
                        </m:r>
                      </m:e>
                      <m:sub>
                        <m:r>
                          <a:rPr lang="en-US" sz="2800" i="1">
                            <a:latin typeface="Cambria Math" panose="02040503050406030204" pitchFamily="18" charset="0"/>
                          </a:rPr>
                          <m:t>𝐷</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𝐼</m:t>
                        </m:r>
                      </m:e>
                      <m:sub>
                        <m:r>
                          <a:rPr lang="en-US" sz="2800" b="0" i="1" smtClean="0">
                            <a:latin typeface="Cambria Math" panose="02040503050406030204" pitchFamily="18" charset="0"/>
                          </a:rPr>
                          <m:t>𝐷</m:t>
                        </m:r>
                      </m:sub>
                    </m:sSub>
                  </m:oMath>
                </a14:m>
                <a:endParaRPr lang="en-US" sz="2800" b="0" dirty="0" smtClean="0"/>
              </a:p>
              <a:p>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𝑣</m:t>
                        </m:r>
                      </m:e>
                      <m:sub>
                        <m:r>
                          <a:rPr lang="en-US" sz="2800" b="0" i="1" smtClean="0">
                            <a:latin typeface="Cambria Math" panose="02040503050406030204" pitchFamily="18" charset="0"/>
                          </a:rPr>
                          <m:t>𝑑𝑠</m:t>
                        </m:r>
                      </m:sub>
                    </m:sSub>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𝑅</m:t>
                        </m:r>
                      </m:e>
                      <m:sub>
                        <m:r>
                          <a:rPr lang="en-US" sz="2800" i="1">
                            <a:latin typeface="Cambria Math" panose="02040503050406030204" pitchFamily="18" charset="0"/>
                          </a:rPr>
                          <m:t>𝐷</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𝑖</m:t>
                        </m:r>
                      </m:e>
                      <m:sub>
                        <m:r>
                          <a:rPr lang="en-US" sz="2800" b="0" i="1" smtClean="0">
                            <a:latin typeface="Cambria Math" panose="02040503050406030204" pitchFamily="18" charset="0"/>
                          </a:rPr>
                          <m:t>𝑑</m:t>
                        </m:r>
                      </m:sub>
                    </m:sSub>
                  </m:oMath>
                </a14:m>
                <a:endParaRPr lang="en-US" sz="3200" dirty="0" smtClean="0"/>
              </a:p>
              <a:p>
                <a:endParaRPr lang="en-US" sz="2400" dirty="0" smtClean="0"/>
              </a:p>
              <a:p>
                <a:r>
                  <a:rPr lang="fa-IR" sz="2400" dirty="0" smtClean="0"/>
                  <a:t>پاسخ به بخش </a:t>
                </a:r>
                <a:r>
                  <a:rPr lang="en-US" sz="2400" dirty="0" smtClean="0"/>
                  <a:t>DC</a:t>
                </a:r>
                <a:r>
                  <a:rPr lang="fa-IR" sz="2400" dirty="0" smtClean="0"/>
                  <a:t> ورودی </a:t>
                </a:r>
                <a:r>
                  <a:rPr lang="en-US" sz="2400" dirty="0" smtClean="0"/>
                  <a:t>DC</a:t>
                </a:r>
                <a:r>
                  <a:rPr lang="fa-IR" sz="2400" dirty="0" smtClean="0"/>
                  <a:t> است.</a:t>
                </a:r>
                <a:endParaRPr lang="en-US" sz="2400" dirty="0" smtClean="0"/>
              </a:p>
              <a:p>
                <a:r>
                  <a:rPr lang="fa-IR" sz="2400" dirty="0"/>
                  <a:t>پاسخ به بخش </a:t>
                </a:r>
                <a:r>
                  <a:rPr lang="en-US" sz="2400" dirty="0" smtClean="0"/>
                  <a:t>AC</a:t>
                </a:r>
                <a:r>
                  <a:rPr lang="fa-IR" sz="2400" dirty="0" smtClean="0"/>
                  <a:t> </a:t>
                </a:r>
                <a:r>
                  <a:rPr lang="fa-IR" sz="2400" dirty="0"/>
                  <a:t>ورودی </a:t>
                </a:r>
                <a:r>
                  <a:rPr lang="fa-IR" sz="2400" dirty="0" smtClean="0"/>
                  <a:t>هم </a:t>
                </a:r>
                <a:r>
                  <a:rPr lang="en-US" sz="2400" dirty="0" smtClean="0"/>
                  <a:t>AC</a:t>
                </a:r>
                <a:r>
                  <a:rPr lang="fa-IR" sz="2400" dirty="0" smtClean="0"/>
                  <a:t> </a:t>
                </a:r>
                <a:r>
                  <a:rPr lang="fa-IR" sz="2400" dirty="0"/>
                  <a:t>است.</a:t>
                </a:r>
                <a:endParaRPr lang="en-US" sz="2400" dirty="0"/>
              </a:p>
              <a:p>
                <a:r>
                  <a:rPr lang="fa-IR" sz="2400" dirty="0" smtClean="0"/>
                  <a:t>بنابراین می‌توان تحلیل </a:t>
                </a:r>
                <a:r>
                  <a:rPr lang="en-US" sz="2400" dirty="0" smtClean="0"/>
                  <a:t>DC</a:t>
                </a:r>
                <a:r>
                  <a:rPr lang="fa-IR" sz="2400" dirty="0" smtClean="0"/>
                  <a:t> و </a:t>
                </a:r>
                <a:r>
                  <a:rPr lang="en-US" sz="2400" dirty="0" smtClean="0"/>
                  <a:t>AC</a:t>
                </a:r>
                <a:r>
                  <a:rPr lang="fa-IR" sz="2400" dirty="0" smtClean="0"/>
                  <a:t> را جداگانه انجام داد.</a:t>
                </a:r>
                <a:endParaRPr lang="en-US" sz="2400" dirty="0" smtClean="0"/>
              </a:p>
            </p:txBody>
          </p:sp>
        </mc:Choice>
        <mc:Fallback>
          <p:sp>
            <p:nvSpPr>
              <p:cNvPr id="3" name="Content Placeholder 2"/>
              <p:cNvSpPr>
                <a:spLocks noGrp="1" noRot="1" noChangeAspect="1" noMove="1" noResize="1" noEditPoints="1" noAdjustHandles="1" noChangeArrowheads="1" noChangeShapeType="1" noTextEdit="1"/>
              </p:cNvSpPr>
              <p:nvPr>
                <p:ph sz="quarter" idx="1"/>
              </p:nvPr>
            </p:nvSpPr>
            <p:spPr>
              <a:blipFill rotWithShape="0">
                <a:blip r:embed="rId3"/>
                <a:stretch>
                  <a:fillRect r="-150" b="-2125"/>
                </a:stretch>
              </a:blipFill>
            </p:spPr>
            <p:txBody>
              <a:bodyPr/>
              <a:lstStyle/>
              <a:p>
                <a:r>
                  <a:rPr lang="fa-IR">
                    <a:noFill/>
                  </a:rPr>
                  <a:t> </a:t>
                </a:r>
              </a:p>
            </p:txBody>
          </p:sp>
        </mc:Fallback>
      </mc:AlternateContent>
      <p:sp>
        <p:nvSpPr>
          <p:cNvPr id="4" name="Date Placeholder 3"/>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5" name="Footer Placeholder 4"/>
          <p:cNvSpPr>
            <a:spLocks noGrp="1"/>
          </p:cNvSpPr>
          <p:nvPr>
            <p:ph type="ftr" sz="quarter" idx="11"/>
          </p:nvPr>
        </p:nvSpPr>
        <p:spPr/>
        <p:txBody>
          <a:bodyPr/>
          <a:lstStyle/>
          <a:p>
            <a:pPr>
              <a:defRPr/>
            </a:pPr>
            <a:r>
              <a:rPr lang="fa-IR" altLang="en-US" smtClean="0"/>
              <a:t>12. ترانزیستور (ادامه)</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B5CFC3F8-B58D-40FA-AF21-F23E618E0688}" type="slidenum">
              <a:rPr lang="en-US" altLang="en-US" smtClean="0"/>
              <a:pPr>
                <a:defRPr/>
              </a:pPr>
              <a:t>15</a:t>
            </a:fld>
            <a:endParaRPr lang="en-US" altLang="en-US" dirty="0"/>
          </a:p>
        </p:txBody>
      </p:sp>
      <p:sp>
        <p:nvSpPr>
          <p:cNvPr id="8" name="TextBox 7"/>
          <p:cNvSpPr txBox="1"/>
          <p:nvPr/>
        </p:nvSpPr>
        <p:spPr>
          <a:xfrm>
            <a:off x="4073051" y="2373868"/>
            <a:ext cx="949362" cy="646331"/>
          </a:xfrm>
          <a:prstGeom prst="rect">
            <a:avLst/>
          </a:prstGeom>
          <a:noFill/>
        </p:spPr>
        <p:txBody>
          <a:bodyPr wrap="none" rtlCol="0">
            <a:spAutoFit/>
          </a:bodyPr>
          <a:lstStyle/>
          <a:p>
            <a:pPr algn="ctr" rtl="1"/>
            <a:r>
              <a:rPr lang="fa-IR" dirty="0" smtClean="0">
                <a:solidFill>
                  <a:srgbClr val="FF0000"/>
                </a:solidFill>
                <a:cs typeface="B Nazanin" panose="00000400000000000000" pitchFamily="2" charset="-78"/>
              </a:rPr>
              <a:t>بخش </a:t>
            </a:r>
            <a:r>
              <a:rPr lang="en-US" dirty="0" smtClean="0">
                <a:solidFill>
                  <a:srgbClr val="FF0000"/>
                </a:solidFill>
                <a:cs typeface="B Nazanin" panose="00000400000000000000" pitchFamily="2" charset="-78"/>
              </a:rPr>
              <a:t>DC</a:t>
            </a:r>
            <a:endParaRPr lang="fa-IR" dirty="0" smtClean="0">
              <a:solidFill>
                <a:srgbClr val="FF0000"/>
              </a:solidFill>
              <a:cs typeface="B Nazanin" panose="00000400000000000000" pitchFamily="2" charset="-78"/>
            </a:endParaRPr>
          </a:p>
          <a:p>
            <a:pPr algn="ctr" rtl="1"/>
            <a:r>
              <a:rPr lang="fa-IR" dirty="0" smtClean="0">
                <a:solidFill>
                  <a:srgbClr val="FF0000"/>
                </a:solidFill>
                <a:cs typeface="B Nazanin" panose="00000400000000000000" pitchFamily="2" charset="-78"/>
              </a:rPr>
              <a:t>(بایاس)</a:t>
            </a:r>
            <a:endParaRPr lang="en-US" dirty="0">
              <a:solidFill>
                <a:srgbClr val="FF0000"/>
              </a:solidFill>
              <a:cs typeface="B Nazanin" panose="00000400000000000000" pitchFamily="2" charset="-78"/>
            </a:endParaRPr>
          </a:p>
        </p:txBody>
      </p:sp>
      <p:sp>
        <p:nvSpPr>
          <p:cNvPr id="9" name="TextBox 8"/>
          <p:cNvSpPr txBox="1"/>
          <p:nvPr/>
        </p:nvSpPr>
        <p:spPr>
          <a:xfrm>
            <a:off x="5052869" y="2373868"/>
            <a:ext cx="936475" cy="369332"/>
          </a:xfrm>
          <a:prstGeom prst="rect">
            <a:avLst/>
          </a:prstGeom>
          <a:noFill/>
        </p:spPr>
        <p:txBody>
          <a:bodyPr wrap="none" rtlCol="0">
            <a:spAutoFit/>
          </a:bodyPr>
          <a:lstStyle/>
          <a:p>
            <a:pPr algn="r" rtl="1"/>
            <a:r>
              <a:rPr lang="fa-IR" dirty="0" smtClean="0">
                <a:solidFill>
                  <a:srgbClr val="FF0000"/>
                </a:solidFill>
                <a:cs typeface="B Nazanin" panose="00000400000000000000" pitchFamily="2" charset="-78"/>
              </a:rPr>
              <a:t>بخش </a:t>
            </a:r>
            <a:r>
              <a:rPr lang="en-US" dirty="0" smtClean="0">
                <a:solidFill>
                  <a:srgbClr val="FF0000"/>
                </a:solidFill>
                <a:cs typeface="B Nazanin" panose="00000400000000000000" pitchFamily="2" charset="-78"/>
              </a:rPr>
              <a:t>AC</a:t>
            </a:r>
            <a:endParaRPr lang="en-US" dirty="0">
              <a:solidFill>
                <a:srgbClr val="FF0000"/>
              </a:solidFill>
              <a:cs typeface="B Nazanin" panose="00000400000000000000" pitchFamily="2" charset="-78"/>
            </a:endParaRPr>
          </a:p>
        </p:txBody>
      </p:sp>
      <p:sp>
        <p:nvSpPr>
          <p:cNvPr id="12" name="TextBox 11"/>
          <p:cNvSpPr txBox="1"/>
          <p:nvPr/>
        </p:nvSpPr>
        <p:spPr>
          <a:xfrm>
            <a:off x="6629400" y="2373868"/>
            <a:ext cx="949362" cy="646331"/>
          </a:xfrm>
          <a:prstGeom prst="rect">
            <a:avLst/>
          </a:prstGeom>
          <a:noFill/>
        </p:spPr>
        <p:txBody>
          <a:bodyPr wrap="none" rtlCol="0">
            <a:spAutoFit/>
          </a:bodyPr>
          <a:lstStyle/>
          <a:p>
            <a:pPr algn="ctr" rtl="1"/>
            <a:r>
              <a:rPr lang="fa-IR" dirty="0" smtClean="0">
                <a:solidFill>
                  <a:srgbClr val="FF0000"/>
                </a:solidFill>
                <a:cs typeface="B Nazanin" panose="00000400000000000000" pitchFamily="2" charset="-78"/>
              </a:rPr>
              <a:t>بخش </a:t>
            </a:r>
            <a:r>
              <a:rPr lang="en-US" dirty="0" smtClean="0">
                <a:solidFill>
                  <a:srgbClr val="FF0000"/>
                </a:solidFill>
                <a:cs typeface="B Nazanin" panose="00000400000000000000" pitchFamily="2" charset="-78"/>
              </a:rPr>
              <a:t>DC</a:t>
            </a:r>
            <a:endParaRPr lang="fa-IR" dirty="0" smtClean="0">
              <a:solidFill>
                <a:srgbClr val="FF0000"/>
              </a:solidFill>
              <a:cs typeface="B Nazanin" panose="00000400000000000000" pitchFamily="2" charset="-78"/>
            </a:endParaRPr>
          </a:p>
          <a:p>
            <a:pPr algn="ctr" rtl="1"/>
            <a:r>
              <a:rPr lang="fa-IR" dirty="0" smtClean="0">
                <a:solidFill>
                  <a:srgbClr val="FF0000"/>
                </a:solidFill>
                <a:cs typeface="B Nazanin" panose="00000400000000000000" pitchFamily="2" charset="-78"/>
              </a:rPr>
              <a:t>(بایاس)</a:t>
            </a:r>
            <a:endParaRPr lang="en-US" dirty="0">
              <a:solidFill>
                <a:srgbClr val="FF0000"/>
              </a:solidFill>
              <a:cs typeface="B Nazanin" panose="00000400000000000000" pitchFamily="2" charset="-78"/>
            </a:endParaRPr>
          </a:p>
        </p:txBody>
      </p:sp>
      <p:sp>
        <p:nvSpPr>
          <p:cNvPr id="13" name="TextBox 12"/>
          <p:cNvSpPr txBox="1"/>
          <p:nvPr/>
        </p:nvSpPr>
        <p:spPr>
          <a:xfrm>
            <a:off x="7609218" y="2373868"/>
            <a:ext cx="936475" cy="369332"/>
          </a:xfrm>
          <a:prstGeom prst="rect">
            <a:avLst/>
          </a:prstGeom>
          <a:noFill/>
        </p:spPr>
        <p:txBody>
          <a:bodyPr wrap="none" rtlCol="0">
            <a:spAutoFit/>
          </a:bodyPr>
          <a:lstStyle/>
          <a:p>
            <a:pPr algn="r" rtl="1"/>
            <a:r>
              <a:rPr lang="fa-IR" dirty="0" smtClean="0">
                <a:solidFill>
                  <a:srgbClr val="FF0000"/>
                </a:solidFill>
                <a:cs typeface="B Nazanin" panose="00000400000000000000" pitchFamily="2" charset="-78"/>
              </a:rPr>
              <a:t>بخش </a:t>
            </a:r>
            <a:r>
              <a:rPr lang="en-US" dirty="0" smtClean="0">
                <a:solidFill>
                  <a:srgbClr val="FF0000"/>
                </a:solidFill>
                <a:cs typeface="B Nazanin" panose="00000400000000000000" pitchFamily="2" charset="-78"/>
              </a:rPr>
              <a:t>AC</a:t>
            </a:r>
            <a:endParaRPr lang="en-US" dirty="0">
              <a:solidFill>
                <a:srgbClr val="FF0000"/>
              </a:solidFill>
              <a:cs typeface="B Nazanin" panose="00000400000000000000" pitchFamily="2" charset="-78"/>
            </a:endParaRPr>
          </a:p>
        </p:txBody>
      </p:sp>
    </p:spTree>
    <p:extLst>
      <p:ext uri="{BB962C8B-B14F-4D97-AF65-F5344CB8AC3E}">
        <p14:creationId xmlns:p14="http://schemas.microsoft.com/office/powerpoint/2010/main" val="11640140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a:t>جداسازی تحلیل </a:t>
            </a:r>
            <a:r>
              <a:rPr lang="en-US" dirty="0"/>
              <a:t>DC</a:t>
            </a:r>
            <a:r>
              <a:rPr lang="fa-IR" dirty="0"/>
              <a:t> از </a:t>
            </a:r>
            <a:r>
              <a:rPr lang="en-US" dirty="0"/>
              <a:t>AC</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sz="quarter" idx="1"/>
              </p:nvPr>
            </p:nvSpPr>
            <p:spPr/>
            <p:txBody>
              <a:bodyPr/>
              <a:lstStyle/>
              <a:p>
                <a:pPr algn="l" rtl="0"/>
                <a14:m>
                  <m:oMath xmlns:m="http://schemas.openxmlformats.org/officeDocument/2006/math">
                    <m:sSub>
                      <m:sSubPr>
                        <m:ctrlPr>
                          <a:rPr lang="en-US" sz="2800" i="1" smtClean="0">
                            <a:latin typeface="Cambria Math" panose="02040503050406030204" pitchFamily="18" charset="0"/>
                          </a:rPr>
                        </m:ctrlPr>
                      </m:sSubPr>
                      <m:e>
                        <m:r>
                          <a:rPr lang="en-US" sz="2800" i="1">
                            <a:latin typeface="Cambria Math" panose="02040503050406030204" pitchFamily="18" charset="0"/>
                          </a:rPr>
                          <m:t>𝑣</m:t>
                        </m:r>
                      </m:e>
                      <m:sub>
                        <m:r>
                          <a:rPr lang="en-US" sz="2800" i="1">
                            <a:latin typeface="Cambria Math" panose="02040503050406030204" pitchFamily="18" charset="0"/>
                          </a:rPr>
                          <m:t>𝑑𝑠</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𝑅</m:t>
                        </m:r>
                      </m:e>
                      <m:sub>
                        <m:r>
                          <a:rPr lang="en-US" sz="2800" i="1">
                            <a:latin typeface="Cambria Math" panose="02040503050406030204" pitchFamily="18" charset="0"/>
                          </a:rPr>
                          <m:t>𝐷</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𝑖</m:t>
                        </m:r>
                      </m:e>
                      <m:sub>
                        <m:r>
                          <a:rPr lang="en-US" sz="2800" i="1">
                            <a:latin typeface="Cambria Math" panose="02040503050406030204" pitchFamily="18" charset="0"/>
                          </a:rPr>
                          <m:t>𝑑</m:t>
                        </m:r>
                      </m:sub>
                    </m:sSub>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sSub>
                          <m:sSubPr>
                            <m:ctrlPr>
                              <a:rPr lang="en-US" sz="2800" i="1">
                                <a:latin typeface="Cambria Math" panose="02040503050406030204" pitchFamily="18" charset="0"/>
                              </a:rPr>
                            </m:ctrlPr>
                          </m:sSubPr>
                          <m:e>
                            <m:r>
                              <a:rPr lang="en-US" sz="2800" i="1">
                                <a:latin typeface="Cambria Math" panose="02040503050406030204" pitchFamily="18" charset="0"/>
                              </a:rPr>
                              <m:t>𝑅</m:t>
                            </m:r>
                          </m:e>
                          <m:sub>
                            <m:r>
                              <a:rPr lang="en-US" sz="2800" i="1">
                                <a:latin typeface="Cambria Math" panose="02040503050406030204" pitchFamily="18" charset="0"/>
                              </a:rPr>
                              <m:t>𝐷</m:t>
                            </m:r>
                          </m:sub>
                        </m:sSub>
                        <m:r>
                          <a:rPr lang="en-US" sz="2800" i="1">
                            <a:latin typeface="Cambria Math" panose="02040503050406030204" pitchFamily="18" charset="0"/>
                          </a:rPr>
                          <m:t>𝑔</m:t>
                        </m:r>
                      </m:e>
                      <m:sub>
                        <m:r>
                          <a:rPr lang="en-US" sz="2800" i="1">
                            <a:latin typeface="Cambria Math" panose="02040503050406030204" pitchFamily="18" charset="0"/>
                          </a:rPr>
                          <m:t>𝑚</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𝑣</m:t>
                        </m:r>
                      </m:e>
                      <m:sub>
                        <m:r>
                          <a:rPr lang="en-US" sz="2800" b="0" i="1" smtClean="0">
                            <a:latin typeface="Cambria Math" panose="02040503050406030204" pitchFamily="18" charset="0"/>
                          </a:rPr>
                          <m:t>𝑔𝑠</m:t>
                        </m:r>
                      </m:sub>
                    </m:sSub>
                  </m:oMath>
                </a14:m>
                <a:endParaRPr lang="en-US" sz="2800" b="0" i="1" dirty="0" smtClean="0">
                  <a:latin typeface="Cambria Math" panose="02040503050406030204" pitchFamily="18" charset="0"/>
                </a:endParaRPr>
              </a:p>
              <a:p>
                <a:pPr algn="l" rtl="0"/>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𝐴</m:t>
                        </m:r>
                      </m:e>
                      <m:sub>
                        <m:r>
                          <a:rPr lang="en-US" sz="2800" b="0" i="1" smtClean="0">
                            <a:latin typeface="Cambria Math" panose="02040503050406030204" pitchFamily="18" charset="0"/>
                          </a:rPr>
                          <m:t>𝑣</m:t>
                        </m:r>
                      </m:sub>
                    </m:sSub>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𝑣</m:t>
                            </m:r>
                          </m:e>
                          <m:sub>
                            <m:r>
                              <a:rPr lang="en-US" sz="2800" b="0" i="1" smtClean="0">
                                <a:latin typeface="Cambria Math" panose="02040503050406030204" pitchFamily="18" charset="0"/>
                              </a:rPr>
                              <m:t>𝑑𝑠</m:t>
                            </m:r>
                          </m:sub>
                        </m:sSub>
                      </m:num>
                      <m:den>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𝑣</m:t>
                            </m:r>
                          </m:e>
                          <m:sub>
                            <m:r>
                              <a:rPr lang="en-US" sz="2800" b="0" i="1" smtClean="0">
                                <a:latin typeface="Cambria Math" panose="02040503050406030204" pitchFamily="18" charset="0"/>
                              </a:rPr>
                              <m:t>𝑔𝑠</m:t>
                            </m:r>
                          </m:sub>
                        </m:sSub>
                      </m:den>
                    </m:f>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𝑔</m:t>
                        </m:r>
                      </m:e>
                      <m:sub>
                        <m:r>
                          <a:rPr lang="en-US" sz="2800" b="0" i="1" smtClean="0">
                            <a:latin typeface="Cambria Math" panose="02040503050406030204" pitchFamily="18" charset="0"/>
                          </a:rPr>
                          <m:t>𝑚</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𝑅</m:t>
                        </m:r>
                      </m:e>
                      <m:sub>
                        <m:r>
                          <a:rPr lang="en-US" sz="2800" b="0" i="1" smtClean="0">
                            <a:latin typeface="Cambria Math" panose="02040503050406030204" pitchFamily="18" charset="0"/>
                          </a:rPr>
                          <m:t>𝐷</m:t>
                        </m:r>
                      </m:sub>
                    </m:sSub>
                  </m:oMath>
                </a14:m>
                <a:endParaRPr lang="en-US" sz="2400" dirty="0"/>
              </a:p>
            </p:txBody>
          </p:sp>
        </mc:Choice>
        <mc:Fallback>
          <p:sp>
            <p:nvSpPr>
              <p:cNvPr id="3" name="Content Placeholder 2"/>
              <p:cNvSpPr>
                <a:spLocks noGrp="1" noRot="1" noChangeAspect="1" noMove="1" noResize="1" noEditPoints="1" noAdjustHandles="1" noChangeArrowheads="1" noChangeShapeType="1" noTextEdit="1"/>
              </p:cNvSpPr>
              <p:nvPr>
                <p:ph sz="quarter" idx="1"/>
              </p:nvPr>
            </p:nvSpPr>
            <p:spPr>
              <a:blipFill rotWithShape="0">
                <a:blip r:embed="rId2"/>
                <a:stretch>
                  <a:fillRect/>
                </a:stretch>
              </a:blipFill>
            </p:spPr>
            <p:txBody>
              <a:bodyPr/>
              <a:lstStyle/>
              <a:p>
                <a:r>
                  <a:rPr lang="fa-IR">
                    <a:noFill/>
                  </a:rPr>
                  <a:t> </a:t>
                </a:r>
              </a:p>
            </p:txBody>
          </p:sp>
        </mc:Fallback>
      </mc:AlternateContent>
      <p:sp>
        <p:nvSpPr>
          <p:cNvPr id="4" name="Date Placeholder 3"/>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5" name="Footer Placeholder 4"/>
          <p:cNvSpPr>
            <a:spLocks noGrp="1"/>
          </p:cNvSpPr>
          <p:nvPr>
            <p:ph type="ftr" sz="quarter" idx="11"/>
          </p:nvPr>
        </p:nvSpPr>
        <p:spPr/>
        <p:txBody>
          <a:bodyPr/>
          <a:lstStyle/>
          <a:p>
            <a:pPr>
              <a:defRPr/>
            </a:pPr>
            <a:r>
              <a:rPr lang="fa-IR" altLang="en-US" smtClean="0"/>
              <a:t>12. ترانزیستور (ادامه)</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B5CFC3F8-B58D-40FA-AF21-F23E618E0688}" type="slidenum">
              <a:rPr lang="en-US" altLang="en-US" smtClean="0"/>
              <a:pPr>
                <a:defRPr/>
              </a:pPr>
              <a:t>16</a:t>
            </a:fld>
            <a:endParaRPr lang="en-US" altLang="en-US" dirty="0"/>
          </a:p>
        </p:txBody>
      </p:sp>
      <p:grpSp>
        <p:nvGrpSpPr>
          <p:cNvPr id="11" name="Group 10"/>
          <p:cNvGrpSpPr/>
          <p:nvPr/>
        </p:nvGrpSpPr>
        <p:grpSpPr>
          <a:xfrm>
            <a:off x="799872" y="3184245"/>
            <a:ext cx="2686050" cy="2405461"/>
            <a:chOff x="799872" y="3184245"/>
            <a:chExt cx="2686050" cy="2405461"/>
          </a:xfrm>
        </p:grpSpPr>
        <p:pic>
          <p:nvPicPr>
            <p:cNvPr id="12" name="Picture 11"/>
            <p:cNvPicPr>
              <a:picLocks noChangeAspect="1"/>
            </p:cNvPicPr>
            <p:nvPr/>
          </p:nvPicPr>
          <p:blipFill>
            <a:blip r:embed="rId3">
              <a:biLevel thresh="75000"/>
            </a:blip>
            <a:stretch>
              <a:fillRect/>
            </a:stretch>
          </p:blipFill>
          <p:spPr>
            <a:xfrm>
              <a:off x="799872" y="3184245"/>
              <a:ext cx="2686050" cy="2405461"/>
            </a:xfrm>
            <a:prstGeom prst="rect">
              <a:avLst/>
            </a:prstGeom>
          </p:spPr>
        </p:pic>
        <p:sp>
          <p:nvSpPr>
            <p:cNvPr id="13" name="TextBox 12"/>
            <p:cNvSpPr txBox="1"/>
            <p:nvPr/>
          </p:nvSpPr>
          <p:spPr>
            <a:xfrm>
              <a:off x="973062" y="3384849"/>
              <a:ext cx="1104791" cy="400110"/>
            </a:xfrm>
            <a:prstGeom prst="rect">
              <a:avLst/>
            </a:prstGeom>
            <a:noFill/>
          </p:spPr>
          <p:txBody>
            <a:bodyPr wrap="none" rtlCol="0">
              <a:spAutoFit/>
            </a:bodyPr>
            <a:lstStyle/>
            <a:p>
              <a:pPr algn="r" rtl="1"/>
              <a:r>
                <a:rPr lang="fa-IR" sz="2000" dirty="0" smtClean="0">
                  <a:solidFill>
                    <a:srgbClr val="FF0000"/>
                  </a:solidFill>
                  <a:cs typeface="B Nazanin" panose="00000400000000000000" pitchFamily="2" charset="-78"/>
                </a:rPr>
                <a:t>تحلیل </a:t>
              </a:r>
              <a:r>
                <a:rPr lang="en-US" sz="2000" dirty="0" smtClean="0">
                  <a:solidFill>
                    <a:srgbClr val="FF0000"/>
                  </a:solidFill>
                  <a:cs typeface="B Nazanin" panose="00000400000000000000" pitchFamily="2" charset="-78"/>
                </a:rPr>
                <a:t>DC</a:t>
              </a:r>
              <a:endParaRPr lang="en-US" sz="2000" dirty="0">
                <a:solidFill>
                  <a:srgbClr val="FF0000"/>
                </a:solidFill>
                <a:cs typeface="B Nazanin" panose="00000400000000000000" pitchFamily="2" charset="-78"/>
              </a:endParaRPr>
            </a:p>
          </p:txBody>
        </p:sp>
      </p:grpSp>
      <p:sp>
        <p:nvSpPr>
          <p:cNvPr id="15" name="TextBox 14"/>
          <p:cNvSpPr txBox="1"/>
          <p:nvPr/>
        </p:nvSpPr>
        <p:spPr>
          <a:xfrm>
            <a:off x="4343400" y="1905000"/>
            <a:ext cx="1055097" cy="461665"/>
          </a:xfrm>
          <a:prstGeom prst="rect">
            <a:avLst/>
          </a:prstGeom>
          <a:noFill/>
        </p:spPr>
        <p:txBody>
          <a:bodyPr wrap="none" rtlCol="0">
            <a:spAutoFit/>
          </a:bodyPr>
          <a:lstStyle/>
          <a:p>
            <a:r>
              <a:rPr lang="fa-IR" sz="2400" dirty="0" smtClean="0">
                <a:solidFill>
                  <a:srgbClr val="FF0000"/>
                </a:solidFill>
                <a:cs typeface="B Nazanin" panose="00000400000000000000" pitchFamily="2" charset="-78"/>
              </a:rPr>
              <a:t>بهره ولتاژ</a:t>
            </a:r>
            <a:endParaRPr lang="en-US" sz="2400" dirty="0">
              <a:solidFill>
                <a:srgbClr val="FF0000"/>
              </a:solidFill>
              <a:cs typeface="B Nazanin" panose="00000400000000000000" pitchFamily="2" charset="-78"/>
            </a:endParaRPr>
          </a:p>
        </p:txBody>
      </p:sp>
      <p:grpSp>
        <p:nvGrpSpPr>
          <p:cNvPr id="17" name="Group 16"/>
          <p:cNvGrpSpPr/>
          <p:nvPr/>
        </p:nvGrpSpPr>
        <p:grpSpPr>
          <a:xfrm>
            <a:off x="3692064" y="3257490"/>
            <a:ext cx="5072540" cy="2329365"/>
            <a:chOff x="3692064" y="3257490"/>
            <a:chExt cx="5072540" cy="2329365"/>
          </a:xfrm>
        </p:grpSpPr>
        <p:pic>
          <p:nvPicPr>
            <p:cNvPr id="14" name="Picture 13"/>
            <p:cNvPicPr>
              <a:picLocks noChangeAspect="1"/>
            </p:cNvPicPr>
            <p:nvPr/>
          </p:nvPicPr>
          <p:blipFill>
            <a:blip r:embed="rId4">
              <a:biLevel thresh="75000"/>
              <a:extLst>
                <a:ext uri="{BEBA8EAE-BF5A-486C-A8C5-ECC9F3942E4B}">
                  <a14:imgProps xmlns:a14="http://schemas.microsoft.com/office/drawing/2010/main">
                    <a14:imgLayer r:embed="rId5">
                      <a14:imgEffect>
                        <a14:brightnessContrast bright="20000" contrast="-40000"/>
                      </a14:imgEffect>
                    </a14:imgLayer>
                  </a14:imgProps>
                </a:ext>
              </a:extLst>
            </a:blip>
            <a:stretch>
              <a:fillRect/>
            </a:stretch>
          </p:blipFill>
          <p:spPr>
            <a:xfrm>
              <a:off x="3692064" y="3512287"/>
              <a:ext cx="5072540" cy="2074568"/>
            </a:xfrm>
            <a:prstGeom prst="rect">
              <a:avLst/>
            </a:prstGeom>
          </p:spPr>
        </p:pic>
        <p:sp>
          <p:nvSpPr>
            <p:cNvPr id="16" name="TextBox 15"/>
            <p:cNvSpPr txBox="1"/>
            <p:nvPr/>
          </p:nvSpPr>
          <p:spPr>
            <a:xfrm>
              <a:off x="6007100" y="3257490"/>
              <a:ext cx="1090363" cy="400110"/>
            </a:xfrm>
            <a:prstGeom prst="rect">
              <a:avLst/>
            </a:prstGeom>
            <a:noFill/>
          </p:spPr>
          <p:txBody>
            <a:bodyPr wrap="none" rtlCol="0">
              <a:spAutoFit/>
            </a:bodyPr>
            <a:lstStyle/>
            <a:p>
              <a:pPr algn="r" rtl="1"/>
              <a:r>
                <a:rPr lang="fa-IR" sz="2000" dirty="0" smtClean="0">
                  <a:solidFill>
                    <a:srgbClr val="FF0000"/>
                  </a:solidFill>
                  <a:cs typeface="B Nazanin" panose="00000400000000000000" pitchFamily="2" charset="-78"/>
                </a:rPr>
                <a:t>تحلیل </a:t>
              </a:r>
              <a:r>
                <a:rPr lang="en-US" sz="2000" dirty="0" smtClean="0">
                  <a:solidFill>
                    <a:srgbClr val="FF0000"/>
                  </a:solidFill>
                  <a:cs typeface="B Nazanin" panose="00000400000000000000" pitchFamily="2" charset="-78"/>
                </a:rPr>
                <a:t>AC</a:t>
              </a:r>
              <a:endParaRPr lang="en-US" sz="2000" dirty="0">
                <a:solidFill>
                  <a:srgbClr val="FF0000"/>
                </a:solidFill>
                <a:cs typeface="B Nazanin" panose="00000400000000000000" pitchFamily="2" charset="-78"/>
              </a:endParaRPr>
            </a:p>
          </p:txBody>
        </p:sp>
      </p:grpSp>
      <mc:AlternateContent xmlns:mc="http://schemas.openxmlformats.org/markup-compatibility/2006">
        <mc:Choice xmlns:a14="http://schemas.microsoft.com/office/drawing/2010/main" Requires="a14">
          <p:sp>
            <p:nvSpPr>
              <p:cNvPr id="20" name="TextBox 19"/>
              <p:cNvSpPr txBox="1"/>
              <p:nvPr/>
            </p:nvSpPr>
            <p:spPr>
              <a:xfrm>
                <a:off x="4987991" y="5746863"/>
                <a:ext cx="3775009" cy="400110"/>
              </a:xfrm>
              <a:prstGeom prst="rect">
                <a:avLst/>
              </a:prstGeom>
              <a:noFill/>
            </p:spPr>
            <p:txBody>
              <a:bodyPr wrap="none" rtlCol="0">
                <a:spAutoFit/>
              </a:bodyPr>
              <a:lstStyle/>
              <a:p>
                <a:pPr algn="r" rtl="1"/>
                <a:r>
                  <a:rPr lang="fa-IR" sz="2000" dirty="0" smtClean="0">
                    <a:solidFill>
                      <a:srgbClr val="FF0000"/>
                    </a:solidFill>
                    <a:cs typeface="B Nazanin" panose="00000400000000000000" pitchFamily="2" charset="-78"/>
                  </a:rPr>
                  <a:t>چرا سر مقاومت </a:t>
                </a:r>
                <a14:m>
                  <m:oMath xmlns:m="http://schemas.openxmlformats.org/officeDocument/2006/math">
                    <m:sSub>
                      <m:sSubPr>
                        <m:ctrlPr>
                          <a:rPr lang="en-US" sz="2000" b="0" i="1" smtClean="0">
                            <a:solidFill>
                              <a:srgbClr val="FF0000"/>
                            </a:solidFill>
                            <a:latin typeface="Cambria Math" panose="02040503050406030204" pitchFamily="18" charset="0"/>
                          </a:rPr>
                        </m:ctrlPr>
                      </m:sSubPr>
                      <m:e>
                        <m:r>
                          <a:rPr lang="en-US" sz="2000" b="0" i="1" smtClean="0">
                            <a:solidFill>
                              <a:srgbClr val="FF0000"/>
                            </a:solidFill>
                            <a:latin typeface="Cambria Math" panose="02040503050406030204" pitchFamily="18" charset="0"/>
                          </a:rPr>
                          <m:t>𝑅</m:t>
                        </m:r>
                      </m:e>
                      <m:sub>
                        <m:r>
                          <a:rPr lang="en-US" sz="2000" b="0" i="1" smtClean="0">
                            <a:solidFill>
                              <a:srgbClr val="FF0000"/>
                            </a:solidFill>
                            <a:latin typeface="Cambria Math" panose="02040503050406030204" pitchFamily="18" charset="0"/>
                          </a:rPr>
                          <m:t>𝐷</m:t>
                        </m:r>
                      </m:sub>
                    </m:sSub>
                  </m:oMath>
                </a14:m>
                <a:r>
                  <a:rPr lang="fa-IR" sz="2000" dirty="0" smtClean="0">
                    <a:solidFill>
                      <a:srgbClr val="FF0000"/>
                    </a:solidFill>
                    <a:cs typeface="B Nazanin" panose="00000400000000000000" pitchFamily="2" charset="-78"/>
                  </a:rPr>
                  <a:t> به زمین وصل شده است؟</a:t>
                </a:r>
                <a:endParaRPr lang="en-US" sz="2000" dirty="0">
                  <a:solidFill>
                    <a:srgbClr val="FF0000"/>
                  </a:solidFill>
                  <a:cs typeface="B Nazanin" panose="00000400000000000000" pitchFamily="2" charset="-78"/>
                </a:endParaRPr>
              </a:p>
            </p:txBody>
          </p:sp>
        </mc:Choice>
        <mc:Fallback>
          <p:sp>
            <p:nvSpPr>
              <p:cNvPr id="20" name="TextBox 19"/>
              <p:cNvSpPr txBox="1">
                <a:spLocks noRot="1" noChangeAspect="1" noMove="1" noResize="1" noEditPoints="1" noAdjustHandles="1" noChangeArrowheads="1" noChangeShapeType="1" noTextEdit="1"/>
              </p:cNvSpPr>
              <p:nvPr/>
            </p:nvSpPr>
            <p:spPr>
              <a:xfrm>
                <a:off x="4987991" y="5746863"/>
                <a:ext cx="3775009" cy="400110"/>
              </a:xfrm>
              <a:prstGeom prst="rect">
                <a:avLst/>
              </a:prstGeom>
              <a:blipFill rotWithShape="0">
                <a:blip r:embed="rId6"/>
                <a:stretch>
                  <a:fillRect l="-645" t="-6154" r="-1613" b="-30769"/>
                </a:stretch>
              </a:blipFill>
            </p:spPr>
            <p:txBody>
              <a:bodyPr/>
              <a:lstStyle/>
              <a:p>
                <a:r>
                  <a:rPr lang="fa-IR">
                    <a:noFill/>
                  </a:rPr>
                  <a:t> </a:t>
                </a:r>
              </a:p>
            </p:txBody>
          </p:sp>
        </mc:Fallback>
      </mc:AlternateContent>
    </p:spTree>
    <p:extLst>
      <p:ext uri="{BB962C8B-B14F-4D97-AF65-F5344CB8AC3E}">
        <p14:creationId xmlns:p14="http://schemas.microsoft.com/office/powerpoint/2010/main" val="114681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مثال</a:t>
            </a:r>
            <a:endParaRPr lang="en-US" dirty="0"/>
          </a:p>
        </p:txBody>
      </p:sp>
      <p:sp>
        <p:nvSpPr>
          <p:cNvPr id="3" name="Content Placeholder 2"/>
          <p:cNvSpPr>
            <a:spLocks noGrp="1"/>
          </p:cNvSpPr>
          <p:nvPr>
            <p:ph sz="quarter" idx="1"/>
          </p:nvPr>
        </p:nvSpPr>
        <p:spPr>
          <a:xfrm>
            <a:off x="4651248" y="1219200"/>
            <a:ext cx="4111752" cy="4876800"/>
          </a:xfrm>
        </p:spPr>
        <p:txBody>
          <a:bodyPr/>
          <a:lstStyle/>
          <a:p>
            <a:r>
              <a:rPr lang="fa-IR" dirty="0" smtClean="0"/>
              <a:t>دلیل استفاده از خازنهای کوپلینگ:</a:t>
            </a:r>
            <a:endParaRPr lang="en-US" dirty="0" smtClean="0"/>
          </a:p>
          <a:p>
            <a:pPr lvl="1"/>
            <a:r>
              <a:rPr lang="fa-IR" dirty="0" smtClean="0"/>
              <a:t>خازن در مقابل ولتاژهای </a:t>
            </a:r>
            <a:r>
              <a:rPr lang="en-US" dirty="0" smtClean="0"/>
              <a:t>DC</a:t>
            </a:r>
            <a:r>
              <a:rPr lang="fa-IR" dirty="0" smtClean="0"/>
              <a:t> مدار باز می‌شود. بنابراین اگر چند طبقه از این مدارها را به هم ببندیم، بایاس </a:t>
            </a:r>
            <a:r>
              <a:rPr lang="en-US" dirty="0" smtClean="0"/>
              <a:t>DC</a:t>
            </a:r>
            <a:r>
              <a:rPr lang="fa-IR" dirty="0" smtClean="0"/>
              <a:t> یک طبقه بر دیگری تاثیری ندارد و طراحی تقویت‌کننده راحت‌تر می‌شود.</a:t>
            </a:r>
            <a:endParaRPr lang="en-US" dirty="0" smtClean="0"/>
          </a:p>
        </p:txBody>
      </p:sp>
      <p:sp>
        <p:nvSpPr>
          <p:cNvPr id="4" name="Date Placeholder 3"/>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5" name="Footer Placeholder 4"/>
          <p:cNvSpPr>
            <a:spLocks noGrp="1"/>
          </p:cNvSpPr>
          <p:nvPr>
            <p:ph type="ftr" sz="quarter" idx="11"/>
          </p:nvPr>
        </p:nvSpPr>
        <p:spPr/>
        <p:txBody>
          <a:bodyPr/>
          <a:lstStyle/>
          <a:p>
            <a:pPr>
              <a:defRPr/>
            </a:pPr>
            <a:r>
              <a:rPr lang="fa-IR" altLang="en-US" smtClean="0"/>
              <a:t>12. ترانزیستور (ادامه)</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B5CFC3F8-B58D-40FA-AF21-F23E618E0688}" type="slidenum">
              <a:rPr lang="en-US" altLang="en-US" smtClean="0"/>
              <a:pPr>
                <a:defRPr/>
              </a:pPr>
              <a:t>17</a:t>
            </a:fld>
            <a:endParaRPr lang="en-US" altLang="en-US" dirty="0"/>
          </a:p>
        </p:txBody>
      </p:sp>
      <mc:AlternateContent xmlns:mc="http://schemas.openxmlformats.org/markup-compatibility/2006">
        <mc:Choice xmlns:a14="http://schemas.microsoft.com/office/drawing/2010/main" Requires="a14">
          <p:sp>
            <p:nvSpPr>
              <p:cNvPr id="9" name="Content Placeholder 2"/>
              <p:cNvSpPr txBox="1">
                <a:spLocks/>
              </p:cNvSpPr>
              <p:nvPr/>
            </p:nvSpPr>
            <p:spPr bwMode="auto">
              <a:xfrm>
                <a:off x="685800" y="4876800"/>
                <a:ext cx="8077200" cy="106348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19088" indent="-319088" algn="l" rtl="0" eaLnBrk="0" fontAlgn="base" hangingPunct="0">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5AB81"/>
                  </a:buClr>
                  <a:buSzPct val="75000"/>
                  <a:buFont typeface="Wingdings"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D8B25C"/>
                  </a:buClr>
                  <a:buSzPct val="65000"/>
                  <a:buFont typeface="Wingdings"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lvl="1" algn="r" rtl="1"/>
                <a:r>
                  <a:rPr lang="fa-IR" dirty="0" smtClean="0">
                    <a:cs typeface="B Nazanin" panose="00000400000000000000" pitchFamily="2" charset="-78"/>
                  </a:rPr>
                  <a:t>خازن برای سیگنال </a:t>
                </a:r>
                <a:r>
                  <a:rPr lang="en-US" dirty="0" smtClean="0">
                    <a:cs typeface="B Nazanin" panose="00000400000000000000" pitchFamily="2" charset="-78"/>
                  </a:rPr>
                  <a:t>AC</a:t>
                </a:r>
                <a:r>
                  <a:rPr lang="fa-IR" dirty="0" smtClean="0">
                    <a:cs typeface="B Nazanin" panose="00000400000000000000" pitchFamily="2" charset="-78"/>
                  </a:rPr>
                  <a:t> اتصال کوتاه است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𝑐𝑗</m:t>
                        </m:r>
                        <m:r>
                          <a:rPr lang="en-US" b="0" i="1" smtClean="0">
                            <a:latin typeface="Cambria Math" panose="02040503050406030204" pitchFamily="18" charset="0"/>
                            <a:ea typeface="Cambria Math" panose="02040503050406030204" pitchFamily="18" charset="0"/>
                          </a:rPr>
                          <m:t>𝜔</m:t>
                        </m:r>
                      </m:den>
                    </m:f>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m:t>
                    </m:r>
                  </m:oMath>
                </a14:m>
                <a:r>
                  <a:rPr lang="en-US" dirty="0" smtClean="0">
                    <a:cs typeface="B Nazanin" panose="00000400000000000000" pitchFamily="2" charset="-78"/>
                  </a:rPr>
                  <a:t> </a:t>
                </a:r>
                <a:r>
                  <a:rPr lang="fa-IR" dirty="0" smtClean="0">
                    <a:cs typeface="B Nazanin" panose="00000400000000000000" pitchFamily="2" charset="-78"/>
                  </a:rPr>
                  <a:t> برای فرکانس‌های بالا). بنابراین سیگنال </a:t>
                </a:r>
                <a:r>
                  <a:rPr lang="en-US" dirty="0" smtClean="0">
                    <a:cs typeface="B Nazanin" panose="00000400000000000000" pitchFamily="2" charset="-78"/>
                  </a:rPr>
                  <a:t>AC</a:t>
                </a:r>
                <a:r>
                  <a:rPr lang="fa-IR" dirty="0" smtClean="0">
                    <a:cs typeface="B Nazanin" panose="00000400000000000000" pitchFamily="2" charset="-78"/>
                  </a:rPr>
                  <a:t> از خازن رد می‌شود.</a:t>
                </a:r>
                <a:endParaRPr lang="en-US" sz="2600" dirty="0">
                  <a:cs typeface="B Nazanin" panose="00000400000000000000" pitchFamily="2" charset="-78"/>
                </a:endParaRPr>
              </a:p>
            </p:txBody>
          </p:sp>
        </mc:Choice>
        <mc:Fallback>
          <p:sp>
            <p:nvSpPr>
              <p:cNvPr id="9" name="Content Placeholder 2"/>
              <p:cNvSpPr txBox="1">
                <a:spLocks noRot="1" noChangeAspect="1" noMove="1" noResize="1" noEditPoints="1" noAdjustHandles="1" noChangeArrowheads="1" noChangeShapeType="1" noTextEdit="1"/>
              </p:cNvSpPr>
              <p:nvPr/>
            </p:nvSpPr>
            <p:spPr bwMode="auto">
              <a:xfrm>
                <a:off x="685800" y="4876800"/>
                <a:ext cx="8077200" cy="1063488"/>
              </a:xfrm>
              <a:prstGeom prst="rect">
                <a:avLst/>
              </a:prstGeom>
              <a:blipFill rotWithShape="0">
                <a:blip r:embed="rId3"/>
                <a:stretch>
                  <a:fillRect r="-1283" b="-1954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a-IR">
                    <a:noFill/>
                  </a:rPr>
                  <a:t> </a:t>
                </a:r>
              </a:p>
            </p:txBody>
          </p:sp>
        </mc:Fallback>
      </mc:AlternateContent>
      <p:grpSp>
        <p:nvGrpSpPr>
          <p:cNvPr id="8" name="Group 7"/>
          <p:cNvGrpSpPr/>
          <p:nvPr/>
        </p:nvGrpSpPr>
        <p:grpSpPr>
          <a:xfrm>
            <a:off x="381000" y="1447800"/>
            <a:ext cx="4453168" cy="3408598"/>
            <a:chOff x="685800" y="1447800"/>
            <a:chExt cx="4453168" cy="3408598"/>
          </a:xfrm>
        </p:grpSpPr>
        <p:pic>
          <p:nvPicPr>
            <p:cNvPr id="7" name="Picture 6"/>
            <p:cNvPicPr>
              <a:picLocks noChangeAspect="1"/>
            </p:cNvPicPr>
            <p:nvPr/>
          </p:nvPicPr>
          <p:blipFill>
            <a:blip r:embed="rId4">
              <a:biLevel thresh="75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685800" y="1447800"/>
              <a:ext cx="4453168" cy="3408598"/>
            </a:xfrm>
            <a:prstGeom prst="rect">
              <a:avLst/>
            </a:prstGeom>
          </p:spPr>
        </p:pic>
        <p:sp>
          <p:nvSpPr>
            <p:cNvPr id="10" name="Oval 9"/>
            <p:cNvSpPr/>
            <p:nvPr/>
          </p:nvSpPr>
          <p:spPr>
            <a:xfrm>
              <a:off x="1371600" y="3200400"/>
              <a:ext cx="457200" cy="457200"/>
            </a:xfrm>
            <a:prstGeom prst="ellipse">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257350" y="2571550"/>
              <a:ext cx="457200" cy="457200"/>
            </a:xfrm>
            <a:prstGeom prst="ellipse">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057163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biLevel thresh="75000"/>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499832" y="2077802"/>
            <a:ext cx="4453168" cy="3408598"/>
          </a:xfrm>
          <a:prstGeom prst="rect">
            <a:avLst/>
          </a:prstGeom>
        </p:spPr>
      </p:pic>
      <p:sp>
        <p:nvSpPr>
          <p:cNvPr id="2" name="Title 1"/>
          <p:cNvSpPr>
            <a:spLocks noGrp="1"/>
          </p:cNvSpPr>
          <p:nvPr>
            <p:ph type="title"/>
          </p:nvPr>
        </p:nvSpPr>
        <p:spPr/>
        <p:txBody>
          <a:bodyPr/>
          <a:lstStyle/>
          <a:p>
            <a:r>
              <a:rPr lang="fa-IR" dirty="0" smtClean="0"/>
              <a:t>مثال (ادامه)</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sz="quarter" idx="1"/>
              </p:nvPr>
            </p:nvSpPr>
            <p:spPr>
              <a:xfrm>
                <a:off x="612648" y="1219200"/>
                <a:ext cx="8074152" cy="4876800"/>
              </a:xfrm>
            </p:spPr>
            <p:txBody>
              <a:bodyPr/>
              <a:lstStyle/>
              <a:p>
                <a:r>
                  <a:rPr lang="fa-IR" b="0" dirty="0" smtClean="0"/>
                  <a:t>بهره ولتاژ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𝑣</m:t>
                        </m:r>
                      </m:sub>
                    </m:sSub>
                  </m:oMath>
                </a14:m>
                <a:r>
                  <a:rPr lang="en-US" dirty="0" smtClean="0"/>
                  <a:t> </a:t>
                </a:r>
                <a:r>
                  <a:rPr lang="fa-IR" dirty="0" smtClean="0"/>
                  <a:t> را بیابید.</a:t>
                </a:r>
                <a:r>
                  <a:rPr lang="en-US" dirty="0" smtClean="0"/>
                  <a:t>	</a:t>
                </a:r>
                <a:r>
                  <a:rPr lang="en-US" sz="2600" dirty="0" smtClean="0"/>
                  <a:t>(</a:t>
                </a:r>
                <a14:m>
                  <m:oMath xmlns:m="http://schemas.openxmlformats.org/officeDocument/2006/math">
                    <m:r>
                      <a:rPr lang="en-US" sz="2600" b="0" i="1" dirty="0" smtClean="0">
                        <a:latin typeface="Cambria Math" panose="02040503050406030204" pitchFamily="18" charset="0"/>
                      </a:rPr>
                      <m:t>𝐾</m:t>
                    </m:r>
                    <m:r>
                      <a:rPr lang="en-US" sz="2600" b="0" i="1" dirty="0" smtClean="0">
                        <a:latin typeface="Cambria Math" panose="02040503050406030204" pitchFamily="18" charset="0"/>
                      </a:rPr>
                      <m:t>=</m:t>
                    </m:r>
                    <m:r>
                      <a:rPr lang="en-US" sz="2600" b="0" i="1" dirty="0" smtClean="0">
                        <a:latin typeface="Cambria Math" panose="02040503050406030204" pitchFamily="18" charset="0"/>
                      </a:rPr>
                      <m:t>0</m:t>
                    </m:r>
                    <m:r>
                      <a:rPr lang="en-US" sz="2600" b="0" i="1" dirty="0" smtClean="0">
                        <a:latin typeface="Cambria Math" panose="02040503050406030204" pitchFamily="18" charset="0"/>
                      </a:rPr>
                      <m:t>.</m:t>
                    </m:r>
                    <m:r>
                      <a:rPr lang="en-US" sz="2600" b="0" i="1" dirty="0" smtClean="0">
                        <a:latin typeface="Cambria Math" panose="02040503050406030204" pitchFamily="18" charset="0"/>
                      </a:rPr>
                      <m:t>25</m:t>
                    </m:r>
                    <m:f>
                      <m:fPr>
                        <m:ctrlPr>
                          <a:rPr lang="en-US" sz="2600" b="0" i="1" dirty="0" smtClean="0">
                            <a:latin typeface="Cambria Math" panose="02040503050406030204" pitchFamily="18" charset="0"/>
                          </a:rPr>
                        </m:ctrlPr>
                      </m:fPr>
                      <m:num>
                        <m:r>
                          <a:rPr lang="en-US" sz="2600" b="0" i="1" dirty="0" smtClean="0">
                            <a:latin typeface="Cambria Math" panose="02040503050406030204" pitchFamily="18" charset="0"/>
                          </a:rPr>
                          <m:t>𝑚𝐴</m:t>
                        </m:r>
                      </m:num>
                      <m:den>
                        <m:sSup>
                          <m:sSupPr>
                            <m:ctrlPr>
                              <a:rPr lang="en-US" sz="2600" b="0" i="1" dirty="0" smtClean="0">
                                <a:latin typeface="Cambria Math" panose="02040503050406030204" pitchFamily="18" charset="0"/>
                              </a:rPr>
                            </m:ctrlPr>
                          </m:sSupPr>
                          <m:e>
                            <m:r>
                              <m:rPr>
                                <m:sty m:val="p"/>
                              </m:rPr>
                              <a:rPr lang="en-US" sz="2600" b="0" i="0" dirty="0" smtClean="0">
                                <a:latin typeface="Cambria Math" panose="02040503050406030204" pitchFamily="18" charset="0"/>
                              </a:rPr>
                              <m:t>V</m:t>
                            </m:r>
                          </m:e>
                          <m:sup>
                            <m:r>
                              <a:rPr lang="en-US" sz="2600" b="0" i="0" dirty="0" smtClean="0">
                                <a:latin typeface="Cambria Math" panose="02040503050406030204" pitchFamily="18" charset="0"/>
                              </a:rPr>
                              <m:t>2</m:t>
                            </m:r>
                          </m:sup>
                        </m:sSup>
                      </m:den>
                    </m:f>
                  </m:oMath>
                </a14:m>
                <a:r>
                  <a:rPr lang="en-US" sz="2600" dirty="0" smtClean="0"/>
                  <a:t>, </a:t>
                </a:r>
                <a14:m>
                  <m:oMath xmlns:m="http://schemas.openxmlformats.org/officeDocument/2006/math">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𝑉</m:t>
                        </m:r>
                      </m:e>
                      <m:sub>
                        <m:r>
                          <a:rPr lang="en-US" sz="2600" b="0" i="1" smtClean="0">
                            <a:latin typeface="Cambria Math" panose="02040503050406030204" pitchFamily="18" charset="0"/>
                          </a:rPr>
                          <m:t>𝑡</m:t>
                        </m:r>
                      </m:sub>
                    </m:sSub>
                    <m:r>
                      <a:rPr lang="en-US" sz="2600" b="0" i="1" smtClean="0">
                        <a:latin typeface="Cambria Math" panose="02040503050406030204" pitchFamily="18" charset="0"/>
                      </a:rPr>
                      <m:t>=</m:t>
                    </m:r>
                    <m:r>
                      <a:rPr lang="en-US" sz="2600" b="0" i="1" smtClean="0">
                        <a:latin typeface="Cambria Math" panose="02040503050406030204" pitchFamily="18" charset="0"/>
                      </a:rPr>
                      <m:t>1</m:t>
                    </m:r>
                    <m:r>
                      <a:rPr lang="en-US" sz="2600" b="0" i="1" smtClean="0">
                        <a:latin typeface="Cambria Math" panose="02040503050406030204" pitchFamily="18" charset="0"/>
                      </a:rPr>
                      <m:t>.</m:t>
                    </m:r>
                    <m:r>
                      <a:rPr lang="en-US" sz="2600" b="0" i="1" smtClean="0">
                        <a:latin typeface="Cambria Math" panose="02040503050406030204" pitchFamily="18" charset="0"/>
                      </a:rPr>
                      <m:t>5</m:t>
                    </m:r>
                  </m:oMath>
                </a14:m>
                <a:r>
                  <a:rPr lang="en-US" sz="2600" dirty="0" smtClean="0"/>
                  <a:t>)</a:t>
                </a:r>
              </a:p>
              <a:p>
                <a:r>
                  <a:rPr lang="fa-IR" dirty="0" smtClean="0"/>
                  <a:t>تحلیل </a:t>
                </a:r>
                <a:r>
                  <a:rPr lang="en-US" dirty="0" smtClean="0"/>
                  <a:t>DC</a:t>
                </a:r>
                <a:endParaRPr lang="en-US" dirty="0" smtClean="0"/>
              </a:p>
              <a:p>
                <a:pPr lvl="1"/>
                <a:r>
                  <a:rPr lang="fa-IR" dirty="0" smtClean="0"/>
                  <a:t>خازن‌ها مدار باز هستند.</a:t>
                </a:r>
                <a:endParaRPr lang="en-US" dirty="0" smtClean="0"/>
              </a:p>
              <a:p>
                <a:pPr lvl="1"/>
                <a:r>
                  <a:rPr lang="fa-IR" dirty="0" smtClean="0"/>
                  <a:t>بایاس و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𝑚</m:t>
                        </m:r>
                      </m:sub>
                    </m:sSub>
                  </m:oMath>
                </a14:m>
                <a:r>
                  <a:rPr lang="fa-IR" baseline="-25000" dirty="0" smtClean="0"/>
                  <a:t> </a:t>
                </a:r>
                <a:r>
                  <a:rPr lang="fa-IR" dirty="0" smtClean="0"/>
                  <a:t>را بیابید.</a:t>
                </a:r>
                <a:endParaRPr lang="en-US" dirty="0" smtClean="0"/>
              </a:p>
              <a:p>
                <a:r>
                  <a:rPr lang="fa-IR" dirty="0" smtClean="0"/>
                  <a:t>تحلیل </a:t>
                </a:r>
                <a:r>
                  <a:rPr lang="en-US" dirty="0" smtClean="0"/>
                  <a:t>AC</a:t>
                </a:r>
                <a:endParaRPr lang="en-US" dirty="0" smtClean="0"/>
              </a:p>
              <a:p>
                <a:pPr lvl="1"/>
                <a:r>
                  <a:rPr lang="fa-IR" dirty="0" smtClean="0"/>
                  <a:t>خازن‌ها اتصال کوتاهند.</a:t>
                </a:r>
              </a:p>
              <a:p>
                <a:pPr lvl="1"/>
                <a:r>
                  <a:rPr lang="fa-IR" dirty="0" smtClean="0"/>
                  <a:t>بهره </a:t>
                </a:r>
                <a:r>
                  <a:rPr lang="en-US" dirty="0" smtClean="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𝑣</m:t>
                        </m:r>
                      </m:sub>
                    </m:sSub>
                  </m:oMath>
                </a14:m>
                <a:r>
                  <a:rPr lang="fa-IR" dirty="0" smtClean="0"/>
                  <a:t>را بیابید.</a:t>
                </a:r>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sz="quarter" idx="1"/>
              </p:nvPr>
            </p:nvSpPr>
            <p:spPr>
              <a:xfrm>
                <a:off x="612648" y="1219200"/>
                <a:ext cx="8074152" cy="4876800"/>
              </a:xfrm>
              <a:blipFill rotWithShape="0">
                <a:blip r:embed="rId5"/>
                <a:stretch>
                  <a:fillRect r="-453"/>
                </a:stretch>
              </a:blipFill>
            </p:spPr>
            <p:txBody>
              <a:bodyPr/>
              <a:lstStyle/>
              <a:p>
                <a:r>
                  <a:rPr lang="fa-IR">
                    <a:noFill/>
                  </a:rPr>
                  <a:t> </a:t>
                </a:r>
              </a:p>
            </p:txBody>
          </p:sp>
        </mc:Fallback>
      </mc:AlternateContent>
      <p:sp>
        <p:nvSpPr>
          <p:cNvPr id="4" name="Date Placeholder 3"/>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5" name="Footer Placeholder 4"/>
          <p:cNvSpPr>
            <a:spLocks noGrp="1"/>
          </p:cNvSpPr>
          <p:nvPr>
            <p:ph type="ftr" sz="quarter" idx="11"/>
          </p:nvPr>
        </p:nvSpPr>
        <p:spPr/>
        <p:txBody>
          <a:bodyPr/>
          <a:lstStyle/>
          <a:p>
            <a:pPr>
              <a:defRPr/>
            </a:pPr>
            <a:r>
              <a:rPr lang="fa-IR" altLang="en-US" smtClean="0"/>
              <a:t>12. ترانزیستور (ادامه)</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B5CFC3F8-B58D-40FA-AF21-F23E618E0688}" type="slidenum">
              <a:rPr lang="en-US" altLang="en-US" smtClean="0"/>
              <a:pPr>
                <a:defRPr/>
              </a:pPr>
              <a:t>18</a:t>
            </a:fld>
            <a:endParaRPr lang="en-US" altLang="en-US" dirty="0"/>
          </a:p>
        </p:txBody>
      </p:sp>
    </p:spTree>
    <p:extLst>
      <p:ext uri="{BB962C8B-B14F-4D97-AF65-F5344CB8AC3E}">
        <p14:creationId xmlns:p14="http://schemas.microsoft.com/office/powerpoint/2010/main" val="26802588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biLevel thresh="75000"/>
          </a:blip>
          <a:stretch>
            <a:fillRect/>
          </a:stretch>
        </p:blipFill>
        <p:spPr>
          <a:xfrm>
            <a:off x="381000" y="1147763"/>
            <a:ext cx="3514725" cy="3849786"/>
          </a:xfrm>
          <a:prstGeom prst="rect">
            <a:avLst/>
          </a:prstGeom>
        </p:spPr>
      </p:pic>
      <p:sp>
        <p:nvSpPr>
          <p:cNvPr id="2" name="Title 1"/>
          <p:cNvSpPr>
            <a:spLocks noGrp="1"/>
          </p:cNvSpPr>
          <p:nvPr>
            <p:ph type="title"/>
          </p:nvPr>
        </p:nvSpPr>
        <p:spPr/>
        <p:txBody>
          <a:bodyPr/>
          <a:lstStyle/>
          <a:p>
            <a:r>
              <a:rPr lang="fa-IR" dirty="0" smtClean="0"/>
              <a:t>مثال (ادامه: تحلیل </a:t>
            </a:r>
            <a:r>
              <a:rPr lang="en-US" dirty="0" smtClean="0"/>
              <a:t>DC</a:t>
            </a:r>
            <a:r>
              <a:rPr lang="fa-IR" dirty="0" smtClean="0"/>
              <a:t>)</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sz="quarter" idx="1"/>
              </p:nvPr>
            </p:nvSpPr>
            <p:spPr>
              <a:xfrm>
                <a:off x="612648" y="1219200"/>
                <a:ext cx="8074152" cy="4876800"/>
              </a:xfrm>
            </p:spPr>
            <p:txBody>
              <a:bodyPr/>
              <a:lstStyle/>
              <a:p>
                <a:pPr lvl="0">
                  <a:buClr>
                    <a:srgbClr val="DD8047"/>
                  </a:buClr>
                </a:pPr>
                <a:r>
                  <a:rPr lang="en-US" sz="2600" dirty="0" smtClean="0">
                    <a:solidFill>
                      <a:prstClr val="black"/>
                    </a:solidFill>
                  </a:rPr>
                  <a:t>(</a:t>
                </a:r>
                <a14:m>
                  <m:oMath xmlns:m="http://schemas.openxmlformats.org/officeDocument/2006/math">
                    <m:r>
                      <a:rPr lang="en-US" sz="2600" b="0" i="1" dirty="0" smtClean="0">
                        <a:solidFill>
                          <a:prstClr val="black"/>
                        </a:solidFill>
                        <a:latin typeface="Cambria Math" panose="02040503050406030204" pitchFamily="18" charset="0"/>
                      </a:rPr>
                      <m:t>𝐾</m:t>
                    </m:r>
                    <m:r>
                      <a:rPr lang="en-US" sz="2600" i="1" dirty="0">
                        <a:solidFill>
                          <a:prstClr val="black"/>
                        </a:solidFill>
                        <a:latin typeface="Cambria Math" panose="02040503050406030204" pitchFamily="18" charset="0"/>
                      </a:rPr>
                      <m:t>=</m:t>
                    </m:r>
                    <m:r>
                      <a:rPr lang="en-US" sz="2600" i="1" dirty="0">
                        <a:solidFill>
                          <a:prstClr val="black"/>
                        </a:solidFill>
                        <a:latin typeface="Cambria Math" panose="02040503050406030204" pitchFamily="18" charset="0"/>
                      </a:rPr>
                      <m:t>0</m:t>
                    </m:r>
                    <m:r>
                      <a:rPr lang="en-US" sz="2600" i="1" dirty="0">
                        <a:solidFill>
                          <a:prstClr val="black"/>
                        </a:solidFill>
                        <a:latin typeface="Cambria Math" panose="02040503050406030204" pitchFamily="18" charset="0"/>
                      </a:rPr>
                      <m:t>.</m:t>
                    </m:r>
                    <m:r>
                      <a:rPr lang="en-US" sz="2600" i="1" dirty="0">
                        <a:solidFill>
                          <a:prstClr val="black"/>
                        </a:solidFill>
                        <a:latin typeface="Cambria Math" panose="02040503050406030204" pitchFamily="18" charset="0"/>
                      </a:rPr>
                      <m:t>25</m:t>
                    </m:r>
                    <m:f>
                      <m:fPr>
                        <m:ctrlPr>
                          <a:rPr lang="en-US" sz="2600" i="1" dirty="0">
                            <a:solidFill>
                              <a:prstClr val="black"/>
                            </a:solidFill>
                            <a:latin typeface="Cambria Math" panose="02040503050406030204" pitchFamily="18" charset="0"/>
                          </a:rPr>
                        </m:ctrlPr>
                      </m:fPr>
                      <m:num>
                        <m:r>
                          <a:rPr lang="en-US" sz="2600" i="1" dirty="0">
                            <a:solidFill>
                              <a:prstClr val="black"/>
                            </a:solidFill>
                            <a:latin typeface="Cambria Math" panose="02040503050406030204" pitchFamily="18" charset="0"/>
                          </a:rPr>
                          <m:t>𝑚𝐴</m:t>
                        </m:r>
                      </m:num>
                      <m:den>
                        <m:sSup>
                          <m:sSupPr>
                            <m:ctrlPr>
                              <a:rPr lang="en-US" sz="2600" i="1" dirty="0">
                                <a:solidFill>
                                  <a:prstClr val="black"/>
                                </a:solidFill>
                                <a:latin typeface="Cambria Math" panose="02040503050406030204" pitchFamily="18" charset="0"/>
                              </a:rPr>
                            </m:ctrlPr>
                          </m:sSupPr>
                          <m:e>
                            <m:r>
                              <m:rPr>
                                <m:sty m:val="p"/>
                              </m:rPr>
                              <a:rPr lang="en-US" sz="2600" dirty="0">
                                <a:solidFill>
                                  <a:prstClr val="black"/>
                                </a:solidFill>
                                <a:latin typeface="Cambria Math" panose="02040503050406030204" pitchFamily="18" charset="0"/>
                              </a:rPr>
                              <m:t>V</m:t>
                            </m:r>
                          </m:e>
                          <m:sup>
                            <m:r>
                              <a:rPr lang="en-US" sz="2600" dirty="0">
                                <a:solidFill>
                                  <a:prstClr val="black"/>
                                </a:solidFill>
                                <a:latin typeface="Cambria Math" panose="02040503050406030204" pitchFamily="18" charset="0"/>
                              </a:rPr>
                              <m:t>2</m:t>
                            </m:r>
                          </m:sup>
                        </m:sSup>
                      </m:den>
                    </m:f>
                  </m:oMath>
                </a14:m>
                <a:r>
                  <a:rPr lang="en-US" sz="2600" dirty="0">
                    <a:solidFill>
                      <a:prstClr val="black"/>
                    </a:solidFill>
                  </a:rPr>
                  <a:t>, </a:t>
                </a:r>
                <a14:m>
                  <m:oMath xmlns:m="http://schemas.openxmlformats.org/officeDocument/2006/math">
                    <m:sSub>
                      <m:sSubPr>
                        <m:ctrlPr>
                          <a:rPr lang="en-US" sz="2600" i="1">
                            <a:solidFill>
                              <a:prstClr val="black"/>
                            </a:solidFill>
                            <a:latin typeface="Cambria Math" panose="02040503050406030204" pitchFamily="18" charset="0"/>
                          </a:rPr>
                        </m:ctrlPr>
                      </m:sSubPr>
                      <m:e>
                        <m:r>
                          <a:rPr lang="en-US" sz="2600" i="1">
                            <a:solidFill>
                              <a:prstClr val="black"/>
                            </a:solidFill>
                            <a:latin typeface="Cambria Math" panose="02040503050406030204" pitchFamily="18" charset="0"/>
                          </a:rPr>
                          <m:t>𝑉</m:t>
                        </m:r>
                      </m:e>
                      <m:sub>
                        <m:r>
                          <a:rPr lang="en-US" sz="2600" i="1">
                            <a:solidFill>
                              <a:prstClr val="black"/>
                            </a:solidFill>
                            <a:latin typeface="Cambria Math" panose="02040503050406030204" pitchFamily="18" charset="0"/>
                          </a:rPr>
                          <m:t>𝑡</m:t>
                        </m:r>
                      </m:sub>
                    </m:sSub>
                    <m:r>
                      <a:rPr lang="en-US" sz="2600" i="1">
                        <a:solidFill>
                          <a:prstClr val="black"/>
                        </a:solidFill>
                        <a:latin typeface="Cambria Math" panose="02040503050406030204" pitchFamily="18" charset="0"/>
                      </a:rPr>
                      <m:t>=</m:t>
                    </m:r>
                    <m:r>
                      <a:rPr lang="en-US" sz="2600" i="1">
                        <a:solidFill>
                          <a:prstClr val="black"/>
                        </a:solidFill>
                        <a:latin typeface="Cambria Math" panose="02040503050406030204" pitchFamily="18" charset="0"/>
                      </a:rPr>
                      <m:t>1</m:t>
                    </m:r>
                    <m:r>
                      <a:rPr lang="en-US" sz="2600" i="1">
                        <a:solidFill>
                          <a:prstClr val="black"/>
                        </a:solidFill>
                        <a:latin typeface="Cambria Math" panose="02040503050406030204" pitchFamily="18" charset="0"/>
                      </a:rPr>
                      <m:t>.</m:t>
                    </m:r>
                    <m:r>
                      <a:rPr lang="en-US" sz="2600" i="1">
                        <a:solidFill>
                          <a:prstClr val="black"/>
                        </a:solidFill>
                        <a:latin typeface="Cambria Math" panose="02040503050406030204" pitchFamily="18" charset="0"/>
                      </a:rPr>
                      <m:t>5</m:t>
                    </m:r>
                  </m:oMath>
                </a14:m>
                <a:r>
                  <a:rPr lang="en-US" sz="2600" dirty="0" smtClean="0">
                    <a:solidFill>
                      <a:prstClr val="black"/>
                    </a:solidFill>
                  </a:rPr>
                  <a:t>)</a:t>
                </a:r>
                <a:endParaRPr lang="en-US" dirty="0" smtClean="0"/>
              </a:p>
              <a:p>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𝐼</m:t>
                        </m:r>
                      </m:e>
                      <m:sub>
                        <m:r>
                          <a:rPr lang="en-US" sz="2800" b="0" i="1" smtClean="0">
                            <a:latin typeface="Cambria Math" panose="02040503050406030204" pitchFamily="18" charset="0"/>
                          </a:rPr>
                          <m:t>𝐺</m:t>
                        </m:r>
                      </m:sub>
                    </m:sSub>
                    <m:r>
                      <a:rPr lang="en-US" sz="2800" b="0" i="1" smtClean="0">
                        <a:latin typeface="Cambria Math" panose="02040503050406030204" pitchFamily="18" charset="0"/>
                      </a:rPr>
                      <m:t>=</m:t>
                    </m:r>
                    <m:r>
                      <a:rPr lang="en-US" sz="2800" b="0" i="1" smtClean="0">
                        <a:latin typeface="Cambria Math" panose="02040503050406030204" pitchFamily="18" charset="0"/>
                      </a:rPr>
                      <m:t>0</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𝑉</m:t>
                        </m:r>
                      </m:e>
                      <m:sub>
                        <m:r>
                          <a:rPr lang="en-US" sz="2800" b="0" i="1" smtClean="0">
                            <a:latin typeface="Cambria Math" panose="02040503050406030204" pitchFamily="18" charset="0"/>
                          </a:rPr>
                          <m:t>𝐺𝑆</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𝑉</m:t>
                        </m:r>
                      </m:e>
                      <m:sub>
                        <m:r>
                          <a:rPr lang="en-US" sz="2800" b="0" i="1" smtClean="0">
                            <a:latin typeface="Cambria Math" panose="02040503050406030204" pitchFamily="18" charset="0"/>
                          </a:rPr>
                          <m:t>𝐷𝑆</m:t>
                        </m:r>
                      </m:sub>
                    </m:sSub>
                  </m:oMath>
                </a14:m>
                <a:endParaRPr lang="en-US" sz="2800" b="0" dirty="0" smtClean="0"/>
              </a:p>
              <a:p>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𝑉</m:t>
                        </m:r>
                      </m:e>
                      <m:sub>
                        <m:r>
                          <a:rPr lang="en-US" sz="2800" b="0" i="1" smtClean="0">
                            <a:latin typeface="Cambria Math" panose="02040503050406030204" pitchFamily="18" charset="0"/>
                          </a:rPr>
                          <m:t>𝐷𝑆</m:t>
                        </m:r>
                      </m:sub>
                    </m:sSub>
                    <m:r>
                      <a:rPr lang="en-US" sz="2800" b="0" i="1" smtClean="0">
                        <a:latin typeface="Cambria Math" panose="02040503050406030204" pitchFamily="18" charset="0"/>
                      </a:rPr>
                      <m:t>=</m:t>
                    </m:r>
                    <m:r>
                      <a:rPr lang="en-US" sz="2800" b="0" i="1" smtClean="0">
                        <a:latin typeface="Cambria Math" panose="02040503050406030204" pitchFamily="18" charset="0"/>
                      </a:rPr>
                      <m:t>15</m:t>
                    </m:r>
                    <m:r>
                      <a:rPr lang="en-US" sz="2800" b="0" i="1" smtClean="0">
                        <a:latin typeface="Cambria Math" panose="02040503050406030204" pitchFamily="18" charset="0"/>
                      </a:rPr>
                      <m:t>−</m:t>
                    </m:r>
                    <m:r>
                      <a:rPr lang="en-US" sz="2800" b="0" i="1" smtClean="0">
                        <a:latin typeface="Cambria Math" panose="02040503050406030204" pitchFamily="18" charset="0"/>
                      </a:rPr>
                      <m:t>10000</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𝐼</m:t>
                        </m:r>
                      </m:e>
                      <m:sub>
                        <m:r>
                          <a:rPr lang="en-US" sz="2800" b="0" i="1" smtClean="0">
                            <a:latin typeface="Cambria Math" panose="02040503050406030204" pitchFamily="18" charset="0"/>
                          </a:rPr>
                          <m:t>𝐷𝑆</m:t>
                        </m:r>
                      </m:sub>
                    </m:sSub>
                  </m:oMath>
                </a14:m>
                <a:endParaRPr lang="en-US" sz="2800" b="0" dirty="0" smtClean="0"/>
              </a:p>
              <a:p>
                <a:r>
                  <a:rPr lang="fa-IR" sz="2800" b="0" dirty="0" smtClean="0"/>
                  <a:t>فرض قطع:</a:t>
                </a:r>
                <a:endParaRPr lang="en-US" sz="2800" b="0" dirty="0" smtClean="0"/>
              </a:p>
              <a:p>
                <a:pPr lvl="1"/>
                <a14:m>
                  <m:oMath xmlns:m="http://schemas.openxmlformats.org/officeDocument/2006/math">
                    <m:r>
                      <a:rPr lang="en-US" sz="2400" b="0" i="0"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𝐼</m:t>
                        </m:r>
                      </m:e>
                      <m:sub>
                        <m:r>
                          <a:rPr lang="en-US" sz="2400" b="0" i="1" smtClean="0">
                            <a:latin typeface="Cambria Math" panose="02040503050406030204" pitchFamily="18" charset="0"/>
                          </a:rPr>
                          <m:t>𝐷𝑆</m:t>
                        </m:r>
                      </m:sub>
                    </m:sSub>
                    <m:r>
                      <a:rPr lang="en-US" sz="2400" b="0" i="1" smtClean="0">
                        <a:latin typeface="Cambria Math" panose="02040503050406030204" pitchFamily="18" charset="0"/>
                      </a:rPr>
                      <m:t>=</m:t>
                    </m:r>
                    <m:r>
                      <a:rPr lang="en-US" sz="2400" b="0" i="1" smtClean="0">
                        <a:latin typeface="Cambria Math" panose="02040503050406030204" pitchFamily="18" charset="0"/>
                      </a:rPr>
                      <m:t>0</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𝑉</m:t>
                        </m:r>
                      </m:e>
                      <m:sub>
                        <m:r>
                          <a:rPr lang="en-US" sz="2400" b="0" i="1" smtClean="0">
                            <a:latin typeface="Cambria Math" panose="02040503050406030204" pitchFamily="18" charset="0"/>
                          </a:rPr>
                          <m:t>𝐷𝑆</m:t>
                        </m:r>
                      </m:sub>
                    </m:sSub>
                    <m:r>
                      <a:rPr lang="en-US" sz="2400" b="0" i="1" smtClean="0">
                        <a:latin typeface="Cambria Math" panose="02040503050406030204" pitchFamily="18" charset="0"/>
                      </a:rPr>
                      <m:t>=</m:t>
                    </m:r>
                    <m:r>
                      <a:rPr lang="en-US" sz="2400" b="0" i="1" smtClean="0">
                        <a:latin typeface="Cambria Math" panose="02040503050406030204" pitchFamily="18" charset="0"/>
                      </a:rPr>
                      <m:t>15</m:t>
                    </m:r>
                  </m:oMath>
                </a14:m>
                <a:endParaRPr lang="en-US" sz="2400" dirty="0" smtClean="0"/>
              </a:p>
              <a:p>
                <a:pPr lvl="1"/>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𝑉</m:t>
                        </m:r>
                      </m:e>
                      <m:sub>
                        <m:r>
                          <a:rPr lang="en-US" sz="2400" b="0" i="1" smtClean="0">
                            <a:latin typeface="Cambria Math" panose="02040503050406030204" pitchFamily="18" charset="0"/>
                          </a:rPr>
                          <m:t>𝐺𝑆</m:t>
                        </m:r>
                      </m:sub>
                    </m:sSub>
                    <m:r>
                      <a:rPr lang="en-US" sz="2400" b="0" i="1" smtClean="0">
                        <a:latin typeface="Cambria Math" panose="02040503050406030204" pitchFamily="18" charset="0"/>
                      </a:rPr>
                      <m:t>=</m:t>
                    </m:r>
                    <m:r>
                      <a:rPr lang="en-US" sz="2400" b="0" i="1" smtClean="0">
                        <a:latin typeface="Cambria Math" panose="02040503050406030204" pitchFamily="18" charset="0"/>
                      </a:rPr>
                      <m:t>15</m:t>
                    </m:r>
                    <m:r>
                      <a:rPr lang="en-US" sz="2400" b="0" i="1" smtClean="0">
                        <a:solidFill>
                          <a:srgbClr val="FF0000"/>
                        </a:solidFill>
                        <a:latin typeface="Cambria Math" panose="02040503050406030204" pitchFamily="18" charset="0"/>
                      </a:rPr>
                      <m:t>&gt;</m:t>
                    </m:r>
                    <m:sSub>
                      <m:sSubPr>
                        <m:ctrlPr>
                          <a:rPr lang="en-US" sz="2400" b="0" i="1" smtClean="0">
                            <a:solidFill>
                              <a:srgbClr val="FF0000"/>
                            </a:solidFill>
                            <a:latin typeface="Cambria Math" panose="02040503050406030204" pitchFamily="18" charset="0"/>
                          </a:rPr>
                        </m:ctrlPr>
                      </m:sSubPr>
                      <m:e>
                        <m:r>
                          <a:rPr lang="en-US" sz="2400" b="0" i="1" smtClean="0">
                            <a:solidFill>
                              <a:srgbClr val="FF0000"/>
                            </a:solidFill>
                            <a:latin typeface="Cambria Math" panose="02040503050406030204" pitchFamily="18" charset="0"/>
                          </a:rPr>
                          <m:t>𝑉</m:t>
                        </m:r>
                      </m:e>
                      <m:sub>
                        <m:r>
                          <a:rPr lang="en-US" sz="2400" b="0" i="1" smtClean="0">
                            <a:solidFill>
                              <a:srgbClr val="FF0000"/>
                            </a:solidFill>
                            <a:latin typeface="Cambria Math" panose="02040503050406030204" pitchFamily="18" charset="0"/>
                          </a:rPr>
                          <m:t>𝑡</m:t>
                        </m:r>
                      </m:sub>
                    </m:sSub>
                    <m:r>
                      <a:rPr lang="en-US" sz="2400" b="0" i="1" smtClean="0">
                        <a:solidFill>
                          <a:srgbClr val="FF0000"/>
                        </a:solidFill>
                        <a:latin typeface="Cambria Math" panose="02040503050406030204" pitchFamily="18" charset="0"/>
                        <a:ea typeface="Cambria Math" panose="02040503050406030204" pitchFamily="18" charset="0"/>
                      </a:rPr>
                      <m:t>×</m:t>
                    </m:r>
                  </m:oMath>
                </a14:m>
                <a:endParaRPr lang="en-US" sz="2400" dirty="0" smtClean="0">
                  <a:solidFill>
                    <a:srgbClr val="FF0000"/>
                  </a:solidFill>
                </a:endParaRPr>
              </a:p>
              <a:p>
                <a:r>
                  <a:rPr lang="fa-IR" sz="2800" dirty="0" smtClean="0"/>
                  <a:t>فرض اشباع:</a:t>
                </a:r>
                <a:endParaRPr lang="en-US" sz="2800" dirty="0" smtClean="0"/>
              </a:p>
              <a:p>
                <a:pPr lvl="1"/>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𝐼</m:t>
                        </m:r>
                      </m:e>
                      <m:sub>
                        <m:r>
                          <a:rPr lang="en-US" sz="2400" b="0" i="1" smtClean="0">
                            <a:latin typeface="Cambria Math" panose="02040503050406030204" pitchFamily="18" charset="0"/>
                          </a:rPr>
                          <m:t>𝐷𝑆</m:t>
                        </m:r>
                      </m:sub>
                    </m:sSub>
                    <m:r>
                      <a:rPr lang="en-US" sz="2400" b="0" i="1" smtClean="0">
                        <a:latin typeface="Cambria Math" panose="02040503050406030204" pitchFamily="18" charset="0"/>
                      </a:rPr>
                      <m:t>=</m:t>
                    </m:r>
                    <m:r>
                      <a:rPr lang="en-US" sz="2400" b="0" i="1" smtClean="0">
                        <a:latin typeface="Cambria Math" panose="02040503050406030204" pitchFamily="18" charset="0"/>
                      </a:rPr>
                      <m:t>0</m:t>
                    </m:r>
                    <m:r>
                      <a:rPr lang="en-US" sz="2400" b="0" i="1" smtClean="0">
                        <a:latin typeface="Cambria Math" panose="02040503050406030204" pitchFamily="18" charset="0"/>
                      </a:rPr>
                      <m:t>.</m:t>
                    </m:r>
                    <m:r>
                      <a:rPr lang="en-US" sz="2400" b="0" i="1" smtClean="0">
                        <a:latin typeface="Cambria Math" panose="02040503050406030204" pitchFamily="18" charset="0"/>
                      </a:rPr>
                      <m:t>125</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𝑉</m:t>
                                </m:r>
                              </m:e>
                              <m:sub>
                                <m:r>
                                  <a:rPr lang="en-US" sz="2400" b="0" i="1" smtClean="0">
                                    <a:latin typeface="Cambria Math" panose="02040503050406030204" pitchFamily="18" charset="0"/>
                                  </a:rPr>
                                  <m:t>𝐺𝑆</m:t>
                                </m:r>
                              </m:sub>
                            </m:sSub>
                            <m:r>
                              <a:rPr lang="en-US" sz="2400" b="0" i="1" smtClean="0">
                                <a:latin typeface="Cambria Math" panose="02040503050406030204" pitchFamily="18" charset="0"/>
                              </a:rPr>
                              <m:t>−</m:t>
                            </m:r>
                            <m:r>
                              <a:rPr lang="en-US" sz="2400" b="0" i="1" smtClean="0">
                                <a:latin typeface="Cambria Math" panose="02040503050406030204" pitchFamily="18" charset="0"/>
                              </a:rPr>
                              <m:t>1</m:t>
                            </m:r>
                            <m:r>
                              <a:rPr lang="en-US" sz="2400" b="0" i="1" smtClean="0">
                                <a:latin typeface="Cambria Math" panose="02040503050406030204" pitchFamily="18" charset="0"/>
                              </a:rPr>
                              <m:t>.</m:t>
                            </m:r>
                            <m:r>
                              <a:rPr lang="en-US" sz="2400" b="0" i="1" smtClean="0">
                                <a:latin typeface="Cambria Math" panose="02040503050406030204" pitchFamily="18" charset="0"/>
                              </a:rPr>
                              <m:t>5</m:t>
                            </m:r>
                          </m:e>
                        </m:d>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𝐼</m:t>
                        </m:r>
                      </m:e>
                      <m:sub>
                        <m:r>
                          <a:rPr lang="en-US" sz="2400" b="0" i="1" smtClean="0">
                            <a:latin typeface="Cambria Math" panose="02040503050406030204" pitchFamily="18" charset="0"/>
                          </a:rPr>
                          <m:t>𝐷𝑆</m:t>
                        </m:r>
                      </m:sub>
                    </m:sSub>
                    <m:r>
                      <a:rPr lang="en-US" sz="2400" b="0" i="1" smtClean="0">
                        <a:latin typeface="Cambria Math" panose="02040503050406030204" pitchFamily="18" charset="0"/>
                      </a:rPr>
                      <m:t>=</m:t>
                    </m:r>
                    <m:r>
                      <a:rPr lang="en-US" sz="2400" b="0" i="1" smtClean="0">
                        <a:latin typeface="Cambria Math" panose="02040503050406030204" pitchFamily="18" charset="0"/>
                      </a:rPr>
                      <m:t>1</m:t>
                    </m:r>
                    <m:r>
                      <a:rPr lang="en-US" sz="2400" b="0" i="1" smtClean="0">
                        <a:latin typeface="Cambria Math" panose="02040503050406030204" pitchFamily="18" charset="0"/>
                      </a:rPr>
                      <m:t>.</m:t>
                    </m:r>
                    <m:r>
                      <a:rPr lang="en-US" sz="2400" b="0" i="1" smtClean="0">
                        <a:latin typeface="Cambria Math" panose="02040503050406030204" pitchFamily="18" charset="0"/>
                      </a:rPr>
                      <m:t>06</m:t>
                    </m:r>
                    <m:r>
                      <a:rPr lang="en-US" sz="2400" b="0" i="1" smtClean="0">
                        <a:latin typeface="Cambria Math" panose="02040503050406030204" pitchFamily="18" charset="0"/>
                      </a:rPr>
                      <m:t>𝑚𝐴</m:t>
                    </m:r>
                  </m:oMath>
                </a14:m>
                <a:endParaRPr lang="en-US" sz="2400" b="0" dirty="0" smtClean="0"/>
              </a:p>
              <a:p>
                <a:pPr lvl="1"/>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𝑉</m:t>
                        </m:r>
                      </m:e>
                      <m:sub>
                        <m:r>
                          <a:rPr lang="en-US" sz="2400" b="0" i="1" smtClean="0">
                            <a:latin typeface="Cambria Math" panose="02040503050406030204" pitchFamily="18" charset="0"/>
                          </a:rPr>
                          <m:t>𝐺𝑆</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𝑉</m:t>
                        </m:r>
                      </m:e>
                      <m:sub>
                        <m:r>
                          <a:rPr lang="en-US" sz="2400" b="0" i="1" smtClean="0">
                            <a:latin typeface="Cambria Math" panose="02040503050406030204" pitchFamily="18" charset="0"/>
                          </a:rPr>
                          <m:t>𝐷𝑆</m:t>
                        </m:r>
                      </m:sub>
                    </m:sSub>
                    <m:r>
                      <a:rPr lang="en-US" sz="2400" b="0" i="1" smtClean="0">
                        <a:latin typeface="Cambria Math" panose="02040503050406030204" pitchFamily="18" charset="0"/>
                      </a:rPr>
                      <m:t>=</m:t>
                    </m:r>
                    <m:r>
                      <a:rPr lang="en-US" sz="2400" b="0" i="1" smtClean="0">
                        <a:latin typeface="Cambria Math" panose="02040503050406030204" pitchFamily="18" charset="0"/>
                      </a:rPr>
                      <m:t>4</m:t>
                    </m:r>
                    <m:r>
                      <a:rPr lang="en-US" sz="2400" b="0" i="1" smtClean="0">
                        <a:latin typeface="Cambria Math" panose="02040503050406030204" pitchFamily="18" charset="0"/>
                      </a:rPr>
                      <m:t>.</m:t>
                    </m:r>
                    <m:r>
                      <a:rPr lang="en-US" sz="2400" b="0" i="1" smtClean="0">
                        <a:latin typeface="Cambria Math" panose="02040503050406030204" pitchFamily="18" charset="0"/>
                      </a:rPr>
                      <m:t>4</m:t>
                    </m:r>
                    <m:r>
                      <a:rPr lang="en-US" sz="2400" b="0" i="1" smtClean="0">
                        <a:latin typeface="Cambria Math" panose="02040503050406030204" pitchFamily="18" charset="0"/>
                      </a:rPr>
                      <m:t>𝑉</m:t>
                    </m:r>
                  </m:oMath>
                </a14:m>
                <a:endParaRPr lang="en-US" sz="2400" b="0" dirty="0" smtClean="0"/>
              </a:p>
              <a:p>
                <a:pPr lvl="1"/>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𝑔</m:t>
                        </m:r>
                      </m:e>
                      <m:sub>
                        <m:r>
                          <a:rPr lang="en-US" sz="2400" b="0" i="1" smtClean="0">
                            <a:latin typeface="Cambria Math" panose="02040503050406030204" pitchFamily="18" charset="0"/>
                          </a:rPr>
                          <m:t>𝑚</m:t>
                        </m:r>
                      </m:sub>
                    </m:sSub>
                    <m:r>
                      <a:rPr lang="en-US" sz="2400" b="0" i="1" smtClean="0">
                        <a:latin typeface="Cambria Math" panose="02040503050406030204" pitchFamily="18" charset="0"/>
                      </a:rPr>
                      <m:t>=</m:t>
                    </m:r>
                    <m:r>
                      <a:rPr lang="en-US" sz="2400" b="0" i="1" smtClean="0">
                        <a:latin typeface="Cambria Math" panose="02040503050406030204" pitchFamily="18" charset="0"/>
                      </a:rPr>
                      <m:t>𝛽</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𝑉</m:t>
                            </m:r>
                          </m:e>
                          <m:sub>
                            <m:r>
                              <a:rPr lang="en-US" sz="2400" b="0" i="1" smtClean="0">
                                <a:latin typeface="Cambria Math" panose="02040503050406030204" pitchFamily="18" charset="0"/>
                              </a:rPr>
                              <m:t>𝐺𝑆</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𝑉</m:t>
                            </m:r>
                          </m:e>
                          <m:sub>
                            <m:r>
                              <a:rPr lang="en-US" sz="2400" b="0" i="1" smtClean="0">
                                <a:latin typeface="Cambria Math" panose="02040503050406030204" pitchFamily="18" charset="0"/>
                              </a:rPr>
                              <m:t>𝑡</m:t>
                            </m:r>
                          </m:sub>
                        </m:sSub>
                      </m:e>
                    </m:d>
                    <m:r>
                      <a:rPr lang="en-US" sz="2400" b="0" i="1" smtClean="0">
                        <a:latin typeface="Cambria Math" panose="02040503050406030204" pitchFamily="18" charset="0"/>
                      </a:rPr>
                      <m:t>=</m:t>
                    </m:r>
                    <m:r>
                      <a:rPr lang="en-US" sz="2400" b="0" i="1" smtClean="0">
                        <a:latin typeface="Cambria Math" panose="02040503050406030204" pitchFamily="18" charset="0"/>
                      </a:rPr>
                      <m:t>0</m:t>
                    </m:r>
                    <m:r>
                      <a:rPr lang="en-US" sz="2400" b="0" i="1" smtClean="0">
                        <a:latin typeface="Cambria Math" panose="02040503050406030204" pitchFamily="18" charset="0"/>
                      </a:rPr>
                      <m:t>.</m:t>
                    </m:r>
                    <m:r>
                      <a:rPr lang="en-US" sz="2400" b="0" i="1" smtClean="0">
                        <a:latin typeface="Cambria Math" panose="02040503050406030204" pitchFamily="18" charset="0"/>
                      </a:rPr>
                      <m:t>725</m:t>
                    </m:r>
                    <m:r>
                      <a:rPr lang="en-US" sz="2400" b="0" i="1" smtClean="0">
                        <a:latin typeface="Cambria Math" panose="02040503050406030204" pitchFamily="18" charset="0"/>
                      </a:rPr>
                      <m:t>𝑚𝐴</m:t>
                    </m:r>
                    <m:r>
                      <a:rPr lang="en-US" sz="2400" b="0" i="1" smtClean="0">
                        <a:latin typeface="Cambria Math" panose="02040503050406030204" pitchFamily="18" charset="0"/>
                      </a:rPr>
                      <m:t>/</m:t>
                    </m:r>
                    <m:r>
                      <a:rPr lang="en-US" sz="2400" b="0" i="1" smtClean="0">
                        <a:latin typeface="Cambria Math" panose="02040503050406030204" pitchFamily="18" charset="0"/>
                      </a:rPr>
                      <m:t>𝑉</m:t>
                    </m:r>
                  </m:oMath>
                </a14:m>
                <a:endParaRPr lang="en-US" sz="2400" dirty="0" smtClean="0"/>
              </a:p>
            </p:txBody>
          </p:sp>
        </mc:Choice>
        <mc:Fallback>
          <p:sp>
            <p:nvSpPr>
              <p:cNvPr id="3" name="Content Placeholder 2"/>
              <p:cNvSpPr>
                <a:spLocks noGrp="1" noRot="1" noChangeAspect="1" noMove="1" noResize="1" noEditPoints="1" noAdjustHandles="1" noChangeArrowheads="1" noChangeShapeType="1" noTextEdit="1"/>
              </p:cNvSpPr>
              <p:nvPr>
                <p:ph sz="quarter" idx="1"/>
              </p:nvPr>
            </p:nvSpPr>
            <p:spPr>
              <a:xfrm>
                <a:off x="612648" y="1219200"/>
                <a:ext cx="8074152" cy="4876800"/>
              </a:xfrm>
              <a:blipFill rotWithShape="0">
                <a:blip r:embed="rId4"/>
                <a:stretch>
                  <a:fillRect r="-378" b="-2750"/>
                </a:stretch>
              </a:blipFill>
            </p:spPr>
            <p:txBody>
              <a:bodyPr/>
              <a:lstStyle/>
              <a:p>
                <a:r>
                  <a:rPr lang="fa-IR">
                    <a:noFill/>
                  </a:rPr>
                  <a:t> </a:t>
                </a:r>
              </a:p>
            </p:txBody>
          </p:sp>
        </mc:Fallback>
      </mc:AlternateContent>
      <p:sp>
        <p:nvSpPr>
          <p:cNvPr id="4" name="Date Placeholder 3"/>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5" name="Footer Placeholder 4"/>
          <p:cNvSpPr>
            <a:spLocks noGrp="1"/>
          </p:cNvSpPr>
          <p:nvPr>
            <p:ph type="ftr" sz="quarter" idx="11"/>
          </p:nvPr>
        </p:nvSpPr>
        <p:spPr/>
        <p:txBody>
          <a:bodyPr/>
          <a:lstStyle/>
          <a:p>
            <a:pPr>
              <a:defRPr/>
            </a:pPr>
            <a:r>
              <a:rPr lang="fa-IR" altLang="en-US" smtClean="0"/>
              <a:t>12. ترانزیستور (ادامه)</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B5CFC3F8-B58D-40FA-AF21-F23E618E0688}" type="slidenum">
              <a:rPr lang="en-US" altLang="en-US" smtClean="0"/>
              <a:pPr>
                <a:defRPr/>
              </a:pPr>
              <a:t>19</a:t>
            </a:fld>
            <a:endParaRPr lang="en-US" altLang="en-US" dirty="0"/>
          </a:p>
        </p:txBody>
      </p:sp>
    </p:spTree>
    <p:extLst>
      <p:ext uri="{BB962C8B-B14F-4D97-AF65-F5344CB8AC3E}">
        <p14:creationId xmlns:p14="http://schemas.microsoft.com/office/powerpoint/2010/main" val="30843436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381000" y="152400"/>
            <a:ext cx="8229600" cy="822325"/>
          </a:xfrm>
        </p:spPr>
        <p:txBody>
          <a:bodyPr/>
          <a:lstStyle/>
          <a:p>
            <a:pPr eaLnBrk="1" fontAlgn="auto" hangingPunct="1">
              <a:spcAft>
                <a:spcPts val="0"/>
              </a:spcAft>
              <a:defRPr/>
            </a:pPr>
            <a:r>
              <a:rPr lang="fa-IR" altLang="en-US" dirty="0" smtClean="0"/>
              <a:t>فهرست مطالب</a:t>
            </a:r>
            <a:endParaRPr lang="en-US" altLang="en-US" dirty="0"/>
          </a:p>
        </p:txBody>
      </p:sp>
      <p:sp>
        <p:nvSpPr>
          <p:cNvPr id="11267" name="Rectangle 3"/>
          <p:cNvSpPr>
            <a:spLocks noGrp="1" noChangeArrowheads="1"/>
          </p:cNvSpPr>
          <p:nvPr>
            <p:ph sz="quarter" idx="1"/>
          </p:nvPr>
        </p:nvSpPr>
        <p:spPr>
          <a:xfrm>
            <a:off x="609600" y="1219200"/>
            <a:ext cx="8153400" cy="4876800"/>
          </a:xfrm>
        </p:spPr>
        <p:txBody>
          <a:bodyPr/>
          <a:lstStyle/>
          <a:p>
            <a:pPr eaLnBrk="1" hangingPunct="1"/>
            <a:r>
              <a:rPr lang="fa-IR" altLang="en-US" dirty="0" smtClean="0"/>
              <a:t>مدل ترانزیستور به عنوان تقویت کننده</a:t>
            </a:r>
          </a:p>
          <a:p>
            <a:pPr lvl="1" eaLnBrk="1" hangingPunct="1"/>
            <a:r>
              <a:rPr lang="fa-IR" altLang="en-US" dirty="0" smtClean="0"/>
              <a:t>سیگنال بزرگ</a:t>
            </a:r>
          </a:p>
          <a:p>
            <a:pPr lvl="1" eaLnBrk="1" hangingPunct="1"/>
            <a:r>
              <a:rPr lang="fa-IR" altLang="en-US" dirty="0" smtClean="0"/>
              <a:t>سیگنال کوچک</a:t>
            </a:r>
          </a:p>
          <a:p>
            <a:pPr eaLnBrk="1" hangingPunct="1"/>
            <a:r>
              <a:rPr lang="fa-IR" altLang="en-US" dirty="0" smtClean="0"/>
              <a:t>تحلیل </a:t>
            </a:r>
            <a:r>
              <a:rPr lang="en-US" altLang="en-US" dirty="0" smtClean="0"/>
              <a:t>DC</a:t>
            </a:r>
            <a:r>
              <a:rPr lang="fa-IR" altLang="en-US" dirty="0" smtClean="0"/>
              <a:t> و </a:t>
            </a:r>
            <a:r>
              <a:rPr lang="en-US" altLang="en-US" dirty="0" smtClean="0"/>
              <a:t>AC</a:t>
            </a:r>
            <a:r>
              <a:rPr lang="fa-IR" altLang="en-US" dirty="0" smtClean="0"/>
              <a:t> ترانزیستورها</a:t>
            </a:r>
            <a:endParaRPr lang="en-US" altLang="en-US" dirty="0" smtClean="0"/>
          </a:p>
          <a:p>
            <a:pPr eaLnBrk="1" hangingPunct="1"/>
            <a:r>
              <a:rPr lang="fa-IR" altLang="en-US" smtClean="0"/>
              <a:t>پیکربندی‌‌های </a:t>
            </a:r>
            <a:r>
              <a:rPr lang="fa-IR" altLang="en-US" dirty="0" smtClean="0"/>
              <a:t>مختلف</a:t>
            </a:r>
            <a:endParaRPr lang="fa-IR" altLang="en-US" dirty="0"/>
          </a:p>
          <a:p>
            <a:pPr eaLnBrk="1" hangingPunct="1"/>
            <a:endParaRPr lang="en-US" altLang="en-US" dirty="0" smtClean="0"/>
          </a:p>
          <a:p>
            <a:pPr eaLnBrk="1" hangingPunct="1"/>
            <a:endParaRPr lang="en-US" altLang="en-US" dirty="0"/>
          </a:p>
        </p:txBody>
      </p:sp>
      <p:sp>
        <p:nvSpPr>
          <p:cNvPr id="11268" name="Date Placeholder 3"/>
          <p:cNvSpPr>
            <a:spLocks noGrp="1"/>
          </p:cNvSpPr>
          <p:nvPr>
            <p:ph type="dt" sz="quarter" idx="10"/>
          </p:nvPr>
        </p:nvSpPr>
        <p:spPr bwMode="auto">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a-IR" altLang="en-US" smtClean="0">
                <a:solidFill>
                  <a:schemeClr val="tx2"/>
                </a:solidFill>
              </a:rPr>
              <a:t>مدارهای الکتریکی و الکترونیکی</a:t>
            </a:r>
            <a:endParaRPr lang="en-US" altLang="en-US">
              <a:solidFill>
                <a:schemeClr val="tx2"/>
              </a:solidFill>
            </a:endParaRPr>
          </a:p>
        </p:txBody>
      </p:sp>
      <p:sp>
        <p:nvSpPr>
          <p:cNvPr id="11269" name="Footer Placeholder 4"/>
          <p:cNvSpPr>
            <a:spLocks noGrp="1"/>
          </p:cNvSpPr>
          <p:nvPr>
            <p:ph type="ftr" sz="quarter" idx="11"/>
          </p:nvPr>
        </p:nvSpPr>
        <p:spPr bwMode="auto">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a-IR" altLang="en-US" smtClean="0">
                <a:solidFill>
                  <a:schemeClr val="tx2"/>
                </a:solidFill>
              </a:rPr>
              <a:t>12. ترانزیستور (ادامه)</a:t>
            </a:r>
            <a:endParaRPr lang="en-US" altLang="en-US">
              <a:solidFill>
                <a:schemeClr val="tx2"/>
              </a:solidFill>
            </a:endParaRPr>
          </a:p>
        </p:txBody>
      </p:sp>
      <p:sp>
        <p:nvSpPr>
          <p:cNvPr id="3" name="Slide Number Placeholder 2"/>
          <p:cNvSpPr>
            <a:spLocks noGrp="1"/>
          </p:cNvSpPr>
          <p:nvPr>
            <p:ph type="sldNum" sz="quarter" idx="12"/>
          </p:nvPr>
        </p:nvSpPr>
        <p:spPr/>
        <p:txBody>
          <a:bodyPr>
            <a:normAutofit fontScale="85000" lnSpcReduction="20000"/>
          </a:bodyPr>
          <a:lstStyle/>
          <a:p>
            <a:pPr>
              <a:defRPr/>
            </a:pPr>
            <a:fld id="{0805AAEB-DA8E-4881-81AF-D22FE85BF778}" type="slidenum">
              <a:rPr lang="en-US" altLang="en-US"/>
              <a:pPr>
                <a:defRPr/>
              </a:pPr>
              <a:t>2</a:t>
            </a:fld>
            <a:endParaRPr lang="en-US" altLang="en-US"/>
          </a:p>
        </p:txBody>
      </p:sp>
      <p:sp>
        <p:nvSpPr>
          <p:cNvPr id="11271" name="TextBox 6"/>
          <p:cNvSpPr txBox="1">
            <a:spLocks noChangeArrowheads="1"/>
          </p:cNvSpPr>
          <p:nvPr/>
        </p:nvSpPr>
        <p:spPr bwMode="auto">
          <a:xfrm>
            <a:off x="-1752600" y="472440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ts val="700"/>
              </a:spcBef>
              <a:buClr>
                <a:schemeClr val="accent2"/>
              </a:buClr>
              <a:buSzPct val="60000"/>
              <a:buFont typeface="Wingdings" pitchFamily="2" charset="2"/>
              <a:buChar char=""/>
              <a:defRPr sz="2900">
                <a:solidFill>
                  <a:schemeClr val="tx1"/>
                </a:solidFill>
                <a:latin typeface="Calibri" pitchFamily="34" charset="0"/>
              </a:defRPr>
            </a:lvl1pPr>
            <a:lvl2pPr marL="742950" indent="-285750" eaLnBrk="0" hangingPunct="0">
              <a:spcBef>
                <a:spcPts val="550"/>
              </a:spcBef>
              <a:buClr>
                <a:schemeClr val="accent1"/>
              </a:buClr>
              <a:buSzPct val="70000"/>
              <a:buFont typeface="Wingdings 2" pitchFamily="18" charset="2"/>
              <a:buChar char=""/>
              <a:defRPr sz="2600">
                <a:solidFill>
                  <a:schemeClr val="tx1"/>
                </a:solidFill>
                <a:latin typeface="Calibri" pitchFamily="34" charset="0"/>
              </a:defRPr>
            </a:lvl2pPr>
            <a:lvl3pPr marL="1143000" indent="-228600" eaLnBrk="0" hangingPunct="0">
              <a:spcBef>
                <a:spcPts val="500"/>
              </a:spcBef>
              <a:buClr>
                <a:schemeClr val="accent2"/>
              </a:buClr>
              <a:buSzPct val="75000"/>
              <a:buFont typeface="Wingdings" pitchFamily="2" charset="2"/>
              <a:buChar char=""/>
              <a:defRPr sz="2300">
                <a:solidFill>
                  <a:schemeClr val="tx1"/>
                </a:solidFill>
                <a:latin typeface="Calibri" pitchFamily="34" charset="0"/>
              </a:defRPr>
            </a:lvl3pPr>
            <a:lvl4pPr marL="1600200" indent="-228600" eaLnBrk="0" hangingPunct="0">
              <a:spcBef>
                <a:spcPts val="400"/>
              </a:spcBef>
              <a:buClr>
                <a:srgbClr val="A5AB81"/>
              </a:buClr>
              <a:buSzPct val="75000"/>
              <a:buFont typeface="Wingdings" pitchFamily="2" charset="2"/>
              <a:buChar char=""/>
              <a:defRPr sz="2000">
                <a:solidFill>
                  <a:schemeClr val="tx1"/>
                </a:solidFill>
                <a:latin typeface="Calibri" pitchFamily="34" charset="0"/>
              </a:defRPr>
            </a:lvl4pPr>
            <a:lvl5pPr marL="2057400" indent="-228600" eaLnBrk="0" hangingPunct="0">
              <a:spcBef>
                <a:spcPts val="400"/>
              </a:spcBef>
              <a:buClr>
                <a:srgbClr val="D8B25C"/>
              </a:buClr>
              <a:buSzPct val="65000"/>
              <a:buFont typeface="Wingdings" pitchFamily="2" charset="2"/>
              <a:buChar char=""/>
              <a:defRPr sz="2000">
                <a:solidFill>
                  <a:schemeClr val="tx1"/>
                </a:solidFill>
                <a:latin typeface="Calibri" pitchFamily="34" charset="0"/>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Calibri" pitchFamily="34" charset="0"/>
              </a:defRPr>
            </a:lvl9pPr>
          </a:lstStyle>
          <a:p>
            <a:pPr eaLnBrk="1" hangingPunct="1">
              <a:spcBef>
                <a:spcPct val="0"/>
              </a:spcBef>
              <a:buClrTx/>
              <a:buSzTx/>
              <a:buFontTx/>
              <a:buNone/>
            </a:pPr>
            <a:endParaRPr lang="en-US" altLang="en-US" sz="1800">
              <a:latin typeface="Arial" charset="0"/>
            </a:endParaRPr>
          </a:p>
        </p:txBody>
      </p:sp>
    </p:spTree>
    <p:extLst>
      <p:ext uri="{BB962C8B-B14F-4D97-AF65-F5344CB8AC3E}">
        <p14:creationId xmlns:p14="http://schemas.microsoft.com/office/powerpoint/2010/main" val="26192059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a:t>مثال (ادامه: تحلیل </a:t>
            </a:r>
            <a:r>
              <a:rPr lang="en-US" dirty="0"/>
              <a:t>DC</a:t>
            </a:r>
            <a:r>
              <a:rPr lang="fa-IR" dirty="0"/>
              <a:t>)</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sz="quarter" idx="1"/>
              </p:nvPr>
            </p:nvSpPr>
            <p:spPr>
              <a:xfrm>
                <a:off x="612648" y="1219200"/>
                <a:ext cx="8074152" cy="4876800"/>
              </a:xfrm>
            </p:spPr>
            <p:txBody>
              <a:bodyPr/>
              <a:lstStyle/>
              <a:p>
                <a:endParaRPr lang="en-US" sz="2800" b="0" i="1" dirty="0" smtClean="0">
                  <a:latin typeface="Cambria Math" panose="02040503050406030204" pitchFamily="18" charset="0"/>
                </a:endParaRPr>
              </a:p>
              <a:p>
                <a:endParaRPr lang="en-US" sz="2800" i="1" dirty="0">
                  <a:latin typeface="Cambria Math" panose="02040503050406030204" pitchFamily="18" charset="0"/>
                </a:endParaRPr>
              </a:p>
              <a:p>
                <a:endParaRPr lang="en-US" sz="2800" i="1" dirty="0" smtClean="0">
                  <a:latin typeface="Cambria Math" panose="02040503050406030204" pitchFamily="18" charset="0"/>
                </a:endParaRPr>
              </a:p>
              <a:p>
                <a:endParaRPr lang="en-US" sz="2800" i="1" dirty="0">
                  <a:latin typeface="Cambria Math" panose="02040503050406030204" pitchFamily="18" charset="0"/>
                </a:endParaRPr>
              </a:p>
              <a:p>
                <a:pPr algn="l" rtl="0"/>
                <a14:m>
                  <m:oMath xmlns:m="http://schemas.openxmlformats.org/officeDocument/2006/math">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𝑅</m:t>
                        </m:r>
                      </m:e>
                      <m:sub>
                        <m:r>
                          <a:rPr lang="en-US" sz="2800" b="0" i="1" smtClean="0">
                            <a:latin typeface="Cambria Math" panose="02040503050406030204" pitchFamily="18" charset="0"/>
                          </a:rPr>
                          <m:t>𝐿</m:t>
                        </m:r>
                      </m:sub>
                      <m:sup>
                        <m:r>
                          <a:rPr lang="en-US" sz="2800" b="0" i="1" smtClean="0">
                            <a:latin typeface="Cambria Math" panose="02040503050406030204" pitchFamily="18" charset="0"/>
                          </a:rPr>
                          <m:t>′</m:t>
                        </m:r>
                      </m:sup>
                    </m:sSubSup>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𝑅</m:t>
                        </m:r>
                      </m:e>
                      <m:sub>
                        <m:r>
                          <a:rPr lang="en-US" sz="2800" i="1">
                            <a:latin typeface="Cambria Math" panose="02040503050406030204" pitchFamily="18" charset="0"/>
                          </a:rPr>
                          <m:t>𝐷</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𝑅</m:t>
                        </m:r>
                      </m:e>
                      <m:sub>
                        <m:r>
                          <a:rPr lang="en-US" sz="2800" i="1">
                            <a:latin typeface="Cambria Math" panose="02040503050406030204" pitchFamily="18" charset="0"/>
                          </a:rPr>
                          <m:t>𝐿</m:t>
                        </m:r>
                      </m:sub>
                    </m:sSub>
                    <m:r>
                      <a:rPr lang="en-US" sz="2800" b="0" i="1" smtClean="0">
                        <a:latin typeface="Cambria Math" panose="02040503050406030204" pitchFamily="18" charset="0"/>
                      </a:rPr>
                      <m:t>=</m:t>
                    </m:r>
                    <m:r>
                      <a:rPr lang="en-US" sz="2800" b="0" i="1" smtClean="0">
                        <a:latin typeface="Cambria Math" panose="02040503050406030204" pitchFamily="18" charset="0"/>
                      </a:rPr>
                      <m:t>5</m:t>
                    </m:r>
                    <m:r>
                      <a:rPr lang="en-US" sz="2800" b="0" i="1" smtClean="0">
                        <a:latin typeface="Cambria Math" panose="02040503050406030204" pitchFamily="18" charset="0"/>
                      </a:rPr>
                      <m:t>𝐾</m:t>
                    </m:r>
                  </m:oMath>
                </a14:m>
                <a:endParaRPr lang="en-US" sz="2800" b="0" i="1" dirty="0" smtClean="0">
                  <a:latin typeface="Cambria Math" panose="02040503050406030204" pitchFamily="18" charset="0"/>
                </a:endParaRPr>
              </a:p>
              <a:p>
                <a:pPr algn="l" rtl="0"/>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𝑣</m:t>
                        </m:r>
                      </m:e>
                      <m:sub>
                        <m:r>
                          <a:rPr lang="en-US" sz="2800" b="0" i="1" smtClean="0">
                            <a:latin typeface="Cambria Math" panose="02040503050406030204" pitchFamily="18" charset="0"/>
                          </a:rPr>
                          <m:t>𝑜</m:t>
                        </m:r>
                      </m:sub>
                    </m:sSub>
                    <m:r>
                      <a:rPr lang="en-US" sz="2800" b="0" i="1" smtClean="0">
                        <a:latin typeface="Cambria Math" panose="02040503050406030204" pitchFamily="18" charset="0"/>
                      </a:rPr>
                      <m:t>=</m:t>
                    </m:r>
                    <m:sSubSup>
                      <m:sSubSupPr>
                        <m:ctrlPr>
                          <a:rPr lang="en-US" sz="2800" i="1">
                            <a:latin typeface="Cambria Math" panose="02040503050406030204" pitchFamily="18" charset="0"/>
                          </a:rPr>
                        </m:ctrlPr>
                      </m:sSubSupPr>
                      <m:e>
                        <m:r>
                          <a:rPr lang="en-US" sz="2800" i="1">
                            <a:latin typeface="Cambria Math" panose="02040503050406030204" pitchFamily="18" charset="0"/>
                          </a:rPr>
                          <m:t>𝑅</m:t>
                        </m:r>
                      </m:e>
                      <m:sub>
                        <m:r>
                          <a:rPr lang="en-US" sz="2800" i="1">
                            <a:latin typeface="Cambria Math" panose="02040503050406030204" pitchFamily="18" charset="0"/>
                          </a:rPr>
                          <m:t>𝐿</m:t>
                        </m:r>
                      </m:sub>
                      <m:sup>
                        <m:r>
                          <a:rPr lang="en-US" sz="2800" i="1">
                            <a:latin typeface="Cambria Math" panose="02040503050406030204" pitchFamily="18" charset="0"/>
                          </a:rPr>
                          <m:t>′</m:t>
                        </m:r>
                      </m:sup>
                    </m:sSubSup>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𝑖</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𝑔</m:t>
                        </m:r>
                      </m:e>
                      <m:sub>
                        <m:r>
                          <a:rPr lang="en-US" sz="2800" b="0" i="1" smtClean="0">
                            <a:latin typeface="Cambria Math" panose="02040503050406030204" pitchFamily="18" charset="0"/>
                          </a:rPr>
                          <m:t>𝑚</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𝑣</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oMath>
                </a14:m>
                <a:endParaRPr lang="en-US" sz="2800" b="0" i="1" dirty="0" smtClean="0">
                  <a:latin typeface="Cambria Math" panose="02040503050406030204" pitchFamily="18" charset="0"/>
                </a:endParaRPr>
              </a:p>
              <a:p>
                <a:pPr algn="l" rtl="0"/>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𝑣</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𝑅</m:t>
                            </m:r>
                          </m:e>
                          <m:sub>
                            <m:r>
                              <a:rPr lang="en-US" sz="2800" b="0" i="1" smtClean="0">
                                <a:latin typeface="Cambria Math" panose="02040503050406030204" pitchFamily="18" charset="0"/>
                              </a:rPr>
                              <m:t>𝐺</m:t>
                            </m:r>
                          </m:sub>
                        </m:sSub>
                        <m:r>
                          <a:rPr lang="en-US" sz="2800" b="0" i="1" smtClean="0">
                            <a:latin typeface="Cambria Math" panose="02040503050406030204" pitchFamily="18" charset="0"/>
                          </a:rPr>
                          <m:t>𝑖</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𝑣</m:t>
                        </m:r>
                      </m:e>
                      <m:sub>
                        <m:r>
                          <a:rPr lang="en-US" sz="2800" b="0" i="1" smtClean="0">
                            <a:latin typeface="Cambria Math" panose="02040503050406030204" pitchFamily="18" charset="0"/>
                          </a:rPr>
                          <m:t>𝑜</m:t>
                        </m:r>
                      </m:sub>
                    </m:sSub>
                  </m:oMath>
                </a14:m>
                <a:endParaRPr lang="en-US" sz="2800" b="0" i="1" dirty="0" smtClean="0">
                  <a:latin typeface="Cambria Math" panose="02040503050406030204" pitchFamily="18" charset="0"/>
                </a:endParaRPr>
              </a:p>
              <a:p>
                <a:pPr algn="l" rtl="0"/>
                <a14:m>
                  <m:oMath xmlns:m="http://schemas.openxmlformats.org/officeDocument/2006/math">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𝐴</m:t>
                        </m:r>
                      </m:e>
                      <m:sub>
                        <m:r>
                          <a:rPr lang="en-US" sz="2800" b="0" i="1" smtClean="0">
                            <a:latin typeface="Cambria Math" panose="02040503050406030204" pitchFamily="18" charset="0"/>
                          </a:rPr>
                          <m:t>𝑣</m:t>
                        </m:r>
                      </m:sub>
                    </m:sSub>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𝑣</m:t>
                            </m:r>
                          </m:e>
                          <m:sub>
                            <m:r>
                              <a:rPr lang="en-US" sz="2800" b="0" i="1" smtClean="0">
                                <a:latin typeface="Cambria Math" panose="02040503050406030204" pitchFamily="18" charset="0"/>
                              </a:rPr>
                              <m:t>𝑜</m:t>
                            </m:r>
                          </m:sub>
                        </m:sSub>
                      </m:num>
                      <m:den>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𝑣</m:t>
                            </m:r>
                          </m:e>
                          <m:sub>
                            <m:r>
                              <a:rPr lang="en-US" sz="2800" b="0" i="1" smtClean="0">
                                <a:latin typeface="Cambria Math" panose="02040503050406030204" pitchFamily="18" charset="0"/>
                              </a:rPr>
                              <m:t>𝑖</m:t>
                            </m:r>
                          </m:sub>
                        </m:sSub>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𝑔</m:t>
                            </m:r>
                          </m:e>
                          <m:sub>
                            <m:r>
                              <a:rPr lang="en-US" sz="2800" b="0" i="1" smtClean="0">
                                <a:latin typeface="Cambria Math" panose="02040503050406030204" pitchFamily="18" charset="0"/>
                              </a:rPr>
                              <m:t>𝑚</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𝑅</m:t>
                            </m:r>
                          </m:e>
                          <m:sub>
                            <m:r>
                              <a:rPr lang="en-US" sz="2800" b="0" i="1" smtClean="0">
                                <a:latin typeface="Cambria Math" panose="02040503050406030204" pitchFamily="18" charset="0"/>
                              </a:rPr>
                              <m:t>𝐺</m:t>
                            </m:r>
                          </m:sub>
                        </m:sSub>
                      </m:num>
                      <m:den>
                        <m:r>
                          <a:rPr lang="en-US" sz="2800" b="0" i="1" smtClean="0">
                            <a:latin typeface="Cambria Math" panose="02040503050406030204" pitchFamily="18" charset="0"/>
                          </a:rPr>
                          <m:t>1</m:t>
                        </m:r>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𝑅</m:t>
                            </m:r>
                          </m:e>
                          <m:sub>
                            <m:r>
                              <a:rPr lang="en-US" sz="2800" i="1">
                                <a:latin typeface="Cambria Math" panose="02040503050406030204" pitchFamily="18" charset="0"/>
                              </a:rPr>
                              <m:t>𝐺</m:t>
                            </m:r>
                          </m:sub>
                        </m:sSub>
                        <m:r>
                          <a:rPr lang="en-US" sz="2800" b="0" i="1" smtClean="0">
                            <a:latin typeface="Cambria Math" panose="02040503050406030204" pitchFamily="18" charset="0"/>
                          </a:rPr>
                          <m:t>/</m:t>
                        </m:r>
                        <m:sSubSup>
                          <m:sSubSupPr>
                            <m:ctrlPr>
                              <a:rPr lang="en-US" sz="2800" i="1">
                                <a:latin typeface="Cambria Math" panose="02040503050406030204" pitchFamily="18" charset="0"/>
                              </a:rPr>
                            </m:ctrlPr>
                          </m:sSubSupPr>
                          <m:e>
                            <m:r>
                              <a:rPr lang="en-US" sz="2800" i="1">
                                <a:latin typeface="Cambria Math" panose="02040503050406030204" pitchFamily="18" charset="0"/>
                              </a:rPr>
                              <m:t>𝑅</m:t>
                            </m:r>
                          </m:e>
                          <m:sub>
                            <m:r>
                              <a:rPr lang="en-US" sz="2800" i="1">
                                <a:latin typeface="Cambria Math" panose="02040503050406030204" pitchFamily="18" charset="0"/>
                              </a:rPr>
                              <m:t>𝐿</m:t>
                            </m:r>
                          </m:sub>
                          <m:sup>
                            <m:r>
                              <a:rPr lang="en-US" sz="2800" i="1">
                                <a:latin typeface="Cambria Math" panose="02040503050406030204" pitchFamily="18" charset="0"/>
                              </a:rPr>
                              <m:t>′</m:t>
                            </m:r>
                          </m:sup>
                        </m:sSubSup>
                      </m:den>
                    </m:f>
                    <m:r>
                      <a:rPr lang="en-US" sz="2800" b="0" i="1" smtClean="0">
                        <a:latin typeface="Cambria Math" panose="02040503050406030204" pitchFamily="18" charset="0"/>
                        <a:ea typeface="Cambria Math" panose="02040503050406030204" pitchFamily="18" charset="0"/>
                      </a:rPr>
                      <m:t>≈−</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𝑔</m:t>
                        </m:r>
                      </m:e>
                      <m:sub>
                        <m:r>
                          <a:rPr lang="en-US" sz="2800" b="0" i="1" smtClean="0">
                            <a:latin typeface="Cambria Math" panose="02040503050406030204" pitchFamily="18" charset="0"/>
                            <a:ea typeface="Cambria Math" panose="02040503050406030204" pitchFamily="18" charset="0"/>
                          </a:rPr>
                          <m:t>𝑚</m:t>
                        </m:r>
                      </m:sub>
                    </m:sSub>
                    <m:sSubSup>
                      <m:sSubSupPr>
                        <m:ctrlPr>
                          <a:rPr lang="en-US" sz="2800" b="0" i="1" smtClean="0">
                            <a:latin typeface="Cambria Math" panose="02040503050406030204" pitchFamily="18" charset="0"/>
                            <a:ea typeface="Cambria Math" panose="02040503050406030204" pitchFamily="18" charset="0"/>
                          </a:rPr>
                        </m:ctrlPr>
                      </m:sSubSupPr>
                      <m:e>
                        <m:r>
                          <a:rPr lang="en-US" sz="2800" b="0" i="1" smtClean="0">
                            <a:latin typeface="Cambria Math" panose="02040503050406030204" pitchFamily="18" charset="0"/>
                            <a:ea typeface="Cambria Math" panose="02040503050406030204" pitchFamily="18" charset="0"/>
                          </a:rPr>
                          <m:t>𝑅</m:t>
                        </m:r>
                      </m:e>
                      <m:sub>
                        <m:r>
                          <a:rPr lang="en-US" sz="2800" b="0" i="1" smtClean="0">
                            <a:latin typeface="Cambria Math" panose="02040503050406030204" pitchFamily="18" charset="0"/>
                            <a:ea typeface="Cambria Math" panose="02040503050406030204" pitchFamily="18" charset="0"/>
                          </a:rPr>
                          <m:t>𝐿</m:t>
                        </m:r>
                      </m:sub>
                      <m:sup>
                        <m:r>
                          <a:rPr lang="en-US" sz="2800" b="0" i="1" smtClean="0">
                            <a:latin typeface="Cambria Math" panose="02040503050406030204" pitchFamily="18" charset="0"/>
                            <a:ea typeface="Cambria Math" panose="02040503050406030204" pitchFamily="18" charset="0"/>
                          </a:rPr>
                          <m:t>′</m:t>
                        </m:r>
                      </m:sup>
                    </m:sSubSup>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3</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625</m:t>
                    </m:r>
                  </m:oMath>
                </a14:m>
                <a:endParaRPr lang="en-US" sz="2800" i="1" dirty="0">
                  <a:latin typeface="Cambria Math" panose="020405030504060302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sz="quarter" idx="1"/>
              </p:nvPr>
            </p:nvSpPr>
            <p:spPr>
              <a:xfrm>
                <a:off x="612648" y="1219200"/>
                <a:ext cx="8074152" cy="4876800"/>
              </a:xfrm>
              <a:blipFill rotWithShape="0">
                <a:blip r:embed="rId3"/>
                <a:stretch>
                  <a:fillRect/>
                </a:stretch>
              </a:blipFill>
            </p:spPr>
            <p:txBody>
              <a:bodyPr/>
              <a:lstStyle/>
              <a:p>
                <a:r>
                  <a:rPr lang="fa-IR">
                    <a:noFill/>
                  </a:rPr>
                  <a:t> </a:t>
                </a:r>
              </a:p>
            </p:txBody>
          </p:sp>
        </mc:Fallback>
      </mc:AlternateContent>
      <p:sp>
        <p:nvSpPr>
          <p:cNvPr id="4" name="Date Placeholder 3"/>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5" name="Footer Placeholder 4"/>
          <p:cNvSpPr>
            <a:spLocks noGrp="1"/>
          </p:cNvSpPr>
          <p:nvPr>
            <p:ph type="ftr" sz="quarter" idx="11"/>
          </p:nvPr>
        </p:nvSpPr>
        <p:spPr/>
        <p:txBody>
          <a:bodyPr/>
          <a:lstStyle/>
          <a:p>
            <a:pPr>
              <a:defRPr/>
            </a:pPr>
            <a:r>
              <a:rPr lang="fa-IR" altLang="en-US" smtClean="0"/>
              <a:t>12. ترانزیستور (ادامه)</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B5CFC3F8-B58D-40FA-AF21-F23E618E0688}" type="slidenum">
              <a:rPr lang="en-US" altLang="en-US" smtClean="0"/>
              <a:pPr>
                <a:defRPr/>
              </a:pPr>
              <a:t>20</a:t>
            </a:fld>
            <a:endParaRPr lang="en-US" altLang="en-US" dirty="0"/>
          </a:p>
        </p:txBody>
      </p:sp>
      <p:pic>
        <p:nvPicPr>
          <p:cNvPr id="7" name="Picture 6"/>
          <p:cNvPicPr>
            <a:picLocks noChangeAspect="1"/>
          </p:cNvPicPr>
          <p:nvPr/>
        </p:nvPicPr>
        <p:blipFill rotWithShape="1">
          <a:blip r:embed="rId4">
            <a:biLevel thresh="75000"/>
          </a:blip>
          <a:srcRect t="8056"/>
          <a:stretch/>
        </p:blipFill>
        <p:spPr>
          <a:xfrm>
            <a:off x="304800" y="1209907"/>
            <a:ext cx="6019799" cy="2209800"/>
          </a:xfrm>
          <a:prstGeom prst="rect">
            <a:avLst/>
          </a:prstGeom>
        </p:spPr>
      </p:pic>
    </p:spTree>
    <p:extLst>
      <p:ext uri="{BB962C8B-B14F-4D97-AF65-F5344CB8AC3E}">
        <p14:creationId xmlns:p14="http://schemas.microsoft.com/office/powerpoint/2010/main" val="20415165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پیکربندی‌های مختلف </a:t>
            </a:r>
            <a:r>
              <a:rPr lang="en-US" dirty="0" smtClean="0"/>
              <a:t>MOSFET</a:t>
            </a:r>
            <a:endParaRPr lang="en-US" dirty="0"/>
          </a:p>
        </p:txBody>
      </p:sp>
      <p:sp>
        <p:nvSpPr>
          <p:cNvPr id="3" name="Content Placeholder 2"/>
          <p:cNvSpPr>
            <a:spLocks noGrp="1"/>
          </p:cNvSpPr>
          <p:nvPr>
            <p:ph sz="quarter"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5" name="Footer Placeholder 4"/>
          <p:cNvSpPr>
            <a:spLocks noGrp="1"/>
          </p:cNvSpPr>
          <p:nvPr>
            <p:ph type="ftr" sz="quarter" idx="11"/>
          </p:nvPr>
        </p:nvSpPr>
        <p:spPr/>
        <p:txBody>
          <a:bodyPr/>
          <a:lstStyle/>
          <a:p>
            <a:pPr>
              <a:defRPr/>
            </a:pPr>
            <a:r>
              <a:rPr lang="fa-IR" altLang="en-US" smtClean="0"/>
              <a:t>12. ترانزیستور (ادامه)</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B5CFC3F8-B58D-40FA-AF21-F23E618E0688}" type="slidenum">
              <a:rPr lang="en-US" altLang="en-US" smtClean="0"/>
              <a:pPr>
                <a:defRPr/>
              </a:pPr>
              <a:t>21</a:t>
            </a:fld>
            <a:endParaRPr lang="en-US" altLang="en-US" dirty="0"/>
          </a:p>
        </p:txBody>
      </p:sp>
      <p:pic>
        <p:nvPicPr>
          <p:cNvPr id="7" name="Picture 6"/>
          <p:cNvPicPr>
            <a:picLocks noChangeAspect="1"/>
          </p:cNvPicPr>
          <p:nvPr/>
        </p:nvPicPr>
        <p:blipFill>
          <a:blip r:embed="rId2"/>
          <a:stretch>
            <a:fillRect/>
          </a:stretch>
        </p:blipFill>
        <p:spPr>
          <a:xfrm>
            <a:off x="1676400" y="1181100"/>
            <a:ext cx="5623858" cy="4991100"/>
          </a:xfrm>
          <a:prstGeom prst="rect">
            <a:avLst/>
          </a:prstGeom>
        </p:spPr>
      </p:pic>
    </p:spTree>
    <p:extLst>
      <p:ext uri="{BB962C8B-B14F-4D97-AF65-F5344CB8AC3E}">
        <p14:creationId xmlns:p14="http://schemas.microsoft.com/office/powerpoint/2010/main" val="26573953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316694" y="1143000"/>
            <a:ext cx="3112306" cy="3467100"/>
          </a:xfrm>
          <a:prstGeom prst="rect">
            <a:avLst/>
          </a:prstGeom>
        </p:spPr>
      </p:pic>
      <p:sp>
        <p:nvSpPr>
          <p:cNvPr id="2" name="Title 1"/>
          <p:cNvSpPr>
            <a:spLocks noGrp="1"/>
          </p:cNvSpPr>
          <p:nvPr>
            <p:ph type="title"/>
          </p:nvPr>
        </p:nvSpPr>
        <p:spPr/>
        <p:txBody>
          <a:bodyPr/>
          <a:lstStyle/>
          <a:p>
            <a:r>
              <a:rPr lang="fa-IR" dirty="0" smtClean="0"/>
              <a:t>ماسفت به عنوان سوئیچ</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sz="quarter" idx="1"/>
              </p:nvPr>
            </p:nvSpPr>
            <p:spPr/>
            <p:txBody>
              <a:bodyPr/>
              <a:lstStyle/>
              <a:p>
                <a:r>
                  <a:rPr lang="fa-IR" dirty="0" smtClean="0"/>
                  <a:t>در مثال 3 داشتیم:</a:t>
                </a:r>
                <a:endParaRPr lang="en-US" dirty="0" smtClean="0"/>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𝑜</m:t>
                        </m:r>
                      </m:sub>
                    </m:sSub>
                    <m:r>
                      <a:rPr lang="en-US" b="0" i="1" smtClean="0">
                        <a:latin typeface="Cambria Math" panose="02040503050406030204" pitchFamily="18" charset="0"/>
                      </a:rPr>
                      <m:t>=</m:t>
                    </m:r>
                    <m:r>
                      <a:rPr lang="en-US" b="0" i="1" smtClean="0">
                        <a:latin typeface="Cambria Math" panose="02040503050406030204" pitchFamily="18" charset="0"/>
                      </a:rPr>
                      <m:t>12</m:t>
                    </m:r>
                  </m:oMath>
                </a14:m>
                <a:endParaRPr lang="en-US" b="0" dirty="0" smtClean="0"/>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sub>
                    </m:sSub>
                    <m:r>
                      <a:rPr lang="en-US" i="1">
                        <a:latin typeface="Cambria Math" panose="02040503050406030204" pitchFamily="18" charset="0"/>
                      </a:rPr>
                      <m:t>=</m:t>
                    </m:r>
                    <m:r>
                      <a:rPr lang="en-US" b="0" i="1" smtClean="0">
                        <a:latin typeface="Cambria Math" panose="02040503050406030204" pitchFamily="18" charset="0"/>
                      </a:rPr>
                      <m:t>12</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𝑜</m:t>
                        </m:r>
                      </m:sub>
                    </m:sSub>
                    <m:r>
                      <a:rPr lang="en-US" i="1">
                        <a:latin typeface="Cambria Math" panose="02040503050406030204" pitchFamily="18" charset="0"/>
                      </a:rPr>
                      <m:t>=</m:t>
                    </m:r>
                    <m:r>
                      <a:rPr lang="en-US" b="0" i="1" smtClean="0">
                        <a:latin typeface="Cambria Math" panose="02040503050406030204" pitchFamily="18" charset="0"/>
                      </a:rPr>
                      <m:t>2</m:t>
                    </m:r>
                    <m:r>
                      <a:rPr lang="en-US" b="0" i="1" smtClean="0">
                        <a:latin typeface="Cambria Math" panose="02040503050406030204" pitchFamily="18" charset="0"/>
                      </a:rPr>
                      <m:t>.</m:t>
                    </m:r>
                    <m:r>
                      <a:rPr lang="en-US" b="0" i="1" smtClean="0">
                        <a:latin typeface="Cambria Math" panose="02040503050406030204" pitchFamily="18" charset="0"/>
                      </a:rPr>
                      <m:t>2</m:t>
                    </m:r>
                  </m:oMath>
                </a14:m>
                <a:endParaRPr lang="en-US" b="0" dirty="0" smtClean="0"/>
              </a:p>
              <a:p>
                <a:r>
                  <a:rPr lang="fa-IR" dirty="0" smtClean="0"/>
                  <a:t>ماسفت همانند سوئیچ </a:t>
                </a:r>
                <a:r>
                  <a:rPr lang="fa-IR" b="0" dirty="0" smtClean="0"/>
                  <a:t>عمل می‌کند.</a:t>
                </a:r>
                <a:endParaRPr lang="en-US" b="0" dirty="0" smtClean="0"/>
              </a:p>
              <a:p>
                <a:pPr lvl="1"/>
                <a:r>
                  <a:rPr lang="fa-IR" dirty="0" smtClean="0"/>
                  <a:t>وقتی </a:t>
                </a:r>
                <a:r>
                  <a:rPr lang="en-US" dirty="0" smtClean="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oMath>
                </a14:m>
                <a:r>
                  <a:rPr lang="en-US" b="0" dirty="0" smtClean="0"/>
                  <a:t> </a:t>
                </a:r>
                <a:r>
                  <a:rPr lang="fa-IR" dirty="0" smtClean="0"/>
                  <a:t>کم است </a:t>
                </a:r>
                <a:r>
                  <a:rPr lang="fa-IR" dirty="0" smtClean="0"/>
                  <a:t>در حالت قطع هستیم.</a:t>
                </a:r>
                <a:endParaRPr lang="en-US" b="0" dirty="0" smtClean="0"/>
              </a:p>
              <a:p>
                <a:pPr lvl="1"/>
                <a:r>
                  <a:rPr lang="fa-IR" dirty="0" smtClean="0"/>
                  <a:t>وقتی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oMath>
                </a14:m>
                <a:r>
                  <a:rPr lang="fa-IR" dirty="0" smtClean="0"/>
                  <a:t> زیاد است در حالت خطی هستیم.</a:t>
                </a:r>
                <a:endParaRPr lang="en-US" dirty="0" smtClean="0"/>
              </a:p>
              <a:p>
                <a:r>
                  <a:rPr lang="fa-IR" b="0" dirty="0" smtClean="0"/>
                  <a:t>پس این مدار یک اینورتر است.</a:t>
                </a:r>
                <a:endParaRPr lang="en-US" b="0" dirty="0" smtClean="0"/>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𝑜</m:t>
                        </m:r>
                      </m:sub>
                    </m:sSub>
                    <m:r>
                      <a:rPr lang="en-US" b="0" i="1" smtClean="0">
                        <a:latin typeface="Cambria Math" panose="02040503050406030204" pitchFamily="18" charset="0"/>
                      </a:rPr>
                      <m:t>=</m:t>
                    </m:r>
                    <m:r>
                      <a:rPr lang="en-US" b="0" i="1" smtClean="0">
                        <a:latin typeface="Cambria Math" panose="02040503050406030204" pitchFamily="18" charset="0"/>
                      </a:rPr>
                      <m:t>1</m:t>
                    </m:r>
                  </m:oMath>
                </a14:m>
                <a:endParaRPr lang="en-US" b="0" dirty="0" smtClean="0"/>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sub>
                    </m:sSub>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𝑜</m:t>
                        </m:r>
                      </m:sub>
                    </m:sSub>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0</m:t>
                    </m:r>
                  </m:oMath>
                </a14:m>
                <a:endParaRPr lang="en-US" b="0" dirty="0" smtClean="0"/>
              </a:p>
              <a:p>
                <a:pPr lvl="1"/>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sz="quarter" idx="1"/>
              </p:nvPr>
            </p:nvSpPr>
            <p:spPr>
              <a:blipFill rotWithShape="0">
                <a:blip r:embed="rId4"/>
                <a:stretch>
                  <a:fillRect t="-1000" r="-449"/>
                </a:stretch>
              </a:blipFill>
            </p:spPr>
            <p:txBody>
              <a:bodyPr/>
              <a:lstStyle/>
              <a:p>
                <a:r>
                  <a:rPr lang="fa-IR">
                    <a:noFill/>
                  </a:rPr>
                  <a:t> </a:t>
                </a:r>
              </a:p>
            </p:txBody>
          </p:sp>
        </mc:Fallback>
      </mc:AlternateContent>
      <p:sp>
        <p:nvSpPr>
          <p:cNvPr id="4" name="Date Placeholder 3"/>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5" name="Footer Placeholder 4"/>
          <p:cNvSpPr>
            <a:spLocks noGrp="1"/>
          </p:cNvSpPr>
          <p:nvPr>
            <p:ph type="ftr" sz="quarter" idx="11"/>
          </p:nvPr>
        </p:nvSpPr>
        <p:spPr/>
        <p:txBody>
          <a:bodyPr/>
          <a:lstStyle/>
          <a:p>
            <a:pPr>
              <a:defRPr/>
            </a:pPr>
            <a:r>
              <a:rPr lang="fa-IR" altLang="en-US" smtClean="0"/>
              <a:t>12. ترانزیستور (ادامه)</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B5CFC3F8-B58D-40FA-AF21-F23E618E0688}" type="slidenum">
              <a:rPr lang="en-US" altLang="en-US" smtClean="0"/>
              <a:pPr>
                <a:defRPr/>
              </a:pPr>
              <a:t>22</a:t>
            </a:fld>
            <a:endParaRPr lang="en-US" altLang="en-US" dirty="0"/>
          </a:p>
        </p:txBody>
      </p:sp>
    </p:spTree>
    <p:extLst>
      <p:ext uri="{BB962C8B-B14F-4D97-AF65-F5344CB8AC3E}">
        <p14:creationId xmlns:p14="http://schemas.microsoft.com/office/powerpoint/2010/main" val="20649342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تمرین کلاسی 1 (سورس مشترک)</a:t>
            </a:r>
            <a:endParaRPr lang="en-US" dirty="0">
              <a:solidFill>
                <a:srgbClr val="FF0000"/>
              </a:solidFill>
            </a:endParaRPr>
          </a:p>
        </p:txBody>
      </p:sp>
      <p:grpSp>
        <p:nvGrpSpPr>
          <p:cNvPr id="10" name="Group 9"/>
          <p:cNvGrpSpPr/>
          <p:nvPr/>
        </p:nvGrpSpPr>
        <p:grpSpPr>
          <a:xfrm>
            <a:off x="228600" y="1192731"/>
            <a:ext cx="4687888" cy="4583248"/>
            <a:chOff x="4075112" y="1192731"/>
            <a:chExt cx="4687888" cy="4583248"/>
          </a:xfrm>
        </p:grpSpPr>
        <p:pic>
          <p:nvPicPr>
            <p:cNvPr id="8" name="Picture 7"/>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4075112" y="1192731"/>
              <a:ext cx="4687888" cy="4583248"/>
            </a:xfrm>
            <a:prstGeom prst="rect">
              <a:avLst/>
            </a:prstGeom>
          </p:spPr>
        </p:pic>
        <p:sp>
          <p:nvSpPr>
            <p:cNvPr id="9" name="TextBox 8"/>
            <p:cNvSpPr txBox="1"/>
            <p:nvPr/>
          </p:nvSpPr>
          <p:spPr>
            <a:xfrm>
              <a:off x="5305925" y="3042643"/>
              <a:ext cx="458780" cy="553998"/>
            </a:xfrm>
            <a:prstGeom prst="rect">
              <a:avLst/>
            </a:prstGeom>
            <a:noFill/>
          </p:spPr>
          <p:txBody>
            <a:bodyPr wrap="none" rtlCol="0">
              <a:spAutoFit/>
            </a:bodyPr>
            <a:lstStyle/>
            <a:p>
              <a:r>
                <a:rPr lang="en-US" sz="3000" dirty="0" smtClean="0"/>
                <a:t>∞</a:t>
              </a:r>
              <a:endParaRPr lang="en-US" sz="3000" dirty="0"/>
            </a:p>
          </p:txBody>
        </p:sp>
      </p:grpSp>
      <mc:AlternateContent xmlns:mc="http://schemas.openxmlformats.org/markup-compatibility/2006">
        <mc:Choice xmlns:a14="http://schemas.microsoft.com/office/drawing/2010/main" Requires="a14">
          <p:sp>
            <p:nvSpPr>
              <p:cNvPr id="3" name="Content Placeholder 2"/>
              <p:cNvSpPr>
                <a:spLocks noGrp="1"/>
              </p:cNvSpPr>
              <p:nvPr>
                <p:ph sz="quarter" idx="1"/>
              </p:nvPr>
            </p:nvSpPr>
            <p:spPr/>
            <p:txBody>
              <a:bodyPr/>
              <a:lstStyle/>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𝑚</m:t>
                        </m:r>
                      </m:sub>
                    </m:sSub>
                  </m:oMath>
                </a14:m>
                <a:r>
                  <a:rPr lang="fa-IR" baseline="-25000" dirty="0"/>
                  <a:t> </a:t>
                </a:r>
                <a:r>
                  <a:rPr lang="fa-IR" dirty="0"/>
                  <a:t>را بیابید.</a:t>
                </a:r>
                <a:endParaRPr lang="en-US" dirty="0"/>
              </a:p>
              <a:p>
                <a:r>
                  <a:rPr lang="fa-IR" dirty="0"/>
                  <a:t>بهره ولتاژ را بیابید. </a:t>
                </a:r>
                <a14:m>
                  <m:oMath xmlns:m="http://schemas.openxmlformats.org/officeDocument/2006/math">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𝑣</m:t>
                        </m:r>
                      </m:sub>
                    </m:sSub>
                    <m:r>
                      <a:rPr lang="en-US">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𝑜</m:t>
                            </m:r>
                          </m:sub>
                        </m:sSub>
                      </m:num>
                      <m:den>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sub>
                        </m:sSub>
                      </m:den>
                    </m:f>
                    <m:r>
                      <a:rPr lang="en-US" i="1">
                        <a:latin typeface="Cambria Math" panose="02040503050406030204" pitchFamily="18" charset="0"/>
                      </a:rPr>
                      <m:t>)</m:t>
                    </m:r>
                  </m:oMath>
                </a14:m>
                <a:endParaRPr lang="en-US" dirty="0"/>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𝑇</m:t>
                        </m:r>
                      </m:sub>
                    </m:sSub>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8</m:t>
                    </m:r>
                    <m:r>
                      <a:rPr lang="en-US" b="0" i="1" smtClean="0">
                        <a:latin typeface="Cambria Math" panose="02040503050406030204" pitchFamily="18" charset="0"/>
                      </a:rPr>
                      <m:t>𝑉</m:t>
                    </m:r>
                    <m:r>
                      <a:rPr lang="en-US" b="0" i="1" smtClean="0">
                        <a:latin typeface="Cambria Math" panose="02040503050406030204" pitchFamily="18" charset="0"/>
                      </a:rPr>
                      <m:t>, </m:t>
                    </m:r>
                    <m:r>
                      <a:rPr lang="en-US" b="0" i="1" smtClean="0">
                        <a:latin typeface="Cambria Math" panose="02040503050406030204" pitchFamily="18" charset="0"/>
                      </a:rPr>
                      <m:t>𝐾</m:t>
                    </m:r>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4</m:t>
                    </m:r>
                    <m:r>
                      <a:rPr lang="en-US" b="0" i="1" smtClean="0">
                        <a:latin typeface="Cambria Math" panose="02040503050406030204" pitchFamily="18" charset="0"/>
                      </a:rPr>
                      <m:t>𝑚𝐴</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𝑉</m:t>
                        </m:r>
                      </m:e>
                      <m:sup>
                        <m:r>
                          <a:rPr lang="en-US" b="0" i="1" smtClean="0">
                            <a:latin typeface="Cambria Math" panose="02040503050406030204" pitchFamily="18" charset="0"/>
                          </a:rPr>
                          <m:t>2</m:t>
                        </m:r>
                      </m:sup>
                    </m:sSup>
                  </m:oMath>
                </a14:m>
                <a:endParaRPr lang="en-US" dirty="0" smtClean="0"/>
              </a:p>
              <a:p>
                <a:endParaRPr lang="en-US" dirty="0"/>
              </a:p>
              <a:p>
                <a:endParaRPr lang="en-US" dirty="0" smtClean="0"/>
              </a:p>
              <a:p>
                <a:endParaRPr lang="en-US" dirty="0"/>
              </a:p>
              <a:p>
                <a:endParaRPr lang="en-US" dirty="0" smtClean="0"/>
              </a:p>
              <a:p>
                <a:endParaRPr lang="en-US" dirty="0"/>
              </a:p>
              <a:p>
                <a:r>
                  <a:rPr lang="en-US" dirty="0" smtClean="0"/>
                  <a:t>Answer: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𝑚</m:t>
                        </m:r>
                      </m:sub>
                    </m:sSub>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44</m:t>
                    </m:r>
                    <m:r>
                      <a:rPr lang="en-US" b="0" i="1" smtClean="0">
                        <a:latin typeface="Cambria Math" panose="02040503050406030204" pitchFamily="18" charset="0"/>
                      </a:rPr>
                      <m:t>𝑚𝐴</m:t>
                    </m:r>
                    <m:r>
                      <a:rPr lang="en-US" b="0" i="1" smtClean="0">
                        <a:latin typeface="Cambria Math" panose="02040503050406030204" pitchFamily="18" charset="0"/>
                      </a:rPr>
                      <m:t>/</m:t>
                    </m:r>
                    <m:r>
                      <a:rPr lang="en-US" b="0" i="1" smtClean="0">
                        <a:latin typeface="Cambria Math" panose="02040503050406030204" pitchFamily="18" charset="0"/>
                      </a:rPr>
                      <m:t>𝑉</m:t>
                    </m:r>
                  </m:oMath>
                </a14:m>
                <a:r>
                  <a:rPr lang="en-US" dirty="0" smtClean="0"/>
                  <a:t> ,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𝑣</m:t>
                        </m:r>
                      </m:sub>
                    </m:sSub>
                    <m:r>
                      <a:rPr lang="en-US" b="0" i="1" smtClean="0">
                        <a:latin typeface="Cambria Math" panose="02040503050406030204" pitchFamily="18" charset="0"/>
                      </a:rPr>
                      <m:t>=−</m:t>
                    </m:r>
                    <m:r>
                      <a:rPr lang="en-US" b="0" i="1" smtClean="0">
                        <a:latin typeface="Cambria Math" panose="02040503050406030204" pitchFamily="18" charset="0"/>
                      </a:rPr>
                      <m:t>4</m:t>
                    </m:r>
                    <m:r>
                      <a:rPr lang="en-US" b="0" i="1" smtClean="0">
                        <a:latin typeface="Cambria Math" panose="02040503050406030204" pitchFamily="18" charset="0"/>
                      </a:rPr>
                      <m:t>.</m:t>
                    </m:r>
                    <m:r>
                      <a:rPr lang="en-US" b="0" i="1" smtClean="0">
                        <a:latin typeface="Cambria Math" panose="02040503050406030204" pitchFamily="18" charset="0"/>
                      </a:rPr>
                      <m:t>4</m:t>
                    </m:r>
                  </m:oMath>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sz="quarter" idx="1"/>
              </p:nvPr>
            </p:nvSpPr>
            <p:spPr>
              <a:blipFill rotWithShape="0">
                <a:blip r:embed="rId4"/>
                <a:stretch>
                  <a:fillRect t="-875" r="-449" b="-4750"/>
                </a:stretch>
              </a:blipFill>
            </p:spPr>
            <p:txBody>
              <a:bodyPr/>
              <a:lstStyle/>
              <a:p>
                <a:r>
                  <a:rPr lang="fa-IR">
                    <a:noFill/>
                  </a:rPr>
                  <a:t> </a:t>
                </a:r>
              </a:p>
            </p:txBody>
          </p:sp>
        </mc:Fallback>
      </mc:AlternateContent>
      <p:sp>
        <p:nvSpPr>
          <p:cNvPr id="4" name="Date Placeholder 3"/>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5" name="Footer Placeholder 4"/>
          <p:cNvSpPr>
            <a:spLocks noGrp="1"/>
          </p:cNvSpPr>
          <p:nvPr>
            <p:ph type="ftr" sz="quarter" idx="11"/>
          </p:nvPr>
        </p:nvSpPr>
        <p:spPr/>
        <p:txBody>
          <a:bodyPr/>
          <a:lstStyle/>
          <a:p>
            <a:pPr>
              <a:defRPr/>
            </a:pPr>
            <a:r>
              <a:rPr lang="fa-IR" altLang="en-US" smtClean="0"/>
              <a:t>12. ترانزیستور (ادامه)</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B5CFC3F8-B58D-40FA-AF21-F23E618E0688}" type="slidenum">
              <a:rPr lang="en-US" altLang="en-US" smtClean="0"/>
              <a:pPr>
                <a:defRPr/>
              </a:pPr>
              <a:t>23</a:t>
            </a:fld>
            <a:endParaRPr lang="en-US" altLang="en-US" dirty="0"/>
          </a:p>
        </p:txBody>
      </p:sp>
    </p:spTree>
    <p:extLst>
      <p:ext uri="{BB962C8B-B14F-4D97-AF65-F5344CB8AC3E}">
        <p14:creationId xmlns:p14="http://schemas.microsoft.com/office/powerpoint/2010/main" val="20146564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biLevel thresh="75000"/>
          </a:blip>
          <a:stretch>
            <a:fillRect/>
          </a:stretch>
        </p:blipFill>
        <p:spPr>
          <a:xfrm>
            <a:off x="304800" y="1180616"/>
            <a:ext cx="4267200" cy="4610584"/>
          </a:xfrm>
          <a:prstGeom prst="rect">
            <a:avLst/>
          </a:prstGeom>
        </p:spPr>
      </p:pic>
      <p:sp>
        <p:nvSpPr>
          <p:cNvPr id="2" name="Title 1"/>
          <p:cNvSpPr>
            <a:spLocks noGrp="1"/>
          </p:cNvSpPr>
          <p:nvPr>
            <p:ph type="title"/>
          </p:nvPr>
        </p:nvSpPr>
        <p:spPr/>
        <p:txBody>
          <a:bodyPr/>
          <a:lstStyle/>
          <a:p>
            <a:r>
              <a:rPr lang="fa-IR" dirty="0" smtClean="0"/>
              <a:t>تمرین کلاسی 2 (سورس مشترک)</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sz="quarter" idx="1"/>
              </p:nvPr>
            </p:nvSpPr>
            <p:spPr/>
            <p:txBody>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𝑚</m:t>
                        </m:r>
                      </m:sub>
                    </m:sSub>
                  </m:oMath>
                </a14:m>
                <a:r>
                  <a:rPr lang="fa-IR" baseline="-25000" dirty="0" smtClean="0"/>
                  <a:t> </a:t>
                </a:r>
                <a:r>
                  <a:rPr lang="fa-IR" dirty="0" smtClean="0"/>
                  <a:t>را بیابید.</a:t>
                </a:r>
                <a:endParaRPr lang="en-US" dirty="0" smtClean="0"/>
              </a:p>
              <a:p>
                <a:r>
                  <a:rPr lang="fa-IR" b="0" dirty="0" smtClean="0"/>
                  <a:t>بهره ولتاژ را بیابید. </a:t>
                </a:r>
                <a14:m>
                  <m:oMath xmlns:m="http://schemas.openxmlformats.org/officeDocument/2006/math">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𝑣</m:t>
                        </m:r>
                      </m:sub>
                    </m:sSub>
                    <m:r>
                      <a:rPr lang="en-US" b="0" i="0"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𝑜</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den>
                    </m:f>
                    <m:r>
                      <a:rPr lang="en-US" b="0" i="1" smtClean="0">
                        <a:latin typeface="Cambria Math" panose="02040503050406030204" pitchFamily="18" charset="0"/>
                      </a:rPr>
                      <m:t>)</m:t>
                    </m:r>
                  </m:oMath>
                </a14:m>
                <a:endParaRPr lang="en-US" dirty="0" smtClean="0"/>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𝑇</m:t>
                        </m:r>
                      </m:sub>
                    </m:sSub>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6</m:t>
                    </m:r>
                    <m:r>
                      <a:rPr lang="en-US" b="0" i="1" smtClean="0">
                        <a:latin typeface="Cambria Math" panose="02040503050406030204" pitchFamily="18" charset="0"/>
                      </a:rPr>
                      <m:t>𝑉</m:t>
                    </m:r>
                    <m:r>
                      <a:rPr lang="en-US" b="0" i="1" smtClean="0">
                        <a:latin typeface="Cambria Math" panose="02040503050406030204" pitchFamily="18" charset="0"/>
                      </a:rPr>
                      <m:t>, </m:t>
                    </m:r>
                    <m:r>
                      <a:rPr lang="en-US" b="0" i="1" smtClean="0">
                        <a:latin typeface="Cambria Math" panose="02040503050406030204" pitchFamily="18" charset="0"/>
                      </a:rPr>
                      <m:t>𝐾</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𝑚𝐴</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𝑉</m:t>
                        </m:r>
                      </m:e>
                      <m:sup>
                        <m:r>
                          <a:rPr lang="en-US" b="0" i="1" smtClean="0">
                            <a:latin typeface="Cambria Math" panose="02040503050406030204" pitchFamily="18" charset="0"/>
                          </a:rPr>
                          <m:t>2</m:t>
                        </m:r>
                      </m:sup>
                    </m:sSup>
                  </m:oMath>
                </a14:m>
                <a:endParaRPr lang="en-US" dirty="0" smtClean="0"/>
              </a:p>
              <a:p>
                <a:endParaRPr lang="en-US" dirty="0"/>
              </a:p>
              <a:p>
                <a:endParaRPr lang="en-US" dirty="0" smtClean="0"/>
              </a:p>
              <a:p>
                <a:endParaRPr lang="en-US" dirty="0"/>
              </a:p>
              <a:p>
                <a:endParaRPr lang="en-US" dirty="0" smtClean="0"/>
              </a:p>
              <a:p>
                <a:endParaRPr lang="en-US" dirty="0"/>
              </a:p>
              <a:p>
                <a:r>
                  <a:rPr lang="en-US" dirty="0" smtClean="0"/>
                  <a:t>Answer: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𝑚</m:t>
                        </m:r>
                      </m:sub>
                    </m:sSub>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78</m:t>
                    </m:r>
                    <m:r>
                      <a:rPr lang="en-US" b="0" i="1" smtClean="0">
                        <a:latin typeface="Cambria Math" panose="02040503050406030204" pitchFamily="18" charset="0"/>
                      </a:rPr>
                      <m:t>𝑚𝐴</m:t>
                    </m:r>
                    <m:r>
                      <a:rPr lang="en-US" b="0" i="1" smtClean="0">
                        <a:latin typeface="Cambria Math" panose="02040503050406030204" pitchFamily="18" charset="0"/>
                      </a:rPr>
                      <m:t>/</m:t>
                    </m:r>
                    <m:r>
                      <a:rPr lang="en-US" b="0" i="1" smtClean="0">
                        <a:latin typeface="Cambria Math" panose="02040503050406030204" pitchFamily="18" charset="0"/>
                      </a:rPr>
                      <m:t>𝑉</m:t>
                    </m:r>
                  </m:oMath>
                </a14:m>
                <a:r>
                  <a:rPr lang="en-US" dirty="0" smtClean="0"/>
                  <a:t> ,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𝑣</m:t>
                        </m:r>
                      </m:sub>
                    </m:sSub>
                    <m:r>
                      <a:rPr lang="en-US" b="0" i="1" smtClean="0">
                        <a:latin typeface="Cambria Math" panose="02040503050406030204" pitchFamily="18" charset="0"/>
                      </a:rPr>
                      <m:t>=−</m:t>
                    </m:r>
                    <m:r>
                      <a:rPr lang="en-US" b="0" i="1" smtClean="0">
                        <a:latin typeface="Cambria Math" panose="02040503050406030204" pitchFamily="18" charset="0"/>
                      </a:rPr>
                      <m:t>3</m:t>
                    </m:r>
                  </m:oMath>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sz="quarter" idx="1"/>
              </p:nvPr>
            </p:nvSpPr>
            <p:spPr>
              <a:blipFill rotWithShape="0">
                <a:blip r:embed="rId3"/>
                <a:stretch>
                  <a:fillRect t="-875" r="-449" b="-4750"/>
                </a:stretch>
              </a:blipFill>
            </p:spPr>
            <p:txBody>
              <a:bodyPr/>
              <a:lstStyle/>
              <a:p>
                <a:r>
                  <a:rPr lang="fa-IR">
                    <a:noFill/>
                  </a:rPr>
                  <a:t> </a:t>
                </a:r>
              </a:p>
            </p:txBody>
          </p:sp>
        </mc:Fallback>
      </mc:AlternateContent>
      <p:sp>
        <p:nvSpPr>
          <p:cNvPr id="4" name="Date Placeholder 3"/>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5" name="Footer Placeholder 4"/>
          <p:cNvSpPr>
            <a:spLocks noGrp="1"/>
          </p:cNvSpPr>
          <p:nvPr>
            <p:ph type="ftr" sz="quarter" idx="11"/>
          </p:nvPr>
        </p:nvSpPr>
        <p:spPr/>
        <p:txBody>
          <a:bodyPr/>
          <a:lstStyle/>
          <a:p>
            <a:pPr>
              <a:defRPr/>
            </a:pPr>
            <a:r>
              <a:rPr lang="fa-IR" altLang="en-US" smtClean="0"/>
              <a:t>12. ترانزیستور (ادامه)</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B5CFC3F8-B58D-40FA-AF21-F23E618E0688}" type="slidenum">
              <a:rPr lang="en-US" altLang="en-US" smtClean="0"/>
              <a:pPr>
                <a:defRPr/>
              </a:pPr>
              <a:t>24</a:t>
            </a:fld>
            <a:endParaRPr lang="en-US" altLang="en-US" dirty="0"/>
          </a:p>
        </p:txBody>
      </p:sp>
      <p:sp>
        <p:nvSpPr>
          <p:cNvPr id="11" name="TextBox 10"/>
          <p:cNvSpPr txBox="1"/>
          <p:nvPr/>
        </p:nvSpPr>
        <p:spPr>
          <a:xfrm>
            <a:off x="1038725" y="2895600"/>
            <a:ext cx="458780" cy="553998"/>
          </a:xfrm>
          <a:prstGeom prst="rect">
            <a:avLst/>
          </a:prstGeom>
          <a:noFill/>
        </p:spPr>
        <p:txBody>
          <a:bodyPr wrap="none" rtlCol="0">
            <a:spAutoFit/>
          </a:bodyPr>
          <a:lstStyle/>
          <a:p>
            <a:r>
              <a:rPr lang="en-US" sz="3000" dirty="0" smtClean="0"/>
              <a:t>∞</a:t>
            </a:r>
            <a:endParaRPr lang="en-US" sz="3000" dirty="0"/>
          </a:p>
        </p:txBody>
      </p:sp>
    </p:spTree>
    <p:extLst>
      <p:ext uri="{BB962C8B-B14F-4D97-AF65-F5344CB8AC3E}">
        <p14:creationId xmlns:p14="http://schemas.microsoft.com/office/powerpoint/2010/main" val="42532728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408920" y="1519238"/>
            <a:ext cx="4391680" cy="4119562"/>
          </a:xfrm>
          <a:prstGeom prst="rect">
            <a:avLst/>
          </a:prstGeom>
        </p:spPr>
      </p:pic>
      <p:sp>
        <p:nvSpPr>
          <p:cNvPr id="2" name="Title 1"/>
          <p:cNvSpPr>
            <a:spLocks noGrp="1"/>
          </p:cNvSpPr>
          <p:nvPr>
            <p:ph type="title"/>
          </p:nvPr>
        </p:nvSpPr>
        <p:spPr/>
        <p:txBody>
          <a:bodyPr/>
          <a:lstStyle/>
          <a:p>
            <a:r>
              <a:rPr lang="fa-IR" dirty="0" smtClean="0"/>
              <a:t>تمرین کلاسی 3 (سورس مشترک)</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sz="quarter" idx="1"/>
              </p:nvPr>
            </p:nvSpPr>
            <p:spPr/>
            <p:txBody>
              <a:bodyPr/>
              <a:lstStyle/>
              <a:p>
                <a:r>
                  <a:rPr lang="fa-IR" dirty="0" smtClean="0"/>
                  <a:t>مقاومت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𝑅</m:t>
                        </m:r>
                      </m:e>
                      <m:sub>
                        <m:r>
                          <a:rPr lang="en-US" b="0" i="1" dirty="0" smtClean="0">
                            <a:latin typeface="Cambria Math" panose="02040503050406030204" pitchFamily="18" charset="0"/>
                          </a:rPr>
                          <m:t>𝐷</m:t>
                        </m:r>
                      </m:sub>
                    </m:sSub>
                  </m:oMath>
                </a14:m>
                <a:r>
                  <a:rPr lang="fa-IR" dirty="0" smtClean="0"/>
                  <a:t> </a:t>
                </a:r>
                <a:r>
                  <a:rPr lang="fa-IR" dirty="0" smtClean="0"/>
                  <a:t>و حالت کاری ترانزیستور را بیابید.</a:t>
                </a:r>
                <a:endParaRPr lang="en-US" dirty="0" smtClean="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𝑇</m:t>
                        </m:r>
                      </m:sub>
                    </m:sSub>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8</m:t>
                    </m:r>
                    <m:r>
                      <a:rPr lang="en-US" b="0" i="1" smtClean="0">
                        <a:latin typeface="Cambria Math" panose="02040503050406030204" pitchFamily="18" charset="0"/>
                      </a:rPr>
                      <m:t>𝑉</m:t>
                    </m:r>
                    <m:r>
                      <a:rPr lang="en-US" b="0" i="1" smtClean="0">
                        <a:latin typeface="Cambria Math" panose="02040503050406030204" pitchFamily="18" charset="0"/>
                      </a:rPr>
                      <m:t>, </m:t>
                    </m:r>
                    <m:r>
                      <a:rPr lang="en-US" b="0" i="1" smtClean="0">
                        <a:latin typeface="Cambria Math" panose="02040503050406030204" pitchFamily="18" charset="0"/>
                      </a:rPr>
                      <m:t>𝐾</m:t>
                    </m:r>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24</m:t>
                    </m:r>
                    <m:r>
                      <a:rPr lang="en-US" b="0" i="1" smtClean="0">
                        <a:latin typeface="Cambria Math" panose="02040503050406030204" pitchFamily="18" charset="0"/>
                      </a:rPr>
                      <m:t>𝑚𝐴</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𝑉</m:t>
                        </m:r>
                      </m:e>
                      <m:sup>
                        <m:r>
                          <a:rPr lang="en-US" b="0" i="1" smtClean="0">
                            <a:latin typeface="Cambria Math" panose="02040503050406030204" pitchFamily="18" charset="0"/>
                          </a:rPr>
                          <m:t>2</m:t>
                        </m:r>
                      </m:sup>
                    </m:sSup>
                  </m:oMath>
                </a14:m>
                <a:endParaRPr lang="en-US" dirty="0" smtClean="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𝑄</m:t>
                        </m:r>
                      </m:sub>
                    </m:sSub>
                    <m:r>
                      <a:rPr lang="en-US" b="0" i="1" smtClean="0">
                        <a:latin typeface="Cambria Math" panose="02040503050406030204" pitchFamily="18" charset="0"/>
                      </a:rPr>
                      <m:t>=</m:t>
                    </m:r>
                    <m:r>
                      <a:rPr lang="en-US" b="0" i="1" smtClean="0">
                        <a:latin typeface="Cambria Math" panose="02040503050406030204" pitchFamily="18" charset="0"/>
                      </a:rPr>
                      <m:t>250</m:t>
                    </m:r>
                    <m:r>
                      <a:rPr lang="en-US" b="0" i="1" smtClean="0">
                        <a:latin typeface="Cambria Math" panose="02040503050406030204" pitchFamily="18" charset="0"/>
                      </a:rPr>
                      <m:t>𝜇</m:t>
                    </m:r>
                    <m:r>
                      <a:rPr lang="en-US" b="0" i="1" smtClean="0">
                        <a:latin typeface="Cambria Math" panose="02040503050406030204" pitchFamily="18" charset="0"/>
                      </a:rPr>
                      <m:t>𝐴</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𝐷</m:t>
                        </m:r>
                      </m:sub>
                    </m:sSub>
                    <m:r>
                      <a:rPr lang="en-US" b="0" i="1" smtClean="0">
                        <a:latin typeface="Cambria Math" panose="02040503050406030204" pitchFamily="18" charset="0"/>
                      </a:rPr>
                      <m:t>=</m:t>
                    </m:r>
                    <m:r>
                      <a:rPr lang="en-US" b="0" i="1" smtClean="0">
                        <a:latin typeface="Cambria Math" panose="02040503050406030204" pitchFamily="18" charset="0"/>
                      </a:rPr>
                      <m:t>2</m:t>
                    </m:r>
                    <m:r>
                      <a:rPr lang="en-US" b="0" i="1" smtClean="0">
                        <a:latin typeface="Cambria Math" panose="02040503050406030204" pitchFamily="18" charset="0"/>
                      </a:rPr>
                      <m:t>.</m:t>
                    </m:r>
                    <m:r>
                      <a:rPr lang="en-US" b="0" i="1" smtClean="0">
                        <a:latin typeface="Cambria Math" panose="02040503050406030204" pitchFamily="18" charset="0"/>
                      </a:rPr>
                      <m:t>5</m:t>
                    </m:r>
                    <m:r>
                      <a:rPr lang="en-US" b="0" i="1" smtClean="0">
                        <a:latin typeface="Cambria Math" panose="02040503050406030204" pitchFamily="18" charset="0"/>
                      </a:rPr>
                      <m:t>𝑉</m:t>
                    </m:r>
                  </m:oMath>
                </a14:m>
                <a:endParaRPr lang="en-US" dirty="0" smtClean="0"/>
              </a:p>
              <a:p>
                <a:endParaRPr lang="en-US" dirty="0"/>
              </a:p>
              <a:p>
                <a:endParaRPr lang="en-US" dirty="0" smtClean="0"/>
              </a:p>
              <a:p>
                <a:endParaRPr lang="en-US" dirty="0"/>
              </a:p>
              <a:p>
                <a:endParaRPr lang="en-US" dirty="0" smtClean="0"/>
              </a:p>
              <a:p>
                <a:endParaRPr lang="en-US" dirty="0"/>
              </a:p>
              <a:p>
                <a:r>
                  <a:rPr lang="en-US" dirty="0" smtClean="0"/>
                  <a:t>Answer: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𝐷</m:t>
                        </m:r>
                      </m:sub>
                    </m:sSub>
                    <m:r>
                      <a:rPr lang="en-US" b="0" i="1" smtClean="0">
                        <a:latin typeface="Cambria Math" panose="02040503050406030204" pitchFamily="18" charset="0"/>
                      </a:rPr>
                      <m:t>=</m:t>
                    </m:r>
                    <m:r>
                      <a:rPr lang="en-US" b="0" i="1" smtClean="0">
                        <a:latin typeface="Cambria Math" panose="02040503050406030204" pitchFamily="18" charset="0"/>
                      </a:rPr>
                      <m:t>10</m:t>
                    </m:r>
                    <m:r>
                      <a:rPr lang="en-US" b="0" i="1" smtClean="0">
                        <a:latin typeface="Cambria Math" panose="02040503050406030204" pitchFamily="18" charset="0"/>
                      </a:rPr>
                      <m:t>𝐾</m:t>
                    </m:r>
                    <m:r>
                      <m:rPr>
                        <m:sty m:val="p"/>
                      </m:rPr>
                      <a:rPr lang="en-US" b="0" i="0" smtClean="0">
                        <a:latin typeface="Cambria Math" panose="02040503050406030204" pitchFamily="18" charset="0"/>
                      </a:rPr>
                      <m:t>Ω</m:t>
                    </m:r>
                  </m:oMath>
                </a14:m>
                <a:r>
                  <a:rPr lang="en-US" dirty="0" smtClean="0"/>
                  <a:t>, saturation</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sz="quarter" idx="1"/>
              </p:nvPr>
            </p:nvSpPr>
            <p:spPr>
              <a:blipFill rotWithShape="0">
                <a:blip r:embed="rId3"/>
                <a:stretch>
                  <a:fillRect t="-875" r="-449" b="-2375"/>
                </a:stretch>
              </a:blipFill>
            </p:spPr>
            <p:txBody>
              <a:bodyPr/>
              <a:lstStyle/>
              <a:p>
                <a:r>
                  <a:rPr lang="fa-IR">
                    <a:noFill/>
                  </a:rPr>
                  <a:t> </a:t>
                </a:r>
              </a:p>
            </p:txBody>
          </p:sp>
        </mc:Fallback>
      </mc:AlternateContent>
      <p:sp>
        <p:nvSpPr>
          <p:cNvPr id="4" name="Date Placeholder 3"/>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5" name="Footer Placeholder 4"/>
          <p:cNvSpPr>
            <a:spLocks noGrp="1"/>
          </p:cNvSpPr>
          <p:nvPr>
            <p:ph type="ftr" sz="quarter" idx="11"/>
          </p:nvPr>
        </p:nvSpPr>
        <p:spPr/>
        <p:txBody>
          <a:bodyPr/>
          <a:lstStyle/>
          <a:p>
            <a:pPr>
              <a:defRPr/>
            </a:pPr>
            <a:r>
              <a:rPr lang="fa-IR" altLang="en-US" smtClean="0"/>
              <a:t>12. ترانزیستور (ادامه)</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B5CFC3F8-B58D-40FA-AF21-F23E618E0688}" type="slidenum">
              <a:rPr lang="en-US" altLang="en-US" smtClean="0"/>
              <a:pPr>
                <a:defRPr/>
              </a:pPr>
              <a:t>25</a:t>
            </a:fld>
            <a:endParaRPr lang="en-US" altLang="en-US" dirty="0"/>
          </a:p>
        </p:txBody>
      </p:sp>
    </p:spTree>
    <p:extLst>
      <p:ext uri="{BB962C8B-B14F-4D97-AF65-F5344CB8AC3E}">
        <p14:creationId xmlns:p14="http://schemas.microsoft.com/office/powerpoint/2010/main" val="24223772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biLevel thresh="75000"/>
          </a:blip>
          <a:stretch>
            <a:fillRect/>
          </a:stretch>
        </p:blipFill>
        <p:spPr>
          <a:xfrm>
            <a:off x="1583500" y="1905000"/>
            <a:ext cx="7197948" cy="3617660"/>
          </a:xfrm>
          <a:prstGeom prst="rect">
            <a:avLst/>
          </a:prstGeom>
        </p:spPr>
      </p:pic>
      <p:sp>
        <p:nvSpPr>
          <p:cNvPr id="2" name="Title 1"/>
          <p:cNvSpPr>
            <a:spLocks noGrp="1"/>
          </p:cNvSpPr>
          <p:nvPr>
            <p:ph type="title"/>
          </p:nvPr>
        </p:nvSpPr>
        <p:spPr/>
        <p:txBody>
          <a:bodyPr/>
          <a:lstStyle/>
          <a:p>
            <a:r>
              <a:rPr lang="fa-IR" dirty="0" smtClean="0"/>
              <a:t>تمرین کلاسی 4 (درین مشترک)</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sz="quarter" idx="1"/>
              </p:nvPr>
            </p:nvSpPr>
            <p:spPr/>
            <p:txBody>
              <a:bodyPr/>
              <a:lstStyle/>
              <a:p>
                <a14:m>
                  <m:oMath xmlns:m="http://schemas.openxmlformats.org/officeDocument/2006/math">
                    <m:sSub>
                      <m:sSubPr>
                        <m:ctrlPr>
                          <a:rPr lang="en-US" sz="2800" i="1" smtClean="0">
                            <a:latin typeface="Cambria Math" panose="02040503050406030204" pitchFamily="18" charset="0"/>
                          </a:rPr>
                        </m:ctrlPr>
                      </m:sSubPr>
                      <m:e>
                        <m:r>
                          <a:rPr lang="en-US" sz="2800" i="1">
                            <a:latin typeface="Cambria Math" panose="02040503050406030204" pitchFamily="18" charset="0"/>
                          </a:rPr>
                          <m:t>𝑔</m:t>
                        </m:r>
                      </m:e>
                      <m:sub>
                        <m:r>
                          <a:rPr lang="en-US" sz="2800" i="1">
                            <a:latin typeface="Cambria Math" panose="02040503050406030204" pitchFamily="18" charset="0"/>
                          </a:rPr>
                          <m:t>𝑚</m:t>
                        </m:r>
                      </m:sub>
                    </m:sSub>
                  </m:oMath>
                </a14:m>
                <a:r>
                  <a:rPr lang="en-US" sz="2800" dirty="0" smtClean="0"/>
                  <a:t> </a:t>
                </a:r>
                <a:r>
                  <a:rPr lang="fa-IR" sz="2800" dirty="0" smtClean="0"/>
                  <a:t> </a:t>
                </a:r>
                <a:r>
                  <a:rPr lang="fa-IR" sz="2800" dirty="0" smtClean="0"/>
                  <a:t>و </a:t>
                </a:r>
                <a:r>
                  <a:rPr lang="en-US" sz="2800" dirty="0" smtClean="0"/>
                  <a:t>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𝐴</m:t>
                        </m:r>
                      </m:e>
                      <m:sub>
                        <m:r>
                          <a:rPr lang="en-US" sz="2800" b="0" i="1" smtClean="0">
                            <a:latin typeface="Cambria Math" panose="02040503050406030204" pitchFamily="18" charset="0"/>
                          </a:rPr>
                          <m:t>𝑣</m:t>
                        </m:r>
                      </m:sub>
                    </m:sSub>
                  </m:oMath>
                </a14:m>
                <a:r>
                  <a:rPr lang="fa-IR" sz="2800" dirty="0" smtClean="0"/>
                  <a:t>را بیابید.</a:t>
                </a:r>
                <a:endParaRPr lang="en-US" sz="2800" dirty="0"/>
              </a:p>
              <a:p>
                <a:pPr algn="l" rtl="0"/>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𝑉</m:t>
                        </m:r>
                      </m:e>
                      <m:sub>
                        <m:r>
                          <a:rPr lang="en-US" sz="2800" i="1">
                            <a:latin typeface="Cambria Math" panose="02040503050406030204" pitchFamily="18" charset="0"/>
                          </a:rPr>
                          <m:t>𝑇</m:t>
                        </m:r>
                      </m:sub>
                    </m:sSub>
                    <m:r>
                      <a:rPr lang="en-US" sz="2800" i="1">
                        <a:latin typeface="Cambria Math" panose="02040503050406030204" pitchFamily="18" charset="0"/>
                      </a:rPr>
                      <m:t>=</m:t>
                    </m:r>
                    <m:r>
                      <a:rPr lang="en-US" sz="2800" i="1">
                        <a:latin typeface="Cambria Math" panose="02040503050406030204" pitchFamily="18" charset="0"/>
                      </a:rPr>
                      <m:t>0</m:t>
                    </m:r>
                    <m:r>
                      <a:rPr lang="en-US" sz="2800" i="1">
                        <a:latin typeface="Cambria Math" panose="02040503050406030204" pitchFamily="18" charset="0"/>
                      </a:rPr>
                      <m:t>.</m:t>
                    </m:r>
                    <m:r>
                      <a:rPr lang="en-US" sz="2800" b="0" i="1" smtClean="0">
                        <a:latin typeface="Cambria Math" panose="02040503050406030204" pitchFamily="18" charset="0"/>
                      </a:rPr>
                      <m:t>8</m:t>
                    </m:r>
                    <m:r>
                      <a:rPr lang="en-US" sz="2800" i="1">
                        <a:latin typeface="Cambria Math" panose="02040503050406030204" pitchFamily="18" charset="0"/>
                      </a:rPr>
                      <m:t>𝑉</m:t>
                    </m:r>
                    <m:r>
                      <a:rPr lang="en-US" sz="2800" i="1">
                        <a:latin typeface="Cambria Math" panose="02040503050406030204" pitchFamily="18" charset="0"/>
                      </a:rPr>
                      <m:t>, </m:t>
                    </m:r>
                    <m:r>
                      <a:rPr lang="en-US" sz="2800" b="0" i="1" smtClean="0">
                        <a:latin typeface="Cambria Math" panose="02040503050406030204" pitchFamily="18" charset="0"/>
                      </a:rPr>
                      <m:t>𝐾</m:t>
                    </m:r>
                    <m:r>
                      <a:rPr lang="en-US" sz="2800" i="1">
                        <a:latin typeface="Cambria Math" panose="02040503050406030204" pitchFamily="18" charset="0"/>
                      </a:rPr>
                      <m:t>=</m:t>
                    </m:r>
                    <m:r>
                      <a:rPr lang="en-US" sz="2800" i="1">
                        <a:latin typeface="Cambria Math" panose="02040503050406030204" pitchFamily="18" charset="0"/>
                      </a:rPr>
                      <m:t>0</m:t>
                    </m:r>
                    <m:r>
                      <a:rPr lang="en-US" sz="2800" i="1">
                        <a:latin typeface="Cambria Math" panose="02040503050406030204" pitchFamily="18" charset="0"/>
                      </a:rPr>
                      <m:t>.</m:t>
                    </m:r>
                    <m:r>
                      <a:rPr lang="en-US" sz="2800" i="1">
                        <a:latin typeface="Cambria Math" panose="02040503050406030204" pitchFamily="18" charset="0"/>
                      </a:rPr>
                      <m:t>5</m:t>
                    </m:r>
                    <m:r>
                      <a:rPr lang="en-US" sz="2800" i="1">
                        <a:latin typeface="Cambria Math" panose="02040503050406030204" pitchFamily="18" charset="0"/>
                      </a:rPr>
                      <m:t>𝑚𝐴</m:t>
                    </m:r>
                    <m:r>
                      <a:rPr lang="en-US" sz="2800" i="1">
                        <a:latin typeface="Cambria Math" panose="02040503050406030204" pitchFamily="18" charset="0"/>
                      </a:rPr>
                      <m:t>/</m:t>
                    </m:r>
                    <m:sSup>
                      <m:sSupPr>
                        <m:ctrlPr>
                          <a:rPr lang="en-US" sz="2800" i="1">
                            <a:latin typeface="Cambria Math" panose="02040503050406030204" pitchFamily="18" charset="0"/>
                          </a:rPr>
                        </m:ctrlPr>
                      </m:sSupPr>
                      <m:e>
                        <m:r>
                          <a:rPr lang="en-US" sz="2800" i="1">
                            <a:latin typeface="Cambria Math" panose="02040503050406030204" pitchFamily="18" charset="0"/>
                          </a:rPr>
                          <m:t>𝑉</m:t>
                        </m:r>
                      </m:e>
                      <m:sup>
                        <m:r>
                          <a:rPr lang="en-US" sz="2800" i="1">
                            <a:latin typeface="Cambria Math" panose="02040503050406030204" pitchFamily="18" charset="0"/>
                          </a:rPr>
                          <m:t>2</m:t>
                        </m:r>
                      </m:sup>
                    </m:sSup>
                  </m:oMath>
                </a14:m>
                <a:endParaRPr lang="en-US" sz="2800" dirty="0"/>
              </a:p>
              <a:p>
                <a:endParaRPr lang="en-US" dirty="0" smtClean="0"/>
              </a:p>
              <a:p>
                <a:endParaRPr lang="en-US" dirty="0"/>
              </a:p>
              <a:p>
                <a:endParaRPr lang="en-US" dirty="0" smtClean="0"/>
              </a:p>
              <a:p>
                <a:endParaRPr lang="en-US" dirty="0" smtClean="0"/>
              </a:p>
              <a:p>
                <a:endParaRPr lang="en-US" dirty="0"/>
              </a:p>
              <a:p>
                <a:endParaRPr lang="en-US" dirty="0" smtClean="0"/>
              </a:p>
              <a:p>
                <a:r>
                  <a:rPr lang="en-US" dirty="0" smtClean="0"/>
                  <a:t>Answer:</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𝑚</m:t>
                        </m:r>
                      </m:sub>
                    </m:sSub>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𝑚𝐴</m:t>
                    </m:r>
                    <m:r>
                      <a:rPr lang="en-US" i="1">
                        <a:latin typeface="Cambria Math" panose="02040503050406030204" pitchFamily="18" charset="0"/>
                      </a:rPr>
                      <m:t>/</m:t>
                    </m:r>
                    <m:r>
                      <a:rPr lang="en-US" i="1">
                        <a:latin typeface="Cambria Math" panose="02040503050406030204" pitchFamily="18" charset="0"/>
                      </a:rPr>
                      <m:t>𝑉</m:t>
                    </m:r>
                  </m:oMath>
                </a14:m>
                <a:r>
                  <a:rPr lang="en-US" dirty="0"/>
                  <a:t>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𝑣</m:t>
                        </m:r>
                      </m:sub>
                    </m:sSub>
                    <m:r>
                      <a:rPr lang="en-US" i="1">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45</m:t>
                    </m:r>
                  </m:oMath>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sz="quarter" idx="1"/>
              </p:nvPr>
            </p:nvSpPr>
            <p:spPr>
              <a:blipFill rotWithShape="0">
                <a:blip r:embed="rId3"/>
                <a:stretch>
                  <a:fillRect t="-875" r="-449" b="-1000"/>
                </a:stretch>
              </a:blipFill>
            </p:spPr>
            <p:txBody>
              <a:bodyPr/>
              <a:lstStyle/>
              <a:p>
                <a:r>
                  <a:rPr lang="fa-IR">
                    <a:noFill/>
                  </a:rPr>
                  <a:t> </a:t>
                </a:r>
              </a:p>
            </p:txBody>
          </p:sp>
        </mc:Fallback>
      </mc:AlternateContent>
      <p:sp>
        <p:nvSpPr>
          <p:cNvPr id="4" name="Date Placeholder 3"/>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5" name="Footer Placeholder 4"/>
          <p:cNvSpPr>
            <a:spLocks noGrp="1"/>
          </p:cNvSpPr>
          <p:nvPr>
            <p:ph type="ftr" sz="quarter" idx="11"/>
          </p:nvPr>
        </p:nvSpPr>
        <p:spPr/>
        <p:txBody>
          <a:bodyPr/>
          <a:lstStyle/>
          <a:p>
            <a:pPr>
              <a:defRPr/>
            </a:pPr>
            <a:r>
              <a:rPr lang="fa-IR" altLang="en-US" smtClean="0"/>
              <a:t>12. ترانزیستور (ادامه)</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B5CFC3F8-B58D-40FA-AF21-F23E618E0688}" type="slidenum">
              <a:rPr lang="en-US" altLang="en-US" smtClean="0"/>
              <a:pPr>
                <a:defRPr/>
              </a:pPr>
              <a:t>26</a:t>
            </a:fld>
            <a:endParaRPr lang="en-US" altLang="en-US" dirty="0"/>
          </a:p>
        </p:txBody>
      </p:sp>
      <p:sp>
        <p:nvSpPr>
          <p:cNvPr id="10" name="TextBox 9"/>
          <p:cNvSpPr txBox="1"/>
          <p:nvPr/>
        </p:nvSpPr>
        <p:spPr>
          <a:xfrm>
            <a:off x="3886200" y="2322260"/>
            <a:ext cx="458780" cy="553998"/>
          </a:xfrm>
          <a:prstGeom prst="rect">
            <a:avLst/>
          </a:prstGeom>
          <a:noFill/>
        </p:spPr>
        <p:txBody>
          <a:bodyPr wrap="none" rtlCol="0">
            <a:spAutoFit/>
          </a:bodyPr>
          <a:lstStyle/>
          <a:p>
            <a:r>
              <a:rPr lang="en-US" sz="3000" dirty="0" smtClean="0"/>
              <a:t>∞</a:t>
            </a:r>
            <a:endParaRPr lang="en-US" sz="3000" dirty="0"/>
          </a:p>
        </p:txBody>
      </p:sp>
      <p:sp>
        <p:nvSpPr>
          <p:cNvPr id="11" name="TextBox 10"/>
          <p:cNvSpPr txBox="1"/>
          <p:nvPr/>
        </p:nvSpPr>
        <p:spPr>
          <a:xfrm>
            <a:off x="6172200" y="3004852"/>
            <a:ext cx="458780" cy="553998"/>
          </a:xfrm>
          <a:prstGeom prst="rect">
            <a:avLst/>
          </a:prstGeom>
          <a:noFill/>
        </p:spPr>
        <p:txBody>
          <a:bodyPr wrap="none" rtlCol="0">
            <a:spAutoFit/>
          </a:bodyPr>
          <a:lstStyle/>
          <a:p>
            <a:r>
              <a:rPr lang="en-US" sz="3000" dirty="0" smtClean="0"/>
              <a:t>∞</a:t>
            </a:r>
            <a:endParaRPr lang="en-US" sz="3000" dirty="0"/>
          </a:p>
        </p:txBody>
      </p:sp>
    </p:spTree>
    <p:extLst>
      <p:ext uri="{BB962C8B-B14F-4D97-AF65-F5344CB8AC3E}">
        <p14:creationId xmlns:p14="http://schemas.microsoft.com/office/powerpoint/2010/main" val="91898124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مقاومت ورودی و خروجی</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sz="quarter" idx="1"/>
              </p:nvPr>
            </p:nvSpPr>
            <p:spPr/>
            <p:txBody>
              <a:bodyPr/>
              <a:lstStyle/>
              <a:p>
                <a:r>
                  <a:rPr lang="fa-IR" dirty="0" smtClean="0"/>
                  <a:t>در یک تقویت کننده، معمولا می‌خواهیم:</a:t>
                </a:r>
                <a:endParaRPr lang="en-US" dirty="0" smtClean="0"/>
              </a:p>
              <a:p>
                <a:pPr lvl="1"/>
                <a:r>
                  <a:rPr lang="fa-IR" dirty="0" smtClean="0"/>
                  <a:t>مقاومت ورودی </a:t>
                </a:r>
                <a:r>
                  <a:rPr lang="en-US" dirty="0" smtClean="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𝑖</m:t>
                        </m:r>
                      </m:sub>
                    </m:sSub>
                  </m:oMath>
                </a14:m>
                <a:r>
                  <a:rPr lang="fa-IR" dirty="0" smtClean="0"/>
                  <a:t>بزرگی داشته باشیم تا</a:t>
                </a:r>
                <a:r>
                  <a:rPr lang="en-US" dirty="0" smtClean="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𝑣</m:t>
                        </m:r>
                      </m:e>
                      <m:sub>
                        <m:r>
                          <a:rPr lang="en-US" b="0" i="1" smtClean="0">
                            <a:latin typeface="Cambria Math" panose="02040503050406030204" pitchFamily="18" charset="0"/>
                            <a:ea typeface="Cambria Math" panose="02040503050406030204" pitchFamily="18" charset="0"/>
                          </a:rPr>
                          <m:t>𝑠</m:t>
                        </m:r>
                      </m:sub>
                    </m:sSub>
                  </m:oMath>
                </a14:m>
                <a:r>
                  <a:rPr lang="en-US" b="0" dirty="0" smtClean="0">
                    <a:ea typeface="Cambria Math" panose="02040503050406030204" pitchFamily="18" charset="0"/>
                  </a:rPr>
                  <a:t> </a:t>
                </a:r>
                <a:endParaRPr lang="fa-IR" b="0" dirty="0" smtClean="0">
                  <a:ea typeface="Cambria Math" panose="02040503050406030204" pitchFamily="18" charset="0"/>
                </a:endParaRPr>
              </a:p>
              <a:p>
                <a:pPr lvl="1"/>
                <a:r>
                  <a:rPr lang="fa-IR" dirty="0" smtClean="0"/>
                  <a:t>مقاومت خروجی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𝑜</m:t>
                        </m:r>
                      </m:sub>
                    </m:sSub>
                  </m:oMath>
                </a14:m>
                <a:r>
                  <a:rPr lang="fa-IR" dirty="0" smtClean="0"/>
                  <a:t> </a:t>
                </a:r>
                <a:r>
                  <a:rPr lang="fa-IR" dirty="0" smtClean="0"/>
                  <a:t>کوچکی داشته باشیم تا </a:t>
                </a:r>
                <a:r>
                  <a:rPr lang="en-US" dirty="0" smtClean="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𝑜</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𝐴</m:t>
                        </m:r>
                      </m:e>
                      <m:sub>
                        <m:r>
                          <a:rPr lang="en-US" b="0" i="1" smtClean="0">
                            <a:latin typeface="Cambria Math" panose="02040503050406030204" pitchFamily="18" charset="0"/>
                            <a:ea typeface="Cambria Math" panose="02040503050406030204" pitchFamily="18" charset="0"/>
                          </a:rPr>
                          <m:t>𝑣</m:t>
                        </m:r>
                      </m:sub>
                    </m:s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𝑣</m:t>
                        </m:r>
                      </m:e>
                      <m:sub>
                        <m:r>
                          <a:rPr lang="en-US" b="0" i="1" smtClean="0">
                            <a:latin typeface="Cambria Math" panose="02040503050406030204" pitchFamily="18" charset="0"/>
                            <a:ea typeface="Cambria Math" panose="02040503050406030204" pitchFamily="18" charset="0"/>
                          </a:rPr>
                          <m:t>𝑖</m:t>
                        </m:r>
                      </m:sub>
                    </m:sSub>
                  </m:oMath>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sz="quarter" idx="1"/>
              </p:nvPr>
            </p:nvSpPr>
            <p:spPr>
              <a:blipFill rotWithShape="0">
                <a:blip r:embed="rId3"/>
                <a:stretch>
                  <a:fillRect t="-1000" r="-449"/>
                </a:stretch>
              </a:blipFill>
            </p:spPr>
            <p:txBody>
              <a:bodyPr/>
              <a:lstStyle/>
              <a:p>
                <a:r>
                  <a:rPr lang="fa-IR">
                    <a:noFill/>
                  </a:rPr>
                  <a:t> </a:t>
                </a:r>
              </a:p>
            </p:txBody>
          </p:sp>
        </mc:Fallback>
      </mc:AlternateContent>
      <p:sp>
        <p:nvSpPr>
          <p:cNvPr id="4" name="Date Placeholder 3"/>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5" name="Footer Placeholder 4"/>
          <p:cNvSpPr>
            <a:spLocks noGrp="1"/>
          </p:cNvSpPr>
          <p:nvPr>
            <p:ph type="ftr" sz="quarter" idx="11"/>
          </p:nvPr>
        </p:nvSpPr>
        <p:spPr/>
        <p:txBody>
          <a:bodyPr/>
          <a:lstStyle/>
          <a:p>
            <a:pPr>
              <a:defRPr/>
            </a:pPr>
            <a:r>
              <a:rPr lang="fa-IR" altLang="en-US" smtClean="0"/>
              <a:t>12. ترانزیستور (ادامه)</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B5CFC3F8-B58D-40FA-AF21-F23E618E0688}" type="slidenum">
              <a:rPr lang="en-US" altLang="en-US" smtClean="0"/>
              <a:pPr>
                <a:defRPr/>
              </a:pPr>
              <a:t>27</a:t>
            </a:fld>
            <a:endParaRPr lang="en-US" altLang="en-US" dirty="0"/>
          </a:p>
        </p:txBody>
      </p:sp>
      <p:pic>
        <p:nvPicPr>
          <p:cNvPr id="7" name="Picture 6"/>
          <p:cNvPicPr>
            <a:picLocks noChangeAspect="1"/>
          </p:cNvPicPr>
          <p:nvPr/>
        </p:nvPicPr>
        <p:blipFill>
          <a:blip r:embed="rId4"/>
          <a:stretch>
            <a:fillRect/>
          </a:stretch>
        </p:blipFill>
        <p:spPr>
          <a:xfrm>
            <a:off x="876300" y="3496583"/>
            <a:ext cx="7300913" cy="2599417"/>
          </a:xfrm>
          <a:prstGeom prst="rect">
            <a:avLst/>
          </a:prstGeom>
        </p:spPr>
      </p:pic>
    </p:spTree>
    <p:extLst>
      <p:ext uri="{BB962C8B-B14F-4D97-AF65-F5344CB8AC3E}">
        <p14:creationId xmlns:p14="http://schemas.microsoft.com/office/powerpoint/2010/main" val="20509675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3733800" y="1559686"/>
            <a:ext cx="4912519" cy="4460114"/>
            <a:chOff x="609600" y="1178686"/>
            <a:chExt cx="5498307" cy="5071318"/>
          </a:xfrm>
        </p:grpSpPr>
        <p:pic>
          <p:nvPicPr>
            <p:cNvPr id="15" name="Picture 14"/>
            <p:cNvPicPr>
              <a:picLocks noChangeAspect="1"/>
            </p:cNvPicPr>
            <p:nvPr/>
          </p:nvPicPr>
          <p:blipFill>
            <a:blip r:embed="rId3">
              <a:biLevel thresh="75000"/>
            </a:blip>
            <a:stretch>
              <a:fillRect/>
            </a:stretch>
          </p:blipFill>
          <p:spPr>
            <a:xfrm>
              <a:off x="609600" y="1178686"/>
              <a:ext cx="5498307" cy="5071318"/>
            </a:xfrm>
            <a:prstGeom prst="rect">
              <a:avLst/>
            </a:prstGeom>
          </p:spPr>
        </p:pic>
        <p:sp>
          <p:nvSpPr>
            <p:cNvPr id="10" name="TextBox 9"/>
            <p:cNvSpPr txBox="1"/>
            <p:nvPr/>
          </p:nvSpPr>
          <p:spPr>
            <a:xfrm>
              <a:off x="2755107" y="3713202"/>
              <a:ext cx="458780" cy="553998"/>
            </a:xfrm>
            <a:prstGeom prst="rect">
              <a:avLst/>
            </a:prstGeom>
            <a:noFill/>
          </p:spPr>
          <p:txBody>
            <a:bodyPr wrap="none" rtlCol="0">
              <a:spAutoFit/>
            </a:bodyPr>
            <a:lstStyle/>
            <a:p>
              <a:r>
                <a:rPr lang="en-US" sz="3000" dirty="0" smtClean="0"/>
                <a:t>∞</a:t>
              </a:r>
              <a:endParaRPr lang="en-US" sz="3000" dirty="0"/>
            </a:p>
          </p:txBody>
        </p:sp>
        <p:sp>
          <p:nvSpPr>
            <p:cNvPr id="11" name="TextBox 10"/>
            <p:cNvSpPr txBox="1"/>
            <p:nvPr/>
          </p:nvSpPr>
          <p:spPr>
            <a:xfrm>
              <a:off x="4279107" y="1981200"/>
              <a:ext cx="458780" cy="553998"/>
            </a:xfrm>
            <a:prstGeom prst="rect">
              <a:avLst/>
            </a:prstGeom>
            <a:noFill/>
          </p:spPr>
          <p:txBody>
            <a:bodyPr wrap="none" rtlCol="0">
              <a:spAutoFit/>
            </a:bodyPr>
            <a:lstStyle/>
            <a:p>
              <a:r>
                <a:rPr lang="en-US" sz="3000" dirty="0" smtClean="0"/>
                <a:t>∞</a:t>
              </a:r>
              <a:endParaRPr lang="en-US" sz="3000" dirty="0"/>
            </a:p>
          </p:txBody>
        </p:sp>
      </p:grpSp>
      <p:sp>
        <p:nvSpPr>
          <p:cNvPr id="2" name="Title 1"/>
          <p:cNvSpPr>
            <a:spLocks noGrp="1"/>
          </p:cNvSpPr>
          <p:nvPr>
            <p:ph type="title"/>
          </p:nvPr>
        </p:nvSpPr>
        <p:spPr/>
        <p:txBody>
          <a:bodyPr/>
          <a:lstStyle/>
          <a:p>
            <a:r>
              <a:rPr lang="fa-IR" dirty="0" smtClean="0"/>
              <a:t>تمرین کلاسی 5 (گیت مشترک)</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sz="quarter" idx="1"/>
              </p:nvPr>
            </p:nvSpPr>
            <p:spPr/>
            <p:txBody>
              <a:bodyPr/>
              <a:lstStyle/>
              <a:p>
                <a:pPr algn="l" rtl="0"/>
                <a:r>
                  <a:rPr lang="en-US" dirty="0" smtClean="0"/>
                  <a:t>Find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𝑚</m:t>
                        </m:r>
                      </m:sub>
                    </m:sSub>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𝑣</m:t>
                        </m:r>
                      </m:sub>
                    </m:sSub>
                  </m:oMath>
                </a14:m>
                <a:endParaRPr lang="en-US" baseline="-25000" dirty="0"/>
              </a:p>
              <a:p>
                <a:pPr algn="l" rtl="0"/>
                <a:r>
                  <a:rPr lang="en-US" dirty="0" smtClean="0"/>
                  <a:t>Find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𝑖𝑛</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𝑜</m:t>
                        </m:r>
                      </m:sub>
                    </m:sSub>
                  </m:oMath>
                </a14:m>
                <a:endParaRPr lang="en-US" dirty="0"/>
              </a:p>
              <a:p>
                <a:pPr algn="l" rtl="0"/>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𝑇</m:t>
                        </m:r>
                      </m:sub>
                    </m:sSub>
                    <m:r>
                      <a:rPr lang="en-US" i="1">
                        <a:latin typeface="Cambria Math" panose="02040503050406030204" pitchFamily="18" charset="0"/>
                      </a:rPr>
                      <m:t>=</m:t>
                    </m:r>
                    <m:r>
                      <a:rPr lang="en-US" i="1">
                        <a:latin typeface="Cambria Math" panose="02040503050406030204" pitchFamily="18" charset="0"/>
                      </a:rPr>
                      <m:t>0</m:t>
                    </m:r>
                    <m:r>
                      <a:rPr lang="en-US" i="1">
                        <a:latin typeface="Cambria Math" panose="02040503050406030204" pitchFamily="18" charset="0"/>
                      </a:rPr>
                      <m:t>.</m:t>
                    </m:r>
                    <m:r>
                      <a:rPr lang="en-US" b="0" i="1" smtClean="0">
                        <a:latin typeface="Cambria Math" panose="02040503050406030204" pitchFamily="18" charset="0"/>
                      </a:rPr>
                      <m:t>8</m:t>
                    </m:r>
                    <m:r>
                      <a:rPr lang="en-US" i="1">
                        <a:latin typeface="Cambria Math" panose="02040503050406030204" pitchFamily="18" charset="0"/>
                      </a:rPr>
                      <m:t>𝑉</m:t>
                    </m:r>
                    <m:r>
                      <a:rPr lang="en-US" i="1">
                        <a:latin typeface="Cambria Math" panose="02040503050406030204" pitchFamily="18" charset="0"/>
                      </a:rPr>
                      <m:t>, </m:t>
                    </m:r>
                    <m:r>
                      <a:rPr lang="en-US" b="0" i="1" smtClean="0">
                        <a:latin typeface="Cambria Math" panose="02040503050406030204" pitchFamily="18" charset="0"/>
                      </a:rPr>
                      <m:t>𝐾</m:t>
                    </m:r>
                    <m:r>
                      <a:rPr lang="en-US" i="1">
                        <a:latin typeface="Cambria Math" panose="02040503050406030204" pitchFamily="18" charset="0"/>
                      </a:rPr>
                      <m:t>=</m:t>
                    </m:r>
                    <m:r>
                      <a:rPr lang="en-US" i="1">
                        <a:latin typeface="Cambria Math" panose="02040503050406030204" pitchFamily="18" charset="0"/>
                      </a:rPr>
                      <m:t>0</m:t>
                    </m:r>
                    <m:r>
                      <a:rPr lang="en-US" i="1">
                        <a:latin typeface="Cambria Math" panose="02040503050406030204" pitchFamily="18" charset="0"/>
                      </a:rPr>
                      <m:t>.</m:t>
                    </m:r>
                    <m:r>
                      <a:rPr lang="en-US" i="1">
                        <a:latin typeface="Cambria Math" panose="02040503050406030204" pitchFamily="18" charset="0"/>
                      </a:rPr>
                      <m:t>5</m:t>
                    </m:r>
                    <m:r>
                      <a:rPr lang="en-US" i="1">
                        <a:latin typeface="Cambria Math" panose="02040503050406030204" pitchFamily="18" charset="0"/>
                      </a:rPr>
                      <m:t>𝑚𝐴</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𝑉</m:t>
                        </m:r>
                      </m:e>
                      <m:sup>
                        <m:r>
                          <a:rPr lang="en-US" i="1">
                            <a:latin typeface="Cambria Math" panose="02040503050406030204" pitchFamily="18" charset="0"/>
                          </a:rPr>
                          <m:t>2</m:t>
                        </m:r>
                      </m:sup>
                    </m:sSup>
                  </m:oMath>
                </a14:m>
                <a:endParaRPr lang="en-US" dirty="0"/>
              </a:p>
              <a:p>
                <a:pPr algn="l" rtl="0"/>
                <a:endParaRPr lang="en-US" dirty="0" smtClean="0"/>
              </a:p>
              <a:p>
                <a:pPr algn="l" rtl="0"/>
                <a:endParaRPr lang="en-US" dirty="0" smtClean="0"/>
              </a:p>
              <a:p>
                <a:pPr algn="l" rtl="0"/>
                <a:endParaRPr lang="en-US" dirty="0"/>
              </a:p>
              <a:p>
                <a:pPr algn="l" rtl="0"/>
                <a:endParaRPr lang="en-US" dirty="0" smtClean="0"/>
              </a:p>
              <a:p>
                <a:pPr algn="l" rtl="0"/>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sz="quarter" idx="1"/>
              </p:nvPr>
            </p:nvSpPr>
            <p:spPr>
              <a:blipFill rotWithShape="0">
                <a:blip r:embed="rId4"/>
                <a:stretch>
                  <a:fillRect l="-449" t="-1250"/>
                </a:stretch>
              </a:blipFill>
            </p:spPr>
            <p:txBody>
              <a:bodyPr/>
              <a:lstStyle/>
              <a:p>
                <a:r>
                  <a:rPr lang="fa-IR">
                    <a:noFill/>
                  </a:rPr>
                  <a:t> </a:t>
                </a:r>
              </a:p>
            </p:txBody>
          </p:sp>
        </mc:Fallback>
      </mc:AlternateContent>
      <p:sp>
        <p:nvSpPr>
          <p:cNvPr id="4" name="Date Placeholder 3"/>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5" name="Footer Placeholder 4"/>
          <p:cNvSpPr>
            <a:spLocks noGrp="1"/>
          </p:cNvSpPr>
          <p:nvPr>
            <p:ph type="ftr" sz="quarter" idx="11"/>
          </p:nvPr>
        </p:nvSpPr>
        <p:spPr/>
        <p:txBody>
          <a:bodyPr/>
          <a:lstStyle/>
          <a:p>
            <a:pPr>
              <a:defRPr/>
            </a:pPr>
            <a:r>
              <a:rPr lang="fa-IR" altLang="en-US" smtClean="0"/>
              <a:t>12. ترانزیستور (ادامه)</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B5CFC3F8-B58D-40FA-AF21-F23E618E0688}" type="slidenum">
              <a:rPr lang="en-US" altLang="en-US" smtClean="0"/>
              <a:pPr>
                <a:defRPr/>
              </a:pPr>
              <a:t>28</a:t>
            </a:fld>
            <a:endParaRPr lang="en-US" altLang="en-US" dirty="0"/>
          </a:p>
        </p:txBody>
      </p:sp>
    </p:spTree>
    <p:extLst>
      <p:ext uri="{BB962C8B-B14F-4D97-AF65-F5344CB8AC3E}">
        <p14:creationId xmlns:p14="http://schemas.microsoft.com/office/powerpoint/2010/main" val="145925184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گیت اینورتر </a:t>
            </a:r>
            <a:r>
              <a:rPr lang="en-US" dirty="0" smtClean="0"/>
              <a:t>NMOS</a:t>
            </a:r>
            <a:r>
              <a:rPr lang="fa-IR" dirty="0" smtClean="0"/>
              <a:t> با بار مقاومتی</a:t>
            </a:r>
            <a:endParaRPr lang="en-US" dirty="0"/>
          </a:p>
        </p:txBody>
      </p:sp>
      <p:sp>
        <p:nvSpPr>
          <p:cNvPr id="3" name="Content Placeholder 2"/>
          <p:cNvSpPr>
            <a:spLocks noGrp="1"/>
          </p:cNvSpPr>
          <p:nvPr>
            <p:ph sz="quarter"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5" name="Footer Placeholder 4"/>
          <p:cNvSpPr>
            <a:spLocks noGrp="1"/>
          </p:cNvSpPr>
          <p:nvPr>
            <p:ph type="ftr" sz="quarter" idx="11"/>
          </p:nvPr>
        </p:nvSpPr>
        <p:spPr/>
        <p:txBody>
          <a:bodyPr/>
          <a:lstStyle/>
          <a:p>
            <a:pPr>
              <a:defRPr/>
            </a:pPr>
            <a:r>
              <a:rPr lang="fa-IR" altLang="en-US" smtClean="0"/>
              <a:t>12. ترانزیستور (ادامه)</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B5CFC3F8-B58D-40FA-AF21-F23E618E0688}" type="slidenum">
              <a:rPr lang="en-US" altLang="en-US" smtClean="0"/>
              <a:pPr>
                <a:defRPr/>
              </a:pPr>
              <a:t>29</a:t>
            </a:fld>
            <a:endParaRPr lang="en-US" altLang="en-US" dirty="0"/>
          </a:p>
        </p:txBody>
      </p:sp>
      <p:pic>
        <p:nvPicPr>
          <p:cNvPr id="9" name="Picture 8"/>
          <p:cNvPicPr>
            <a:picLocks noChangeAspect="1"/>
          </p:cNvPicPr>
          <p:nvPr/>
        </p:nvPicPr>
        <p:blipFill>
          <a:blip r:embed="rId3">
            <a:biLevel thresh="75000"/>
          </a:blip>
          <a:stretch>
            <a:fillRect/>
          </a:stretch>
        </p:blipFill>
        <p:spPr>
          <a:xfrm>
            <a:off x="483962" y="1164432"/>
            <a:ext cx="3095625" cy="4914900"/>
          </a:xfrm>
          <a:prstGeom prst="rect">
            <a:avLst/>
          </a:prstGeom>
        </p:spPr>
      </p:pic>
      <p:pic>
        <p:nvPicPr>
          <p:cNvPr id="10" name="Picture 9"/>
          <p:cNvPicPr>
            <a:picLocks noChangeAspect="1"/>
          </p:cNvPicPr>
          <p:nvPr/>
        </p:nvPicPr>
        <p:blipFill>
          <a:blip r:embed="rId4"/>
          <a:stretch>
            <a:fillRect/>
          </a:stretch>
        </p:blipFill>
        <p:spPr>
          <a:xfrm>
            <a:off x="3335971" y="1219200"/>
            <a:ext cx="5655629" cy="5010150"/>
          </a:xfrm>
          <a:prstGeom prst="rect">
            <a:avLst/>
          </a:prstGeom>
        </p:spPr>
      </p:pic>
    </p:spTree>
    <p:extLst>
      <p:ext uri="{BB962C8B-B14F-4D97-AF65-F5344CB8AC3E}">
        <p14:creationId xmlns:p14="http://schemas.microsoft.com/office/powerpoint/2010/main" val="3549440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کاربردهای ترانزیستور</a:t>
            </a:r>
            <a:endParaRPr lang="fa-IR" dirty="0"/>
          </a:p>
        </p:txBody>
      </p:sp>
      <p:sp>
        <p:nvSpPr>
          <p:cNvPr id="3" name="Content Placeholder 2"/>
          <p:cNvSpPr>
            <a:spLocks noGrp="1"/>
          </p:cNvSpPr>
          <p:nvPr>
            <p:ph sz="quarter" idx="1"/>
          </p:nvPr>
        </p:nvSpPr>
        <p:spPr/>
        <p:txBody>
          <a:bodyPr/>
          <a:lstStyle/>
          <a:p>
            <a:r>
              <a:rPr lang="fa-IR" dirty="0" smtClean="0"/>
              <a:t>در مدارهای آنالوگ به عنوان تقویت‌کننده</a:t>
            </a:r>
            <a:endParaRPr lang="fa-IR" dirty="0"/>
          </a:p>
        </p:txBody>
      </p:sp>
      <p:sp>
        <p:nvSpPr>
          <p:cNvPr id="4" name="Date Placeholder 3"/>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5" name="Footer Placeholder 4"/>
          <p:cNvSpPr>
            <a:spLocks noGrp="1"/>
          </p:cNvSpPr>
          <p:nvPr>
            <p:ph type="ftr" sz="quarter" idx="11"/>
          </p:nvPr>
        </p:nvSpPr>
        <p:spPr/>
        <p:txBody>
          <a:bodyPr/>
          <a:lstStyle/>
          <a:p>
            <a:pPr>
              <a:defRPr/>
            </a:pPr>
            <a:r>
              <a:rPr lang="fa-IR" altLang="en-US" smtClean="0"/>
              <a:t>12. ترانزیستور (ادامه)</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B5CFC3F8-B58D-40FA-AF21-F23E618E0688}" type="slidenum">
              <a:rPr lang="en-US" altLang="en-US" smtClean="0"/>
              <a:pPr>
                <a:defRPr/>
              </a:pPr>
              <a:t>3</a:t>
            </a:fld>
            <a:endParaRPr lang="en-US" altLang="en-US" dirty="0"/>
          </a:p>
        </p:txBody>
      </p:sp>
      <p:pic>
        <p:nvPicPr>
          <p:cNvPr id="8" name="Picture 7"/>
          <p:cNvPicPr>
            <a:picLocks noChangeAspect="1"/>
          </p:cNvPicPr>
          <p:nvPr/>
        </p:nvPicPr>
        <p:blipFill>
          <a:blip r:embed="rId2"/>
          <a:stretch>
            <a:fillRect/>
          </a:stretch>
        </p:blipFill>
        <p:spPr>
          <a:xfrm>
            <a:off x="1792889" y="1828800"/>
            <a:ext cx="5792918" cy="4336843"/>
          </a:xfrm>
          <a:prstGeom prst="rect">
            <a:avLst/>
          </a:prstGeom>
        </p:spPr>
      </p:pic>
    </p:spTree>
    <p:extLst>
      <p:ext uri="{BB962C8B-B14F-4D97-AF65-F5344CB8AC3E}">
        <p14:creationId xmlns:p14="http://schemas.microsoft.com/office/powerpoint/2010/main" val="296987012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گیت اینورتر </a:t>
            </a:r>
            <a:r>
              <a:rPr lang="en-US" dirty="0" smtClean="0"/>
              <a:t>CMOS</a:t>
            </a:r>
            <a:endParaRPr lang="en-US" dirty="0"/>
          </a:p>
        </p:txBody>
      </p:sp>
      <p:sp>
        <p:nvSpPr>
          <p:cNvPr id="3" name="Content Placeholder 2"/>
          <p:cNvSpPr>
            <a:spLocks noGrp="1"/>
          </p:cNvSpPr>
          <p:nvPr>
            <p:ph sz="quarter"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5" name="Footer Placeholder 4"/>
          <p:cNvSpPr>
            <a:spLocks noGrp="1"/>
          </p:cNvSpPr>
          <p:nvPr>
            <p:ph type="ftr" sz="quarter" idx="11"/>
          </p:nvPr>
        </p:nvSpPr>
        <p:spPr/>
        <p:txBody>
          <a:bodyPr/>
          <a:lstStyle/>
          <a:p>
            <a:pPr>
              <a:defRPr/>
            </a:pPr>
            <a:r>
              <a:rPr lang="fa-IR" altLang="en-US" smtClean="0"/>
              <a:t>12. ترانزیستور (ادامه)</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B5CFC3F8-B58D-40FA-AF21-F23E618E0688}" type="slidenum">
              <a:rPr lang="en-US" altLang="en-US" smtClean="0"/>
              <a:pPr>
                <a:defRPr/>
              </a:pPr>
              <a:t>30</a:t>
            </a:fld>
            <a:endParaRPr lang="en-US" altLang="en-US" dirty="0"/>
          </a:p>
        </p:txBody>
      </p:sp>
      <p:pic>
        <p:nvPicPr>
          <p:cNvPr id="7" name="Picture 6"/>
          <p:cNvPicPr>
            <a:picLocks noChangeAspect="1"/>
          </p:cNvPicPr>
          <p:nvPr/>
        </p:nvPicPr>
        <p:blipFill>
          <a:blip r:embed="rId3">
            <a:biLevel thresh="75000"/>
          </a:blip>
          <a:stretch>
            <a:fillRect/>
          </a:stretch>
        </p:blipFill>
        <p:spPr>
          <a:xfrm>
            <a:off x="506880" y="1237489"/>
            <a:ext cx="3094364" cy="4934711"/>
          </a:xfrm>
          <a:prstGeom prst="rect">
            <a:avLst/>
          </a:prstGeom>
        </p:spPr>
      </p:pic>
      <p:pic>
        <p:nvPicPr>
          <p:cNvPr id="10" name="Picture 9"/>
          <p:cNvPicPr>
            <a:picLocks noChangeAspect="1"/>
          </p:cNvPicPr>
          <p:nvPr/>
        </p:nvPicPr>
        <p:blipFill>
          <a:blip r:embed="rId4">
            <a:biLevel thresh="75000"/>
          </a:blip>
          <a:stretch>
            <a:fillRect/>
          </a:stretch>
        </p:blipFill>
        <p:spPr>
          <a:xfrm>
            <a:off x="3707012" y="1219200"/>
            <a:ext cx="5079507" cy="5001702"/>
          </a:xfrm>
          <a:prstGeom prst="rect">
            <a:avLst/>
          </a:prstGeom>
        </p:spPr>
      </p:pic>
    </p:spTree>
    <p:extLst>
      <p:ext uri="{BB962C8B-B14F-4D97-AF65-F5344CB8AC3E}">
        <p14:creationId xmlns:p14="http://schemas.microsoft.com/office/powerpoint/2010/main" val="26715042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رفتار غیرخطی دیود</a:t>
            </a:r>
            <a:endParaRPr lang="fa-IR"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lstStyle/>
              <a:p>
                <a:endParaRPr lang="fa-IR" dirty="0" smtClean="0"/>
              </a:p>
              <a:p>
                <a:endParaRPr lang="fa-IR" dirty="0"/>
              </a:p>
              <a:p>
                <a:endParaRPr lang="fa-IR" dirty="0" smtClean="0"/>
              </a:p>
              <a:p>
                <a:endParaRPr lang="fa-IR" dirty="0"/>
              </a:p>
              <a:p>
                <a:endParaRPr lang="fa-IR" dirty="0" smtClean="0"/>
              </a:p>
              <a:p>
                <a:r>
                  <a:rPr lang="fa-IR" dirty="0" smtClean="0"/>
                  <a:t>با استفاده از مدل غیرخطی برای محاسبه جریان دیود داریم:</a:t>
                </a:r>
              </a:p>
              <a:p>
                <a:pPr algn="l" rtl="0"/>
                <a:endParaRPr lang="en-US" b="0" i="1" dirty="0" smtClean="0">
                  <a:latin typeface="Cambria Math" panose="02040503050406030204" pitchFamily="18" charset="0"/>
                </a:endParaRPr>
              </a:p>
              <a:p>
                <a:pPr algn="l" rtl="0"/>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𝑖</m:t>
                        </m:r>
                      </m:e>
                      <m:sub>
                        <m:r>
                          <a:rPr lang="en-US" b="0" i="1" smtClean="0">
                            <a:latin typeface="Cambria Math" panose="02040503050406030204" pitchFamily="18" charset="0"/>
                          </a:rPr>
                          <m:t>𝐷</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𝑠</m:t>
                            </m:r>
                          </m:sub>
                        </m:sSub>
                        <m:r>
                          <a:rPr lang="en-US" b="0" i="1" smtClean="0">
                            <a:latin typeface="Cambria Math" panose="02040503050406030204" pitchFamily="18" charset="0"/>
                          </a:rPr>
                          <m:t>[</m:t>
                        </m:r>
                        <m:r>
                          <a:rPr lang="en-US" b="0" i="1" smtClean="0">
                            <a:latin typeface="Cambria Math" panose="02040503050406030204" pitchFamily="18" charset="0"/>
                          </a:rPr>
                          <m:t>𝑒</m:t>
                        </m:r>
                      </m:e>
                      <m:sup>
                        <m:f>
                          <m:fPr>
                            <m:type m:val="lin"/>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𝑉</m:t>
                                </m:r>
                              </m:e>
                              <m:sub>
                                <m:r>
                                  <a:rPr lang="en-US" b="0" i="1" smtClean="0">
                                    <a:latin typeface="Cambria Math" panose="02040503050406030204" pitchFamily="18" charset="0"/>
                                  </a:rPr>
                                  <m:t>𝐼</m:t>
                                </m:r>
                              </m:sub>
                            </m:sSub>
                            <m:r>
                              <a:rPr lang="en-US" b="0" i="1" smtClean="0">
                                <a:latin typeface="Cambria Math" panose="02040503050406030204" pitchFamily="18" charset="0"/>
                              </a:rPr>
                              <m:t>+</m:t>
                            </m:r>
                            <m:r>
                              <m:rPr>
                                <m:sty m:val="p"/>
                              </m:rPr>
                              <a:rPr lang="en-US" b="0" i="0" smtClean="0">
                                <a:latin typeface="Cambria Math" panose="02040503050406030204" pitchFamily="18" charset="0"/>
                              </a:rPr>
                              <m:t>Δ</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𝐼</m:t>
                                </m:r>
                              </m:sub>
                            </m:sSub>
                            <m:r>
                              <a:rPr lang="en-US" b="0" i="1" smtClean="0">
                                <a:latin typeface="Cambria Math" panose="02040503050406030204" pitchFamily="18" charset="0"/>
                              </a:rPr>
                              <m:t>)</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𝑇𝐻</m:t>
                                </m:r>
                              </m:sub>
                            </m:sSub>
                          </m:den>
                        </m:f>
                      </m:sup>
                    </m:sSup>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oMath>
                </a14:m>
                <a:endParaRPr lang="en-US" b="0" dirty="0" smtClean="0"/>
              </a:p>
              <a:p>
                <a:pPr marL="0" indent="0" algn="l" rtl="0">
                  <a:buNone/>
                </a:pPr>
                <a:endParaRPr lang="en-US" dirty="0"/>
              </a:p>
              <a:p>
                <a:pPr algn="l" rtl="0"/>
                <a:endParaRPr lang="fa-IR"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0">
                <a:blip r:embed="rId2"/>
                <a:stretch>
                  <a:fillRect r="-449"/>
                </a:stretch>
              </a:blipFill>
            </p:spPr>
            <p:txBody>
              <a:bodyPr/>
              <a:lstStyle/>
              <a:p>
                <a:r>
                  <a:rPr lang="fa-IR">
                    <a:noFill/>
                  </a:rPr>
                  <a:t> </a:t>
                </a:r>
              </a:p>
            </p:txBody>
          </p:sp>
        </mc:Fallback>
      </mc:AlternateContent>
      <p:sp>
        <p:nvSpPr>
          <p:cNvPr id="4" name="Date Placeholder 3"/>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5" name="Footer Placeholder 4"/>
          <p:cNvSpPr>
            <a:spLocks noGrp="1"/>
          </p:cNvSpPr>
          <p:nvPr>
            <p:ph type="ftr" sz="quarter" idx="11"/>
          </p:nvPr>
        </p:nvSpPr>
        <p:spPr/>
        <p:txBody>
          <a:bodyPr/>
          <a:lstStyle/>
          <a:p>
            <a:pPr>
              <a:defRPr/>
            </a:pPr>
            <a:r>
              <a:rPr lang="fa-IR" altLang="en-US" smtClean="0"/>
              <a:t>12. ترانزیستور (ادامه)</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rtl="1">
              <a:defRPr/>
            </a:pPr>
            <a:fld id="{B5CFC3F8-B58D-40FA-AF21-F23E618E0688}" type="slidenum">
              <a:rPr lang="en-US" altLang="en-US" smtClean="0"/>
              <a:pPr rtl="1">
                <a:defRPr/>
              </a:pPr>
              <a:t>4</a:t>
            </a:fld>
            <a:endParaRPr lang="en-US" altLang="en-US" dirty="0"/>
          </a:p>
        </p:txBody>
      </p:sp>
      <p:pic>
        <p:nvPicPr>
          <p:cNvPr id="8" name="Picture 7"/>
          <p:cNvPicPr>
            <a:picLocks noChangeAspect="1"/>
          </p:cNvPicPr>
          <p:nvPr/>
        </p:nvPicPr>
        <p:blipFill>
          <a:blip r:embed="rId3"/>
          <a:stretch>
            <a:fillRect/>
          </a:stretch>
        </p:blipFill>
        <p:spPr>
          <a:xfrm>
            <a:off x="867007" y="1371600"/>
            <a:ext cx="6096000" cy="1955527"/>
          </a:xfrm>
          <a:prstGeom prst="rect">
            <a:avLst/>
          </a:prstGeom>
        </p:spPr>
      </p:pic>
    </p:spTree>
    <p:extLst>
      <p:ext uri="{BB962C8B-B14F-4D97-AF65-F5344CB8AC3E}">
        <p14:creationId xmlns:p14="http://schemas.microsoft.com/office/powerpoint/2010/main" val="1726912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رفتار غیرخطی دیود</a:t>
            </a:r>
            <a:endParaRPr lang="fa-IR"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lstStyle/>
              <a:p>
                <a:r>
                  <a:rPr lang="fa-IR" dirty="0" smtClean="0"/>
                  <a:t>با استفاده از بسط تیلور حول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𝐼</m:t>
                        </m:r>
                      </m:sub>
                    </m:sSub>
                  </m:oMath>
                </a14:m>
                <a:r>
                  <a:rPr lang="fa-IR" dirty="0" smtClean="0"/>
                  <a:t> داریم:</a:t>
                </a:r>
              </a:p>
              <a:p>
                <a:pPr algn="l" rtl="0"/>
                <a14:m>
                  <m:oMath xmlns:m="http://schemas.openxmlformats.org/officeDocument/2006/math">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e>
                    </m:d>
                    <m:r>
                      <a:rPr lang="en-US" sz="2400" b="0" i="1" smtClean="0">
                        <a:latin typeface="Cambria Math" panose="02040503050406030204" pitchFamily="18" charset="0"/>
                      </a:rPr>
                      <m:t>=</m:t>
                    </m:r>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𝑎</m:t>
                        </m:r>
                      </m:e>
                    </m:d>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𝑓</m:t>
                        </m:r>
                      </m:e>
                      <m:sup>
                        <m:r>
                          <a:rPr lang="en-US" sz="2400" b="0" i="1" smtClean="0">
                            <a:latin typeface="Cambria Math" panose="02040503050406030204" pitchFamily="18" charset="0"/>
                          </a:rPr>
                          <m:t>′</m:t>
                        </m:r>
                      </m:sup>
                    </m:s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𝑎</m:t>
                        </m:r>
                      </m:e>
                    </m:d>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𝑎</m:t>
                        </m:r>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2</m:t>
                        </m:r>
                        <m:r>
                          <a:rPr lang="en-US" sz="2400" b="0" i="1" smtClean="0">
                            <a:latin typeface="Cambria Math" panose="02040503050406030204" pitchFamily="18" charset="0"/>
                          </a:rPr>
                          <m:t>!</m:t>
                        </m:r>
                      </m:den>
                    </m:f>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𝑓</m:t>
                        </m:r>
                      </m:e>
                      <m:sup>
                        <m:r>
                          <a:rPr lang="en-US" sz="2400" b="0" i="1" smtClean="0">
                            <a:latin typeface="Cambria Math" panose="02040503050406030204" pitchFamily="18" charset="0"/>
                          </a:rPr>
                          <m:t>′′</m:t>
                        </m:r>
                      </m:sup>
                    </m:s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𝑎</m:t>
                        </m:r>
                      </m:e>
                    </m:d>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𝑎</m:t>
                            </m:r>
                          </m:e>
                        </m:d>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oMath>
                </a14:m>
                <a:endParaRPr lang="en-US" sz="2400" dirty="0" smtClean="0"/>
              </a:p>
              <a:p>
                <a:pPr lvl="1" algn="l" rtl="0"/>
                <a14:m>
                  <m:oMath xmlns:m="http://schemas.openxmlformats.org/officeDocument/2006/math">
                    <m:sSub>
                      <m:sSubPr>
                        <m:ctrlPr>
                          <a:rPr lang="en-US" sz="2100" b="0" i="1" smtClean="0">
                            <a:latin typeface="Cambria Math" panose="02040503050406030204" pitchFamily="18" charset="0"/>
                          </a:rPr>
                        </m:ctrlPr>
                      </m:sSubPr>
                      <m:e>
                        <m:r>
                          <a:rPr lang="en-US" sz="2100" b="0" i="1" smtClean="0">
                            <a:latin typeface="Cambria Math" panose="02040503050406030204" pitchFamily="18" charset="0"/>
                          </a:rPr>
                          <m:t>𝑖</m:t>
                        </m:r>
                      </m:e>
                      <m:sub>
                        <m:r>
                          <a:rPr lang="en-US" sz="2100" b="0" i="1" smtClean="0">
                            <a:latin typeface="Cambria Math" panose="02040503050406030204" pitchFamily="18" charset="0"/>
                          </a:rPr>
                          <m:t>𝐷</m:t>
                        </m:r>
                      </m:sub>
                    </m:sSub>
                    <m:r>
                      <a:rPr lang="en-US" sz="2100" b="0" i="1" smtClean="0">
                        <a:latin typeface="Cambria Math" panose="02040503050406030204" pitchFamily="18" charset="0"/>
                      </a:rPr>
                      <m:t>=</m:t>
                    </m:r>
                    <m:r>
                      <a:rPr lang="en-US" sz="2100" b="0" i="1" smtClean="0">
                        <a:latin typeface="Cambria Math" panose="02040503050406030204" pitchFamily="18" charset="0"/>
                      </a:rPr>
                      <m:t>𝑓</m:t>
                    </m:r>
                    <m:d>
                      <m:dPr>
                        <m:ctrlPr>
                          <a:rPr lang="en-US" sz="2100" b="0" i="1" smtClean="0">
                            <a:latin typeface="Cambria Math" panose="02040503050406030204" pitchFamily="18" charset="0"/>
                          </a:rPr>
                        </m:ctrlPr>
                      </m:dPr>
                      <m:e>
                        <m:r>
                          <a:rPr lang="en-US" sz="2100" b="0" i="1" smtClean="0">
                            <a:latin typeface="Cambria Math" panose="02040503050406030204" pitchFamily="18" charset="0"/>
                          </a:rPr>
                          <m:t>𝑥</m:t>
                        </m:r>
                      </m:e>
                    </m:d>
                    <m:r>
                      <a:rPr lang="en-US" sz="2100" b="0" i="1" smtClean="0">
                        <a:latin typeface="Cambria Math" panose="02040503050406030204" pitchFamily="18" charset="0"/>
                      </a:rPr>
                      <m:t>=</m:t>
                    </m:r>
                    <m:sSup>
                      <m:sSupPr>
                        <m:ctrlPr>
                          <a:rPr lang="en-US" sz="2100" i="1">
                            <a:latin typeface="Cambria Math" panose="02040503050406030204" pitchFamily="18" charset="0"/>
                          </a:rPr>
                        </m:ctrlPr>
                      </m:sSupPr>
                      <m:e>
                        <m:sSub>
                          <m:sSubPr>
                            <m:ctrlPr>
                              <a:rPr lang="en-US" sz="2100" i="1">
                                <a:latin typeface="Cambria Math" panose="02040503050406030204" pitchFamily="18" charset="0"/>
                              </a:rPr>
                            </m:ctrlPr>
                          </m:sSubPr>
                          <m:e>
                            <m:r>
                              <a:rPr lang="en-US" sz="2100" i="1">
                                <a:latin typeface="Cambria Math" panose="02040503050406030204" pitchFamily="18" charset="0"/>
                              </a:rPr>
                              <m:t>𝐼</m:t>
                            </m:r>
                          </m:e>
                          <m:sub>
                            <m:r>
                              <a:rPr lang="en-US" sz="2100" i="1">
                                <a:latin typeface="Cambria Math" panose="02040503050406030204" pitchFamily="18" charset="0"/>
                              </a:rPr>
                              <m:t>𝑠</m:t>
                            </m:r>
                          </m:sub>
                        </m:sSub>
                        <m:r>
                          <a:rPr lang="en-US" sz="2100" i="1">
                            <a:latin typeface="Cambria Math" panose="02040503050406030204" pitchFamily="18" charset="0"/>
                          </a:rPr>
                          <m:t>[</m:t>
                        </m:r>
                        <m:r>
                          <a:rPr lang="en-US" sz="2100" i="1">
                            <a:latin typeface="Cambria Math" panose="02040503050406030204" pitchFamily="18" charset="0"/>
                          </a:rPr>
                          <m:t>𝑒</m:t>
                        </m:r>
                      </m:e>
                      <m:sup>
                        <m:f>
                          <m:fPr>
                            <m:type m:val="lin"/>
                            <m:ctrlPr>
                              <a:rPr lang="en-US" sz="2100" i="1">
                                <a:latin typeface="Cambria Math" panose="02040503050406030204" pitchFamily="18" charset="0"/>
                              </a:rPr>
                            </m:ctrlPr>
                          </m:fPr>
                          <m:num>
                            <m:r>
                              <a:rPr lang="en-US" sz="2100" b="0" i="1" smtClean="0">
                                <a:latin typeface="Cambria Math" panose="02040503050406030204" pitchFamily="18" charset="0"/>
                              </a:rPr>
                              <m:t>𝑥</m:t>
                            </m:r>
                          </m:num>
                          <m:den>
                            <m:sSub>
                              <m:sSubPr>
                                <m:ctrlPr>
                                  <a:rPr lang="en-US" sz="2100" i="1">
                                    <a:latin typeface="Cambria Math" panose="02040503050406030204" pitchFamily="18" charset="0"/>
                                  </a:rPr>
                                </m:ctrlPr>
                              </m:sSubPr>
                              <m:e>
                                <m:r>
                                  <a:rPr lang="en-US" sz="2100" i="1">
                                    <a:latin typeface="Cambria Math" panose="02040503050406030204" pitchFamily="18" charset="0"/>
                                  </a:rPr>
                                  <m:t>𝑉</m:t>
                                </m:r>
                              </m:e>
                              <m:sub>
                                <m:r>
                                  <a:rPr lang="en-US" sz="2100" i="1">
                                    <a:latin typeface="Cambria Math" panose="02040503050406030204" pitchFamily="18" charset="0"/>
                                  </a:rPr>
                                  <m:t>𝑇𝐻</m:t>
                                </m:r>
                              </m:sub>
                            </m:sSub>
                          </m:den>
                        </m:f>
                      </m:sup>
                    </m:sSup>
                    <m:r>
                      <a:rPr lang="en-US" sz="2100" i="1">
                        <a:latin typeface="Cambria Math" panose="02040503050406030204" pitchFamily="18" charset="0"/>
                      </a:rPr>
                      <m:t>−</m:t>
                    </m:r>
                    <m:r>
                      <a:rPr lang="en-US" sz="2100" i="1">
                        <a:latin typeface="Cambria Math" panose="02040503050406030204" pitchFamily="18" charset="0"/>
                      </a:rPr>
                      <m:t>1</m:t>
                    </m:r>
                    <m:r>
                      <a:rPr lang="en-US" sz="2100" i="1">
                        <a:latin typeface="Cambria Math" panose="02040503050406030204" pitchFamily="18" charset="0"/>
                      </a:rPr>
                      <m:t>]</m:t>
                    </m:r>
                  </m:oMath>
                </a14:m>
                <a:endParaRPr lang="en-US" sz="2100" dirty="0"/>
              </a:p>
              <a:p>
                <a:pPr lvl="1" algn="l" rtl="0"/>
                <a14:m>
                  <m:oMath xmlns:m="http://schemas.openxmlformats.org/officeDocument/2006/math">
                    <m:r>
                      <a:rPr lang="en-US" sz="2100" b="0" i="1" smtClean="0">
                        <a:latin typeface="Cambria Math" panose="02040503050406030204" pitchFamily="18" charset="0"/>
                      </a:rPr>
                      <m:t>𝑥</m:t>
                    </m:r>
                    <m:r>
                      <a:rPr lang="en-US" sz="2100" b="0" i="1" smtClean="0">
                        <a:latin typeface="Cambria Math" panose="02040503050406030204" pitchFamily="18" charset="0"/>
                      </a:rPr>
                      <m:t>=</m:t>
                    </m:r>
                    <m:sSub>
                      <m:sSubPr>
                        <m:ctrlPr>
                          <a:rPr lang="en-US" sz="2100" i="1">
                            <a:latin typeface="Cambria Math" panose="02040503050406030204" pitchFamily="18" charset="0"/>
                          </a:rPr>
                        </m:ctrlPr>
                      </m:sSubPr>
                      <m:e>
                        <m:r>
                          <a:rPr lang="en-US" sz="2100" i="1">
                            <a:latin typeface="Cambria Math" panose="02040503050406030204" pitchFamily="18" charset="0"/>
                          </a:rPr>
                          <m:t>𝑉</m:t>
                        </m:r>
                      </m:e>
                      <m:sub>
                        <m:r>
                          <a:rPr lang="en-US" sz="2100" i="1">
                            <a:latin typeface="Cambria Math" panose="02040503050406030204" pitchFamily="18" charset="0"/>
                          </a:rPr>
                          <m:t>𝐼</m:t>
                        </m:r>
                      </m:sub>
                    </m:sSub>
                    <m:r>
                      <a:rPr lang="en-US" sz="2100" i="1">
                        <a:latin typeface="Cambria Math" panose="02040503050406030204" pitchFamily="18" charset="0"/>
                      </a:rPr>
                      <m:t>+</m:t>
                    </m:r>
                    <m:r>
                      <m:rPr>
                        <m:sty m:val="p"/>
                      </m:rPr>
                      <a:rPr lang="en-US" sz="2100">
                        <a:latin typeface="Cambria Math" panose="02040503050406030204" pitchFamily="18" charset="0"/>
                      </a:rPr>
                      <m:t>Δ</m:t>
                    </m:r>
                    <m:sSub>
                      <m:sSubPr>
                        <m:ctrlPr>
                          <a:rPr lang="en-US" sz="2100" i="1">
                            <a:latin typeface="Cambria Math" panose="02040503050406030204" pitchFamily="18" charset="0"/>
                          </a:rPr>
                        </m:ctrlPr>
                      </m:sSubPr>
                      <m:e>
                        <m:r>
                          <a:rPr lang="en-US" sz="2100" i="1">
                            <a:latin typeface="Cambria Math" panose="02040503050406030204" pitchFamily="18" charset="0"/>
                          </a:rPr>
                          <m:t>𝑣</m:t>
                        </m:r>
                      </m:e>
                      <m:sub>
                        <m:r>
                          <a:rPr lang="en-US" sz="2100" i="1">
                            <a:latin typeface="Cambria Math" panose="02040503050406030204" pitchFamily="18" charset="0"/>
                          </a:rPr>
                          <m:t>𝐼</m:t>
                        </m:r>
                      </m:sub>
                    </m:sSub>
                  </m:oMath>
                </a14:m>
                <a:endParaRPr lang="en-US" sz="2100" dirty="0" smtClean="0"/>
              </a:p>
              <a:p>
                <a:pPr lvl="1" algn="l" rtl="0"/>
                <a14:m>
                  <m:oMath xmlns:m="http://schemas.openxmlformats.org/officeDocument/2006/math">
                    <m:r>
                      <a:rPr lang="en-US" sz="2100" b="0" i="1" smtClean="0">
                        <a:latin typeface="Cambria Math" panose="02040503050406030204" pitchFamily="18" charset="0"/>
                      </a:rPr>
                      <m:t>𝑎</m:t>
                    </m:r>
                    <m:r>
                      <a:rPr lang="en-US" sz="2100" b="0" i="1" smtClean="0">
                        <a:latin typeface="Cambria Math" panose="02040503050406030204" pitchFamily="18" charset="0"/>
                      </a:rPr>
                      <m:t>=</m:t>
                    </m:r>
                    <m:sSub>
                      <m:sSubPr>
                        <m:ctrlPr>
                          <a:rPr lang="en-US" sz="2100" b="0" i="1" smtClean="0">
                            <a:latin typeface="Cambria Math" panose="02040503050406030204" pitchFamily="18" charset="0"/>
                          </a:rPr>
                        </m:ctrlPr>
                      </m:sSubPr>
                      <m:e>
                        <m:r>
                          <a:rPr lang="en-US" sz="2100" b="0" i="1" smtClean="0">
                            <a:latin typeface="Cambria Math" panose="02040503050406030204" pitchFamily="18" charset="0"/>
                          </a:rPr>
                          <m:t>𝑉</m:t>
                        </m:r>
                      </m:e>
                      <m:sub>
                        <m:r>
                          <a:rPr lang="en-US" sz="2100" b="0" i="1" smtClean="0">
                            <a:latin typeface="Cambria Math" panose="02040503050406030204" pitchFamily="18" charset="0"/>
                          </a:rPr>
                          <m:t>𝐼</m:t>
                        </m:r>
                      </m:sub>
                    </m:sSub>
                  </m:oMath>
                </a14:m>
                <a:endParaRPr lang="fa-IR" sz="2100" dirty="0" smtClean="0"/>
              </a:p>
              <a:p>
                <a:pPr algn="l" rtl="0"/>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𝑖</m:t>
                        </m:r>
                      </m:e>
                      <m:sub>
                        <m:r>
                          <a:rPr lang="en-US" sz="2400" b="0" i="1" smtClean="0">
                            <a:latin typeface="Cambria Math" panose="02040503050406030204" pitchFamily="18" charset="0"/>
                          </a:rPr>
                          <m:t>𝐷</m:t>
                        </m:r>
                      </m:sub>
                    </m:sSub>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𝐼</m:t>
                            </m:r>
                          </m:e>
                          <m:sub>
                            <m:r>
                              <a:rPr lang="en-US" sz="2400" b="0" i="1" smtClean="0">
                                <a:latin typeface="Cambria Math" panose="02040503050406030204" pitchFamily="18" charset="0"/>
                              </a:rPr>
                              <m:t>𝑠</m:t>
                            </m:r>
                          </m:sub>
                        </m:sSub>
                        <m:r>
                          <a:rPr lang="en-US" sz="2400" b="0" i="1" smtClean="0">
                            <a:latin typeface="Cambria Math" panose="02040503050406030204" pitchFamily="18" charset="0"/>
                          </a:rPr>
                          <m:t>[</m:t>
                        </m:r>
                        <m:r>
                          <a:rPr lang="en-US" sz="2400" b="0" i="1" smtClean="0">
                            <a:latin typeface="Cambria Math" panose="02040503050406030204" pitchFamily="18" charset="0"/>
                          </a:rPr>
                          <m:t>𝑒</m:t>
                        </m:r>
                      </m:e>
                      <m:sup>
                        <m:f>
                          <m:fPr>
                            <m:type m:val="lin"/>
                            <m:ctrlPr>
                              <a:rPr lang="en-US" sz="2400" b="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r>
                                  <a:rPr lang="en-US" sz="2400" b="0" i="1" smtClean="0">
                                    <a:latin typeface="Cambria Math" panose="02040503050406030204" pitchFamily="18" charset="0"/>
                                  </a:rPr>
                                  <m:t>𝑉</m:t>
                                </m:r>
                              </m:e>
                              <m:sub>
                                <m:r>
                                  <a:rPr lang="en-US" sz="2400" b="0" i="1" smtClean="0">
                                    <a:latin typeface="Cambria Math" panose="02040503050406030204" pitchFamily="18" charset="0"/>
                                  </a:rPr>
                                  <m:t>𝐼</m:t>
                                </m:r>
                              </m:sub>
                            </m:sSub>
                            <m:r>
                              <a:rPr lang="en-US" sz="2400" b="0" i="1" smtClean="0">
                                <a:latin typeface="Cambria Math" panose="02040503050406030204" pitchFamily="18" charset="0"/>
                              </a:rPr>
                              <m:t>+</m:t>
                            </m:r>
                            <m:r>
                              <m:rPr>
                                <m:sty m:val="p"/>
                              </m:rPr>
                              <a:rPr lang="en-US" sz="2400" b="0" i="0" smtClean="0">
                                <a:latin typeface="Cambria Math" panose="02040503050406030204" pitchFamily="18" charset="0"/>
                              </a:rPr>
                              <m:t>Δ</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𝑣</m:t>
                                </m:r>
                              </m:e>
                              <m:sub>
                                <m:r>
                                  <a:rPr lang="en-US" sz="2400" b="0" i="1" smtClean="0">
                                    <a:latin typeface="Cambria Math" panose="02040503050406030204" pitchFamily="18" charset="0"/>
                                  </a:rPr>
                                  <m:t>𝐼</m:t>
                                </m:r>
                              </m:sub>
                            </m:sSub>
                            <m:r>
                              <a:rPr lang="en-US" sz="2400" b="0" i="1" smtClean="0">
                                <a:latin typeface="Cambria Math" panose="02040503050406030204" pitchFamily="18" charset="0"/>
                              </a:rPr>
                              <m:t>)</m:t>
                            </m:r>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𝑉</m:t>
                                </m:r>
                              </m:e>
                              <m:sub>
                                <m:r>
                                  <a:rPr lang="en-US" sz="2400" b="0" i="1" smtClean="0">
                                    <a:latin typeface="Cambria Math" panose="02040503050406030204" pitchFamily="18" charset="0"/>
                                  </a:rPr>
                                  <m:t>𝑇𝐻</m:t>
                                </m:r>
                              </m:sub>
                            </m:sSub>
                          </m:den>
                        </m:f>
                      </m:sup>
                    </m:sSup>
                    <m:r>
                      <a:rPr lang="en-US" sz="2400" b="0" i="1" smtClean="0">
                        <a:latin typeface="Cambria Math" panose="02040503050406030204" pitchFamily="18" charset="0"/>
                      </a:rPr>
                      <m:t>−</m:t>
                    </m:r>
                    <m:r>
                      <a:rPr lang="en-US" sz="2400" b="0" i="1" smtClean="0">
                        <a:latin typeface="Cambria Math" panose="02040503050406030204" pitchFamily="18" charset="0"/>
                      </a:rPr>
                      <m:t>1</m:t>
                    </m:r>
                    <m:r>
                      <a:rPr lang="en-US" sz="2400" b="0" i="1" smtClean="0">
                        <a:latin typeface="Cambria Math" panose="02040503050406030204" pitchFamily="18" charset="0"/>
                      </a:rPr>
                      <m:t>]</m:t>
                    </m:r>
                  </m:oMath>
                </a14:m>
                <a:endParaRPr lang="en-US" sz="2400" b="0" i="1" dirty="0" smtClean="0">
                  <a:latin typeface="Cambria Math" panose="02040503050406030204" pitchFamily="18" charset="0"/>
                </a:endParaRPr>
              </a:p>
              <a:p>
                <a:pPr marL="0" indent="0" algn="l" rtl="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sSup>
                        <m:sSupPr>
                          <m:ctrlPr>
                            <a:rPr lang="en-US" sz="2400" i="1">
                              <a:latin typeface="Cambria Math" panose="02040503050406030204" pitchFamily="18" charset="0"/>
                            </a:rPr>
                          </m:ctrlPr>
                        </m:sSupPr>
                        <m:e>
                          <m:sSub>
                            <m:sSubPr>
                              <m:ctrlPr>
                                <a:rPr lang="en-US" sz="2400" i="1">
                                  <a:latin typeface="Cambria Math" panose="02040503050406030204" pitchFamily="18" charset="0"/>
                                </a:rPr>
                              </m:ctrlPr>
                            </m:sSubPr>
                            <m:e>
                              <m:r>
                                <a:rPr lang="en-US" sz="2400" i="1">
                                  <a:latin typeface="Cambria Math" panose="02040503050406030204" pitchFamily="18" charset="0"/>
                                </a:rPr>
                                <m:t>𝐼</m:t>
                              </m:r>
                            </m:e>
                            <m:sub>
                              <m:r>
                                <a:rPr lang="en-US" sz="2400" i="1">
                                  <a:latin typeface="Cambria Math" panose="02040503050406030204" pitchFamily="18" charset="0"/>
                                </a:rPr>
                                <m:t>𝑠</m:t>
                              </m:r>
                            </m:sub>
                          </m:sSub>
                          <m:r>
                            <a:rPr lang="en-US" sz="2400" i="1">
                              <a:latin typeface="Cambria Math" panose="02040503050406030204" pitchFamily="18" charset="0"/>
                            </a:rPr>
                            <m:t>(</m:t>
                          </m:r>
                          <m:r>
                            <a:rPr lang="en-US" sz="2400" i="1">
                              <a:latin typeface="Cambria Math" panose="02040503050406030204" pitchFamily="18" charset="0"/>
                            </a:rPr>
                            <m:t>𝑒</m:t>
                          </m:r>
                        </m:e>
                        <m:sup>
                          <m:f>
                            <m:fPr>
                              <m:type m:val="lin"/>
                              <m:ctrlPr>
                                <a:rPr lang="en-US" sz="240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𝑉</m:t>
                                  </m:r>
                                </m:e>
                                <m:sub>
                                  <m:r>
                                    <a:rPr lang="en-US" sz="2400" b="0" i="1" smtClean="0">
                                      <a:latin typeface="Cambria Math" panose="02040503050406030204" pitchFamily="18" charset="0"/>
                                    </a:rPr>
                                    <m:t>𝐼</m:t>
                                  </m:r>
                                </m:sub>
                              </m:sSub>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𝑉</m:t>
                                  </m:r>
                                </m:e>
                                <m:sub>
                                  <m:r>
                                    <a:rPr lang="en-US" sz="2400" b="0" i="1" smtClean="0">
                                      <a:latin typeface="Cambria Math" panose="02040503050406030204" pitchFamily="18" charset="0"/>
                                    </a:rPr>
                                    <m:t>𝑇𝐻</m:t>
                                  </m:r>
                                </m:sub>
                              </m:sSub>
                            </m:den>
                          </m:f>
                        </m:sup>
                      </m:sSup>
                      <m:r>
                        <a:rPr lang="en-US" sz="2400" b="0" i="1" smtClean="0">
                          <a:latin typeface="Cambria Math" panose="02040503050406030204" pitchFamily="18" charset="0"/>
                        </a:rPr>
                        <m:t>−</m:t>
                      </m:r>
                      <m:r>
                        <a:rPr lang="en-US" sz="2400" b="0" i="1" smtClean="0">
                          <a:latin typeface="Cambria Math" panose="02040503050406030204" pitchFamily="18" charset="0"/>
                        </a:rPr>
                        <m:t>1</m:t>
                      </m:r>
                      <m:r>
                        <a:rPr lang="en-US" sz="2400" b="0" i="1" smtClean="0">
                          <a:latin typeface="Cambria Math" panose="02040503050406030204" pitchFamily="18" charset="0"/>
                        </a:rPr>
                        <m:t>)+</m:t>
                      </m:r>
                      <m:sSup>
                        <m:sSupPr>
                          <m:ctrlPr>
                            <a:rPr lang="en-US" sz="2400" i="1">
                              <a:latin typeface="Cambria Math" panose="02040503050406030204" pitchFamily="18" charset="0"/>
                            </a:rPr>
                          </m:ctrlPr>
                        </m:sSupPr>
                        <m:e>
                          <m:sSub>
                            <m:sSubPr>
                              <m:ctrlPr>
                                <a:rPr lang="en-US" sz="2400" i="1">
                                  <a:latin typeface="Cambria Math" panose="02040503050406030204" pitchFamily="18" charset="0"/>
                                </a:rPr>
                              </m:ctrlPr>
                            </m:sSubPr>
                            <m:e>
                              <m:r>
                                <a:rPr lang="en-US" sz="2400" i="1">
                                  <a:latin typeface="Cambria Math" panose="02040503050406030204" pitchFamily="18" charset="0"/>
                                </a:rPr>
                                <m:t>𝐼</m:t>
                              </m:r>
                            </m:e>
                            <m:sub>
                              <m:r>
                                <a:rPr lang="en-US" sz="2400" i="1">
                                  <a:latin typeface="Cambria Math" panose="02040503050406030204" pitchFamily="18" charset="0"/>
                                </a:rPr>
                                <m:t>𝑠</m:t>
                              </m:r>
                            </m:sub>
                          </m:sSub>
                          <m:r>
                            <a:rPr lang="en-US" sz="2400" i="1">
                              <a:latin typeface="Cambria Math" panose="02040503050406030204" pitchFamily="18" charset="0"/>
                            </a:rPr>
                            <m:t>𝑒</m:t>
                          </m:r>
                        </m:e>
                        <m:sup>
                          <m:f>
                            <m:fPr>
                              <m:type m:val="lin"/>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rPr>
                                    <m:t>𝑉</m:t>
                                  </m:r>
                                </m:e>
                                <m:sub>
                                  <m:r>
                                    <a:rPr lang="en-US" sz="2400" i="1">
                                      <a:latin typeface="Cambria Math" panose="02040503050406030204" pitchFamily="18" charset="0"/>
                                    </a:rPr>
                                    <m:t>𝐼</m:t>
                                  </m:r>
                                </m:sub>
                              </m:sSub>
                            </m:num>
                            <m:den>
                              <m:sSub>
                                <m:sSubPr>
                                  <m:ctrlPr>
                                    <a:rPr lang="en-US" sz="2400" i="1">
                                      <a:latin typeface="Cambria Math" panose="02040503050406030204" pitchFamily="18" charset="0"/>
                                    </a:rPr>
                                  </m:ctrlPr>
                                </m:sSubPr>
                                <m:e>
                                  <m:r>
                                    <a:rPr lang="en-US" sz="2400" i="1">
                                      <a:latin typeface="Cambria Math" panose="02040503050406030204" pitchFamily="18" charset="0"/>
                                    </a:rPr>
                                    <m:t>𝑉</m:t>
                                  </m:r>
                                </m:e>
                                <m:sub>
                                  <m:r>
                                    <a:rPr lang="en-US" sz="2400" i="1">
                                      <a:latin typeface="Cambria Math" panose="02040503050406030204" pitchFamily="18" charset="0"/>
                                    </a:rPr>
                                    <m:t>𝑇𝐻</m:t>
                                  </m:r>
                                </m:sub>
                              </m:sSub>
                            </m:den>
                          </m:f>
                        </m:sup>
                      </m:sSup>
                      <m:d>
                        <m:dPr>
                          <m:begChr m:val="["/>
                          <m:endChr m:val="]"/>
                          <m:ctrlPr>
                            <a:rPr lang="en-US" sz="2400" i="1" smtClean="0">
                              <a:latin typeface="Cambria Math" panose="02040503050406030204" pitchFamily="18" charset="0"/>
                            </a:rPr>
                          </m:ctrlPr>
                        </m:dPr>
                        <m:e>
                          <m:f>
                            <m:fPr>
                              <m:ctrlPr>
                                <a:rPr lang="en-US" sz="2400" i="1">
                                  <a:latin typeface="Cambria Math" panose="02040503050406030204" pitchFamily="18" charset="0"/>
                                </a:rPr>
                              </m:ctrlPr>
                            </m:fPr>
                            <m:num>
                              <m:r>
                                <m:rPr>
                                  <m:sty m:val="p"/>
                                </m:rPr>
                                <a:rPr lang="en-US" sz="2400">
                                  <a:latin typeface="Cambria Math" panose="02040503050406030204" pitchFamily="18" charset="0"/>
                                </a:rPr>
                                <m:t>Δ</m:t>
                              </m:r>
                              <m:sSub>
                                <m:sSubPr>
                                  <m:ctrlPr>
                                    <a:rPr lang="en-US" sz="2400" i="1">
                                      <a:latin typeface="Cambria Math" panose="02040503050406030204" pitchFamily="18" charset="0"/>
                                    </a:rPr>
                                  </m:ctrlPr>
                                </m:sSubPr>
                                <m:e>
                                  <m:r>
                                    <a:rPr lang="en-US" sz="2400" i="1">
                                      <a:latin typeface="Cambria Math" panose="02040503050406030204" pitchFamily="18" charset="0"/>
                                    </a:rPr>
                                    <m:t>𝑣</m:t>
                                  </m:r>
                                </m:e>
                                <m:sub>
                                  <m:r>
                                    <a:rPr lang="en-US" sz="2400" i="1">
                                      <a:latin typeface="Cambria Math" panose="02040503050406030204" pitchFamily="18" charset="0"/>
                                    </a:rPr>
                                    <m:t>𝐼</m:t>
                                  </m:r>
                                </m:sub>
                              </m:sSub>
                            </m:num>
                            <m:den>
                              <m:sSub>
                                <m:sSubPr>
                                  <m:ctrlPr>
                                    <a:rPr lang="en-US" sz="2400" i="1">
                                      <a:latin typeface="Cambria Math" panose="02040503050406030204" pitchFamily="18" charset="0"/>
                                    </a:rPr>
                                  </m:ctrlPr>
                                </m:sSubPr>
                                <m:e>
                                  <m:r>
                                    <a:rPr lang="en-US" sz="2400" i="1">
                                      <a:latin typeface="Cambria Math" panose="02040503050406030204" pitchFamily="18" charset="0"/>
                                    </a:rPr>
                                    <m:t>𝑉</m:t>
                                  </m:r>
                                </m:e>
                                <m:sub>
                                  <m:r>
                                    <a:rPr lang="en-US" sz="2400" i="1">
                                      <a:latin typeface="Cambria Math" panose="02040503050406030204" pitchFamily="18" charset="0"/>
                                    </a:rPr>
                                    <m:t>𝑇𝐻</m:t>
                                  </m:r>
                                </m:sub>
                              </m:sSub>
                            </m:den>
                          </m:f>
                          <m:r>
                            <a:rPr lang="en-US" sz="2400" i="1">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2</m:t>
                              </m:r>
                            </m:den>
                          </m:f>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f>
                                    <m:fPr>
                                      <m:ctrlPr>
                                        <a:rPr lang="en-US" sz="2400" i="1">
                                          <a:latin typeface="Cambria Math" panose="02040503050406030204" pitchFamily="18" charset="0"/>
                                        </a:rPr>
                                      </m:ctrlPr>
                                    </m:fPr>
                                    <m:num>
                                      <m:r>
                                        <m:rPr>
                                          <m:sty m:val="p"/>
                                        </m:rPr>
                                        <a:rPr lang="en-US" sz="2400">
                                          <a:latin typeface="Cambria Math" panose="02040503050406030204" pitchFamily="18" charset="0"/>
                                        </a:rPr>
                                        <m:t>Δ</m:t>
                                      </m:r>
                                      <m:sSub>
                                        <m:sSubPr>
                                          <m:ctrlPr>
                                            <a:rPr lang="en-US" sz="2400" i="1">
                                              <a:latin typeface="Cambria Math" panose="02040503050406030204" pitchFamily="18" charset="0"/>
                                            </a:rPr>
                                          </m:ctrlPr>
                                        </m:sSubPr>
                                        <m:e>
                                          <m:r>
                                            <a:rPr lang="en-US" sz="2400" i="1">
                                              <a:latin typeface="Cambria Math" panose="02040503050406030204" pitchFamily="18" charset="0"/>
                                            </a:rPr>
                                            <m:t>𝑣</m:t>
                                          </m:r>
                                        </m:e>
                                        <m:sub>
                                          <m:r>
                                            <a:rPr lang="en-US" sz="2400" i="1">
                                              <a:latin typeface="Cambria Math" panose="02040503050406030204" pitchFamily="18" charset="0"/>
                                            </a:rPr>
                                            <m:t>𝐼</m:t>
                                          </m:r>
                                        </m:sub>
                                      </m:sSub>
                                    </m:num>
                                    <m:den>
                                      <m:sSub>
                                        <m:sSubPr>
                                          <m:ctrlPr>
                                            <a:rPr lang="en-US" sz="2400" i="1">
                                              <a:latin typeface="Cambria Math" panose="02040503050406030204" pitchFamily="18" charset="0"/>
                                            </a:rPr>
                                          </m:ctrlPr>
                                        </m:sSubPr>
                                        <m:e>
                                          <m:r>
                                            <a:rPr lang="en-US" sz="2400" i="1">
                                              <a:latin typeface="Cambria Math" panose="02040503050406030204" pitchFamily="18" charset="0"/>
                                            </a:rPr>
                                            <m:t>𝑉</m:t>
                                          </m:r>
                                        </m:e>
                                        <m:sub>
                                          <m:r>
                                            <a:rPr lang="en-US" sz="2400" i="1">
                                              <a:latin typeface="Cambria Math" panose="02040503050406030204" pitchFamily="18" charset="0"/>
                                            </a:rPr>
                                            <m:t>𝑇𝐻</m:t>
                                          </m:r>
                                        </m:sub>
                                      </m:sSub>
                                    </m:den>
                                  </m:f>
                                </m:e>
                              </m:d>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r>
                            <a:rPr lang="en-US" sz="2400" i="1">
                              <a:latin typeface="Cambria Math" panose="02040503050406030204" pitchFamily="18" charset="0"/>
                            </a:rPr>
                            <m:t>…</m:t>
                          </m:r>
                          <m:r>
                            <m:rPr>
                              <m:nor/>
                            </m:rPr>
                            <a:rPr lang="en-US" sz="2400" dirty="0"/>
                            <m:t> </m:t>
                          </m:r>
                        </m:e>
                      </m:d>
                      <m:r>
                        <a:rPr lang="en-US" sz="2400" b="0" i="1" smtClean="0">
                          <a:latin typeface="Cambria Math" panose="02040503050406030204" pitchFamily="18" charset="0"/>
                        </a:rPr>
                        <m:t>     </m:t>
                      </m:r>
                    </m:oMath>
                  </m:oMathPara>
                </a14:m>
                <a:endParaRPr lang="en-US" sz="2400" b="0" i="1" dirty="0" smtClean="0">
                  <a:latin typeface="Cambria Math" panose="02040503050406030204" pitchFamily="18" charset="0"/>
                </a:endParaRPr>
              </a:p>
              <a:p>
                <a:pPr marL="0" indent="0" algn="l" rtl="0">
                  <a:buNone/>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rPr>
                          </m:ctrlPr>
                        </m:sSupPr>
                        <m:e>
                          <m:sSub>
                            <m:sSubPr>
                              <m:ctrlPr>
                                <a:rPr lang="en-US" sz="2400" i="1">
                                  <a:latin typeface="Cambria Math" panose="02040503050406030204" pitchFamily="18" charset="0"/>
                                </a:rPr>
                              </m:ctrlPr>
                            </m:sSubPr>
                            <m:e>
                              <m:r>
                                <a:rPr lang="en-US" sz="2400" i="1">
                                  <a:latin typeface="Cambria Math" panose="02040503050406030204" pitchFamily="18" charset="0"/>
                                </a:rPr>
                                <m:t>𝐼</m:t>
                              </m:r>
                            </m:e>
                            <m:sub>
                              <m:r>
                                <a:rPr lang="en-US" sz="2400" i="1">
                                  <a:latin typeface="Cambria Math" panose="02040503050406030204" pitchFamily="18" charset="0"/>
                                </a:rPr>
                                <m:t>𝑠</m:t>
                              </m:r>
                            </m:sub>
                          </m:sSub>
                          <m:r>
                            <a:rPr lang="en-US" sz="2400" i="1">
                              <a:latin typeface="Cambria Math" panose="02040503050406030204" pitchFamily="18" charset="0"/>
                            </a:rPr>
                            <m:t>(</m:t>
                          </m:r>
                          <m:r>
                            <a:rPr lang="en-US" sz="2400" i="1">
                              <a:latin typeface="Cambria Math" panose="02040503050406030204" pitchFamily="18" charset="0"/>
                            </a:rPr>
                            <m:t>𝑒</m:t>
                          </m:r>
                        </m:e>
                        <m:sup>
                          <m:f>
                            <m:fPr>
                              <m:type m:val="lin"/>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rPr>
                                    <m:t>𝑉</m:t>
                                  </m:r>
                                </m:e>
                                <m:sub>
                                  <m:r>
                                    <a:rPr lang="en-US" sz="2400" i="1">
                                      <a:latin typeface="Cambria Math" panose="02040503050406030204" pitchFamily="18" charset="0"/>
                                    </a:rPr>
                                    <m:t>𝐼</m:t>
                                  </m:r>
                                </m:sub>
                              </m:sSub>
                            </m:num>
                            <m:den>
                              <m:sSub>
                                <m:sSubPr>
                                  <m:ctrlPr>
                                    <a:rPr lang="en-US" sz="2400" i="1">
                                      <a:latin typeface="Cambria Math" panose="02040503050406030204" pitchFamily="18" charset="0"/>
                                    </a:rPr>
                                  </m:ctrlPr>
                                </m:sSubPr>
                                <m:e>
                                  <m:r>
                                    <a:rPr lang="en-US" sz="2400" i="1">
                                      <a:latin typeface="Cambria Math" panose="02040503050406030204" pitchFamily="18" charset="0"/>
                                    </a:rPr>
                                    <m:t>𝑉</m:t>
                                  </m:r>
                                </m:e>
                                <m:sub>
                                  <m:r>
                                    <a:rPr lang="en-US" sz="2400" i="1">
                                      <a:latin typeface="Cambria Math" panose="02040503050406030204" pitchFamily="18" charset="0"/>
                                    </a:rPr>
                                    <m:t>𝑇𝐻</m:t>
                                  </m:r>
                                </m:sub>
                              </m:sSub>
                            </m:den>
                          </m:f>
                        </m:sup>
                      </m:sSup>
                      <m:r>
                        <a:rPr lang="en-US" sz="2400" i="1">
                          <a:latin typeface="Cambria Math" panose="02040503050406030204" pitchFamily="18" charset="0"/>
                        </a:rPr>
                        <m:t>−</m:t>
                      </m:r>
                      <m:r>
                        <a:rPr lang="en-US" sz="2400" i="1">
                          <a:latin typeface="Cambria Math" panose="02040503050406030204" pitchFamily="18" charset="0"/>
                        </a:rPr>
                        <m:t>1</m:t>
                      </m:r>
                      <m:r>
                        <a:rPr lang="en-US" sz="2400" i="1">
                          <a:latin typeface="Cambria Math" panose="02040503050406030204" pitchFamily="18" charset="0"/>
                        </a:rPr>
                        <m:t>)+</m:t>
                      </m:r>
                      <m:f>
                        <m:fPr>
                          <m:ctrlPr>
                            <a:rPr lang="en-US" sz="2400" i="1">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𝐼</m:t>
                              </m:r>
                            </m:e>
                            <m:sub>
                              <m:r>
                                <a:rPr lang="en-US" sz="2400" b="0" i="1" smtClean="0">
                                  <a:latin typeface="Cambria Math" panose="02040503050406030204" pitchFamily="18" charset="0"/>
                                </a:rPr>
                                <m:t>𝐷</m:t>
                              </m:r>
                            </m:sub>
                          </m:sSub>
                        </m:num>
                        <m:den>
                          <m:sSub>
                            <m:sSubPr>
                              <m:ctrlPr>
                                <a:rPr lang="en-US" sz="2400" i="1">
                                  <a:latin typeface="Cambria Math" panose="02040503050406030204" pitchFamily="18" charset="0"/>
                                </a:rPr>
                              </m:ctrlPr>
                            </m:sSubPr>
                            <m:e>
                              <m:r>
                                <a:rPr lang="en-US" sz="2400" i="1">
                                  <a:latin typeface="Cambria Math" panose="02040503050406030204" pitchFamily="18" charset="0"/>
                                </a:rPr>
                                <m:t>𝑉</m:t>
                              </m:r>
                            </m:e>
                            <m:sub>
                              <m:r>
                                <a:rPr lang="en-US" sz="2400" i="1">
                                  <a:latin typeface="Cambria Math" panose="02040503050406030204" pitchFamily="18" charset="0"/>
                                </a:rPr>
                                <m:t>𝑇𝐻</m:t>
                              </m:r>
                            </m:sub>
                          </m:sSub>
                        </m:den>
                      </m:f>
                      <m:r>
                        <m:rPr>
                          <m:sty m:val="p"/>
                        </m:rPr>
                        <a:rPr lang="en-US" sz="2400" b="0" i="0" smtClean="0">
                          <a:latin typeface="Cambria Math" panose="02040503050406030204" pitchFamily="18" charset="0"/>
                        </a:rPr>
                        <m:t>Δ</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𝑣</m:t>
                          </m:r>
                        </m:e>
                        <m:sub>
                          <m:r>
                            <a:rPr lang="en-US" sz="2400" b="0" i="1" smtClean="0">
                              <a:latin typeface="Cambria Math" panose="02040503050406030204" pitchFamily="18" charset="0"/>
                            </a:rPr>
                            <m:t>𝐼</m:t>
                          </m:r>
                        </m:sub>
                      </m:sSub>
                    </m:oMath>
                  </m:oMathPara>
                </a14:m>
                <a:endParaRPr lang="en-US" sz="2400" dirty="0"/>
              </a:p>
              <a:p>
                <a:pPr algn="l" rtl="0"/>
                <a:endParaRPr lang="fa-IR" sz="2400"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0">
                <a:blip r:embed="rId2"/>
                <a:stretch>
                  <a:fillRect t="-875" r="-449"/>
                </a:stretch>
              </a:blipFill>
            </p:spPr>
            <p:txBody>
              <a:bodyPr/>
              <a:lstStyle/>
              <a:p>
                <a:r>
                  <a:rPr lang="fa-IR">
                    <a:noFill/>
                  </a:rPr>
                  <a:t> </a:t>
                </a:r>
              </a:p>
            </p:txBody>
          </p:sp>
        </mc:Fallback>
      </mc:AlternateContent>
      <p:sp>
        <p:nvSpPr>
          <p:cNvPr id="4" name="Date Placeholder 3"/>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5" name="Footer Placeholder 4"/>
          <p:cNvSpPr>
            <a:spLocks noGrp="1"/>
          </p:cNvSpPr>
          <p:nvPr>
            <p:ph type="ftr" sz="quarter" idx="11"/>
          </p:nvPr>
        </p:nvSpPr>
        <p:spPr/>
        <p:txBody>
          <a:bodyPr/>
          <a:lstStyle/>
          <a:p>
            <a:pPr>
              <a:defRPr/>
            </a:pPr>
            <a:r>
              <a:rPr lang="fa-IR" altLang="en-US" smtClean="0"/>
              <a:t>12. ترانزیستور (ادامه)</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rtl="1">
              <a:defRPr/>
            </a:pPr>
            <a:fld id="{B5CFC3F8-B58D-40FA-AF21-F23E618E0688}" type="slidenum">
              <a:rPr lang="en-US" altLang="en-US" smtClean="0"/>
              <a:pPr rtl="1">
                <a:defRPr/>
              </a:pPr>
              <a:t>5</a:t>
            </a:fld>
            <a:endParaRPr lang="en-US" altLang="en-US" dirty="0"/>
          </a:p>
        </p:txBody>
      </p:sp>
    </p:spTree>
    <p:extLst>
      <p:ext uri="{BB962C8B-B14F-4D97-AF65-F5344CB8AC3E}">
        <p14:creationId xmlns:p14="http://schemas.microsoft.com/office/powerpoint/2010/main" val="478259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مدل سیگنال کوچک و سیگنال بزرگ</a:t>
            </a:r>
            <a:endParaRPr lang="fa-IR"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lstStyle/>
              <a:p>
                <a:pPr algn="l" rtl="0"/>
                <a14:m>
                  <m:oMath xmlns:m="http://schemas.openxmlformats.org/officeDocument/2006/math">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𝑖</m:t>
                        </m:r>
                      </m:e>
                      <m:sub>
                        <m:r>
                          <a:rPr lang="en-US" sz="2800" b="0" i="1" smtClean="0">
                            <a:latin typeface="Cambria Math" panose="02040503050406030204" pitchFamily="18" charset="0"/>
                            <a:ea typeface="Cambria Math" panose="02040503050406030204" pitchFamily="18" charset="0"/>
                          </a:rPr>
                          <m:t>𝐷</m:t>
                        </m:r>
                      </m:sub>
                    </m:sSub>
                    <m:r>
                      <a:rPr lang="en-US" sz="2800" i="1">
                        <a:latin typeface="Cambria Math" panose="02040503050406030204" pitchFamily="18" charset="0"/>
                        <a:ea typeface="Cambria Math" panose="02040503050406030204" pitchFamily="18" charset="0"/>
                      </a:rPr>
                      <m:t>≈</m:t>
                    </m:r>
                    <m:sSup>
                      <m:sSupPr>
                        <m:ctrlPr>
                          <a:rPr lang="en-US" sz="2800" i="1">
                            <a:latin typeface="Cambria Math" panose="02040503050406030204" pitchFamily="18" charset="0"/>
                          </a:rPr>
                        </m:ctrlPr>
                      </m:sSupPr>
                      <m:e>
                        <m:sSub>
                          <m:sSubPr>
                            <m:ctrlPr>
                              <a:rPr lang="en-US" sz="2800" i="1">
                                <a:latin typeface="Cambria Math" panose="02040503050406030204" pitchFamily="18" charset="0"/>
                              </a:rPr>
                            </m:ctrlPr>
                          </m:sSubPr>
                          <m:e>
                            <m:r>
                              <a:rPr lang="en-US" sz="2800" i="1">
                                <a:latin typeface="Cambria Math" panose="02040503050406030204" pitchFamily="18" charset="0"/>
                              </a:rPr>
                              <m:t>𝐼</m:t>
                            </m:r>
                          </m:e>
                          <m:sub>
                            <m:r>
                              <a:rPr lang="en-US" sz="2800" i="1">
                                <a:latin typeface="Cambria Math" panose="02040503050406030204" pitchFamily="18" charset="0"/>
                              </a:rPr>
                              <m:t>𝑠</m:t>
                            </m:r>
                          </m:sub>
                        </m:sSub>
                        <m:r>
                          <a:rPr lang="en-US" sz="2800" i="1">
                            <a:latin typeface="Cambria Math" panose="02040503050406030204" pitchFamily="18" charset="0"/>
                          </a:rPr>
                          <m:t>(</m:t>
                        </m:r>
                        <m:r>
                          <a:rPr lang="en-US" sz="2800" i="1">
                            <a:latin typeface="Cambria Math" panose="02040503050406030204" pitchFamily="18" charset="0"/>
                          </a:rPr>
                          <m:t>𝑒</m:t>
                        </m:r>
                      </m:e>
                      <m:sup>
                        <m:f>
                          <m:fPr>
                            <m:type m:val="lin"/>
                            <m:ctrlPr>
                              <a:rPr lang="en-US" sz="2800" i="1">
                                <a:latin typeface="Cambria Math" panose="02040503050406030204" pitchFamily="18" charset="0"/>
                              </a:rPr>
                            </m:ctrlPr>
                          </m:fPr>
                          <m:num>
                            <m:sSub>
                              <m:sSubPr>
                                <m:ctrlPr>
                                  <a:rPr lang="en-US" sz="2800" i="1">
                                    <a:latin typeface="Cambria Math" panose="02040503050406030204" pitchFamily="18" charset="0"/>
                                  </a:rPr>
                                </m:ctrlPr>
                              </m:sSubPr>
                              <m:e>
                                <m:r>
                                  <a:rPr lang="en-US" sz="2800" i="1">
                                    <a:latin typeface="Cambria Math" panose="02040503050406030204" pitchFamily="18" charset="0"/>
                                  </a:rPr>
                                  <m:t>𝑉</m:t>
                                </m:r>
                              </m:e>
                              <m:sub>
                                <m:r>
                                  <a:rPr lang="en-US" sz="2800" i="1">
                                    <a:latin typeface="Cambria Math" panose="02040503050406030204" pitchFamily="18" charset="0"/>
                                  </a:rPr>
                                  <m:t>𝐼</m:t>
                                </m:r>
                              </m:sub>
                            </m:sSub>
                          </m:num>
                          <m:den>
                            <m:sSub>
                              <m:sSubPr>
                                <m:ctrlPr>
                                  <a:rPr lang="en-US" sz="2800" i="1">
                                    <a:latin typeface="Cambria Math" panose="02040503050406030204" pitchFamily="18" charset="0"/>
                                  </a:rPr>
                                </m:ctrlPr>
                              </m:sSubPr>
                              <m:e>
                                <m:r>
                                  <a:rPr lang="en-US" sz="2800" i="1">
                                    <a:latin typeface="Cambria Math" panose="02040503050406030204" pitchFamily="18" charset="0"/>
                                  </a:rPr>
                                  <m:t>𝑉</m:t>
                                </m:r>
                              </m:e>
                              <m:sub>
                                <m:r>
                                  <a:rPr lang="en-US" sz="2800" i="1">
                                    <a:latin typeface="Cambria Math" panose="02040503050406030204" pitchFamily="18" charset="0"/>
                                  </a:rPr>
                                  <m:t>𝑇𝐻</m:t>
                                </m:r>
                              </m:sub>
                            </m:sSub>
                          </m:den>
                        </m:f>
                      </m:sup>
                    </m:sSup>
                    <m:r>
                      <a:rPr lang="en-US" sz="2800" i="1">
                        <a:latin typeface="Cambria Math" panose="02040503050406030204" pitchFamily="18" charset="0"/>
                      </a:rPr>
                      <m:t>−</m:t>
                    </m:r>
                    <m:r>
                      <a:rPr lang="en-US" sz="2800" i="1">
                        <a:latin typeface="Cambria Math" panose="02040503050406030204" pitchFamily="18" charset="0"/>
                      </a:rPr>
                      <m:t>1</m:t>
                    </m:r>
                    <m:r>
                      <a:rPr lang="en-US" sz="2800" i="1">
                        <a:latin typeface="Cambria Math" panose="02040503050406030204" pitchFamily="18" charset="0"/>
                      </a:rPr>
                      <m:t>)+</m:t>
                    </m:r>
                    <m:f>
                      <m:fPr>
                        <m:ctrlPr>
                          <a:rPr lang="en-US" sz="2800" i="1">
                            <a:latin typeface="Cambria Math" panose="02040503050406030204" pitchFamily="18" charset="0"/>
                          </a:rPr>
                        </m:ctrlPr>
                      </m:fPr>
                      <m:num>
                        <m:sSub>
                          <m:sSubPr>
                            <m:ctrlPr>
                              <a:rPr lang="en-US" sz="2800" i="1">
                                <a:latin typeface="Cambria Math" panose="02040503050406030204" pitchFamily="18" charset="0"/>
                              </a:rPr>
                            </m:ctrlPr>
                          </m:sSubPr>
                          <m:e>
                            <m:r>
                              <a:rPr lang="en-US" sz="2800" i="1">
                                <a:latin typeface="Cambria Math" panose="02040503050406030204" pitchFamily="18" charset="0"/>
                              </a:rPr>
                              <m:t>𝐼</m:t>
                            </m:r>
                          </m:e>
                          <m:sub>
                            <m:r>
                              <a:rPr lang="en-US" sz="2800" i="1">
                                <a:latin typeface="Cambria Math" panose="02040503050406030204" pitchFamily="18" charset="0"/>
                              </a:rPr>
                              <m:t>𝐷</m:t>
                            </m:r>
                          </m:sub>
                        </m:sSub>
                      </m:num>
                      <m:den>
                        <m:sSub>
                          <m:sSubPr>
                            <m:ctrlPr>
                              <a:rPr lang="en-US" sz="2800" i="1">
                                <a:latin typeface="Cambria Math" panose="02040503050406030204" pitchFamily="18" charset="0"/>
                              </a:rPr>
                            </m:ctrlPr>
                          </m:sSubPr>
                          <m:e>
                            <m:r>
                              <a:rPr lang="en-US" sz="2800" i="1">
                                <a:latin typeface="Cambria Math" panose="02040503050406030204" pitchFamily="18" charset="0"/>
                              </a:rPr>
                              <m:t>𝑉</m:t>
                            </m:r>
                          </m:e>
                          <m:sub>
                            <m:r>
                              <a:rPr lang="en-US" sz="2800" i="1">
                                <a:latin typeface="Cambria Math" panose="02040503050406030204" pitchFamily="18" charset="0"/>
                              </a:rPr>
                              <m:t>𝑇𝐻</m:t>
                            </m:r>
                          </m:sub>
                        </m:sSub>
                      </m:den>
                    </m:f>
                    <m:r>
                      <m:rPr>
                        <m:sty m:val="p"/>
                      </m:rPr>
                      <a:rPr lang="en-US" sz="2800">
                        <a:latin typeface="Cambria Math" panose="02040503050406030204" pitchFamily="18" charset="0"/>
                      </a:rPr>
                      <m:t>Δ</m:t>
                    </m:r>
                    <m:sSub>
                      <m:sSubPr>
                        <m:ctrlPr>
                          <a:rPr lang="en-US" sz="2800" i="1">
                            <a:latin typeface="Cambria Math" panose="02040503050406030204" pitchFamily="18" charset="0"/>
                          </a:rPr>
                        </m:ctrlPr>
                      </m:sSubPr>
                      <m:e>
                        <m:r>
                          <a:rPr lang="en-US" sz="2800" i="1">
                            <a:latin typeface="Cambria Math" panose="02040503050406030204" pitchFamily="18" charset="0"/>
                          </a:rPr>
                          <m:t>𝑣</m:t>
                        </m:r>
                      </m:e>
                      <m:sub>
                        <m:r>
                          <a:rPr lang="en-US" sz="2800" i="1">
                            <a:latin typeface="Cambria Math" panose="02040503050406030204" pitchFamily="18" charset="0"/>
                          </a:rPr>
                          <m:t>𝐼</m:t>
                        </m:r>
                      </m:sub>
                    </m:sSub>
                  </m:oMath>
                </a14:m>
                <a:endParaRPr lang="fa-IR" sz="2800"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0">
                <a:blip r:embed="rId3"/>
                <a:stretch>
                  <a:fillRect/>
                </a:stretch>
              </a:blipFill>
            </p:spPr>
            <p:txBody>
              <a:bodyPr/>
              <a:lstStyle/>
              <a:p>
                <a:r>
                  <a:rPr lang="fa-IR">
                    <a:noFill/>
                  </a:rPr>
                  <a:t> </a:t>
                </a:r>
              </a:p>
            </p:txBody>
          </p:sp>
        </mc:Fallback>
      </mc:AlternateContent>
      <p:sp>
        <p:nvSpPr>
          <p:cNvPr id="4" name="Date Placeholder 3"/>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5" name="Footer Placeholder 4"/>
          <p:cNvSpPr>
            <a:spLocks noGrp="1"/>
          </p:cNvSpPr>
          <p:nvPr>
            <p:ph type="ftr" sz="quarter" idx="11"/>
          </p:nvPr>
        </p:nvSpPr>
        <p:spPr/>
        <p:txBody>
          <a:bodyPr/>
          <a:lstStyle/>
          <a:p>
            <a:pPr>
              <a:defRPr/>
            </a:pPr>
            <a:r>
              <a:rPr lang="fa-IR" altLang="en-US" smtClean="0"/>
              <a:t>12. ترانزیستور (ادامه)</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rtl="1">
              <a:defRPr/>
            </a:pPr>
            <a:fld id="{B5CFC3F8-B58D-40FA-AF21-F23E618E0688}" type="slidenum">
              <a:rPr lang="en-US" altLang="en-US" smtClean="0"/>
              <a:pPr rtl="1">
                <a:defRPr/>
              </a:pPr>
              <a:t>6</a:t>
            </a:fld>
            <a:endParaRPr lang="en-US" altLang="en-US" dirty="0"/>
          </a:p>
        </p:txBody>
      </p:sp>
      <p:pic>
        <p:nvPicPr>
          <p:cNvPr id="8" name="Picture 7"/>
          <p:cNvPicPr>
            <a:picLocks noChangeAspect="1"/>
          </p:cNvPicPr>
          <p:nvPr/>
        </p:nvPicPr>
        <p:blipFill>
          <a:blip r:embed="rId4"/>
          <a:stretch>
            <a:fillRect/>
          </a:stretch>
        </p:blipFill>
        <p:spPr>
          <a:xfrm>
            <a:off x="4191000" y="3388256"/>
            <a:ext cx="4114800" cy="2860143"/>
          </a:xfrm>
          <a:prstGeom prst="rect">
            <a:avLst/>
          </a:prstGeom>
        </p:spPr>
      </p:pic>
      <p:sp>
        <p:nvSpPr>
          <p:cNvPr id="9" name="TextBox 8"/>
          <p:cNvSpPr txBox="1"/>
          <p:nvPr/>
        </p:nvSpPr>
        <p:spPr>
          <a:xfrm>
            <a:off x="990600" y="2388275"/>
            <a:ext cx="2498598" cy="2031325"/>
          </a:xfrm>
          <a:prstGeom prst="rect">
            <a:avLst/>
          </a:prstGeom>
          <a:solidFill>
            <a:schemeClr val="accent1">
              <a:lumMod val="20000"/>
              <a:lumOff val="80000"/>
            </a:schemeClr>
          </a:solidFill>
        </p:spPr>
        <p:style>
          <a:lnRef idx="1">
            <a:schemeClr val="accent4"/>
          </a:lnRef>
          <a:fillRef idx="2">
            <a:schemeClr val="accent4"/>
          </a:fillRef>
          <a:effectRef idx="1">
            <a:schemeClr val="accent4"/>
          </a:effectRef>
          <a:fontRef idx="minor">
            <a:schemeClr val="dk1"/>
          </a:fontRef>
        </p:style>
        <p:txBody>
          <a:bodyPr wrap="square" rtlCol="1">
            <a:spAutoFit/>
          </a:bodyPr>
          <a:lstStyle/>
          <a:p>
            <a:pPr algn="r" rtl="1"/>
            <a:r>
              <a:rPr lang="fa-IR" dirty="0" smtClean="0">
                <a:cs typeface="B Nazanin" panose="00000400000000000000" pitchFamily="2" charset="-78"/>
              </a:rPr>
              <a:t>بخش </a:t>
            </a:r>
            <a:r>
              <a:rPr lang="en-US" dirty="0" smtClean="0">
                <a:cs typeface="B Nazanin" panose="00000400000000000000" pitchFamily="2" charset="-78"/>
              </a:rPr>
              <a:t>DC</a:t>
            </a:r>
            <a:r>
              <a:rPr lang="fa-IR" dirty="0" smtClean="0">
                <a:cs typeface="B Nazanin" panose="00000400000000000000" pitchFamily="2" charset="-78"/>
              </a:rPr>
              <a:t> جریان دیود با بخش </a:t>
            </a:r>
            <a:r>
              <a:rPr lang="en-US" dirty="0" smtClean="0">
                <a:cs typeface="B Nazanin" panose="00000400000000000000" pitchFamily="2" charset="-78"/>
              </a:rPr>
              <a:t>DC</a:t>
            </a:r>
            <a:r>
              <a:rPr lang="fa-IR" dirty="0" smtClean="0">
                <a:cs typeface="B Nazanin" panose="00000400000000000000" pitchFamily="2" charset="-78"/>
              </a:rPr>
              <a:t> منبع رابطه غیرخطی دارد.</a:t>
            </a:r>
          </a:p>
          <a:p>
            <a:pPr algn="r" rtl="1"/>
            <a:r>
              <a:rPr lang="fa-IR" dirty="0" smtClean="0">
                <a:cs typeface="B Nazanin" panose="00000400000000000000" pitchFamily="2" charset="-78"/>
              </a:rPr>
              <a:t>یعنی دیود در برابر یک سیگنال بزرگ رفتاری غیرخطی دارد.</a:t>
            </a:r>
          </a:p>
          <a:p>
            <a:pPr algn="r" rtl="1"/>
            <a:r>
              <a:rPr lang="fa-IR" dirty="0" smtClean="0">
                <a:cs typeface="B Nazanin" panose="00000400000000000000" pitchFamily="2" charset="-78"/>
              </a:rPr>
              <a:t>به این مدل غیرخطی که قبلا نیز دیده بودیم، مدل </a:t>
            </a:r>
            <a:r>
              <a:rPr lang="fa-IR" dirty="0" smtClean="0">
                <a:solidFill>
                  <a:srgbClr val="FF0000"/>
                </a:solidFill>
                <a:cs typeface="B Nazanin" panose="00000400000000000000" pitchFamily="2" charset="-78"/>
              </a:rPr>
              <a:t>سیگنال بزرگ </a:t>
            </a:r>
            <a:r>
              <a:rPr lang="fa-IR" dirty="0" smtClean="0">
                <a:cs typeface="B Nazanin" panose="00000400000000000000" pitchFamily="2" charset="-78"/>
              </a:rPr>
              <a:t>گویند.</a:t>
            </a:r>
            <a:endParaRPr lang="fa-IR" dirty="0">
              <a:cs typeface="B Nazanin" panose="00000400000000000000" pitchFamily="2" charset="-78"/>
            </a:endParaRPr>
          </a:p>
        </p:txBody>
      </p:sp>
      <p:cxnSp>
        <p:nvCxnSpPr>
          <p:cNvPr id="11" name="Straight Arrow Connector 10"/>
          <p:cNvCxnSpPr>
            <a:stCxn id="9" idx="0"/>
          </p:cNvCxnSpPr>
          <p:nvPr/>
        </p:nvCxnSpPr>
        <p:spPr>
          <a:xfrm flipV="1">
            <a:off x="2239899" y="1828800"/>
            <a:ext cx="655701" cy="5594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p:cNvSpPr txBox="1"/>
              <p:nvPr/>
            </p:nvSpPr>
            <p:spPr>
              <a:xfrm>
                <a:off x="5891212" y="1219919"/>
                <a:ext cx="2498598" cy="2180469"/>
              </a:xfrm>
              <a:prstGeom prst="rect">
                <a:avLst/>
              </a:prstGeom>
              <a:solidFill>
                <a:schemeClr val="accent1">
                  <a:lumMod val="20000"/>
                  <a:lumOff val="80000"/>
                </a:schemeClr>
              </a:solidFill>
            </p:spPr>
            <p:style>
              <a:lnRef idx="1">
                <a:schemeClr val="accent4"/>
              </a:lnRef>
              <a:fillRef idx="2">
                <a:schemeClr val="accent4"/>
              </a:fillRef>
              <a:effectRef idx="1">
                <a:schemeClr val="accent4"/>
              </a:effectRef>
              <a:fontRef idx="minor">
                <a:schemeClr val="dk1"/>
              </a:fontRef>
            </p:style>
            <p:txBody>
              <a:bodyPr wrap="square" rtlCol="1">
                <a:spAutoFit/>
              </a:bodyPr>
              <a:lstStyle/>
              <a:p>
                <a:pPr algn="r" rtl="1"/>
                <a:r>
                  <a:rPr lang="fa-IR" dirty="0" smtClean="0">
                    <a:cs typeface="B Nazanin" panose="00000400000000000000" pitchFamily="2" charset="-78"/>
                  </a:rPr>
                  <a:t>بخش </a:t>
                </a:r>
                <a:r>
                  <a:rPr lang="en-US" dirty="0" smtClean="0">
                    <a:cs typeface="B Nazanin" panose="00000400000000000000" pitchFamily="2" charset="-78"/>
                  </a:rPr>
                  <a:t>AC</a:t>
                </a:r>
                <a:r>
                  <a:rPr lang="fa-IR" dirty="0" smtClean="0">
                    <a:cs typeface="B Nazanin" panose="00000400000000000000" pitchFamily="2" charset="-78"/>
                  </a:rPr>
                  <a:t> جریان دیود با بخش </a:t>
                </a:r>
                <a:r>
                  <a:rPr lang="en-US" dirty="0" smtClean="0">
                    <a:cs typeface="B Nazanin" panose="00000400000000000000" pitchFamily="2" charset="-78"/>
                  </a:rPr>
                  <a:t>AC</a:t>
                </a:r>
                <a:r>
                  <a:rPr lang="fa-IR" dirty="0" smtClean="0">
                    <a:cs typeface="B Nazanin" panose="00000400000000000000" pitchFamily="2" charset="-78"/>
                  </a:rPr>
                  <a:t> منبع رابطه تقریباً خطی دارد.</a:t>
                </a:r>
              </a:p>
              <a:p>
                <a:pPr algn="r" rtl="1"/>
                <a:r>
                  <a:rPr lang="fa-IR" dirty="0" smtClean="0">
                    <a:cs typeface="B Nazanin" panose="00000400000000000000" pitchFamily="2" charset="-78"/>
                  </a:rPr>
                  <a:t>یعنی دیود در برابر یک سیگنال کوچک رفتاری خطی دارد و مانند یک مقاومت با مقدار </a:t>
                </a:r>
                <a14:m>
                  <m:oMath xmlns:m="http://schemas.openxmlformats.org/officeDocument/2006/math">
                    <m:f>
                      <m:fPr>
                        <m:ctrlPr>
                          <a:rPr lang="en-US" b="0" i="1" smtClean="0">
                            <a:latin typeface="Cambria Math" panose="02040503050406030204" pitchFamily="18" charset="0"/>
                            <a:cs typeface="B Nazanin" panose="00000400000000000000" pitchFamily="2" charset="-78"/>
                          </a:rPr>
                        </m:ctrlPr>
                      </m:fPr>
                      <m:num>
                        <m:sSub>
                          <m:sSubPr>
                            <m:ctrlPr>
                              <a:rPr lang="en-US" b="0" i="1" smtClean="0">
                                <a:latin typeface="Cambria Math" panose="02040503050406030204" pitchFamily="18" charset="0"/>
                                <a:cs typeface="B Nazanin" panose="00000400000000000000" pitchFamily="2" charset="-78"/>
                              </a:rPr>
                            </m:ctrlPr>
                          </m:sSubPr>
                          <m:e>
                            <m:r>
                              <a:rPr lang="en-US" b="0" i="1" smtClean="0">
                                <a:latin typeface="Cambria Math" panose="02040503050406030204" pitchFamily="18" charset="0"/>
                                <a:cs typeface="B Nazanin" panose="00000400000000000000" pitchFamily="2" charset="-78"/>
                              </a:rPr>
                              <m:t>𝑉</m:t>
                            </m:r>
                          </m:e>
                          <m:sub>
                            <m:r>
                              <a:rPr lang="en-US" b="0" i="1" smtClean="0">
                                <a:latin typeface="Cambria Math" panose="02040503050406030204" pitchFamily="18" charset="0"/>
                                <a:cs typeface="B Nazanin" panose="00000400000000000000" pitchFamily="2" charset="-78"/>
                              </a:rPr>
                              <m:t>𝑇𝐻</m:t>
                            </m:r>
                          </m:sub>
                        </m:sSub>
                      </m:num>
                      <m:den>
                        <m:sSub>
                          <m:sSubPr>
                            <m:ctrlPr>
                              <a:rPr lang="en-US" b="0" i="1" smtClean="0">
                                <a:latin typeface="Cambria Math" panose="02040503050406030204" pitchFamily="18" charset="0"/>
                                <a:cs typeface="B Nazanin" panose="00000400000000000000" pitchFamily="2" charset="-78"/>
                              </a:rPr>
                            </m:ctrlPr>
                          </m:sSubPr>
                          <m:e>
                            <m:r>
                              <a:rPr lang="en-US" b="0" i="1" smtClean="0">
                                <a:latin typeface="Cambria Math" panose="02040503050406030204" pitchFamily="18" charset="0"/>
                                <a:cs typeface="B Nazanin" panose="00000400000000000000" pitchFamily="2" charset="-78"/>
                              </a:rPr>
                              <m:t>𝐼</m:t>
                            </m:r>
                          </m:e>
                          <m:sub>
                            <m:r>
                              <a:rPr lang="en-US" b="0" i="1" smtClean="0">
                                <a:latin typeface="Cambria Math" panose="02040503050406030204" pitchFamily="18" charset="0"/>
                                <a:cs typeface="B Nazanin" panose="00000400000000000000" pitchFamily="2" charset="-78"/>
                              </a:rPr>
                              <m:t>𝐷</m:t>
                            </m:r>
                          </m:sub>
                        </m:sSub>
                      </m:den>
                    </m:f>
                  </m:oMath>
                </a14:m>
                <a:r>
                  <a:rPr lang="fa-IR" dirty="0" smtClean="0">
                    <a:cs typeface="B Nazanin" panose="00000400000000000000" pitchFamily="2" charset="-78"/>
                  </a:rPr>
                  <a:t> عمل می‌کند. به این مدل خطی، مدل </a:t>
                </a:r>
                <a:r>
                  <a:rPr lang="fa-IR" dirty="0" smtClean="0">
                    <a:solidFill>
                      <a:srgbClr val="FF0000"/>
                    </a:solidFill>
                    <a:cs typeface="B Nazanin" panose="00000400000000000000" pitchFamily="2" charset="-78"/>
                  </a:rPr>
                  <a:t>سیگنال کوچک </a:t>
                </a:r>
                <a:r>
                  <a:rPr lang="fa-IR" dirty="0" smtClean="0">
                    <a:cs typeface="B Nazanin" panose="00000400000000000000" pitchFamily="2" charset="-78"/>
                  </a:rPr>
                  <a:t>گویند.</a:t>
                </a:r>
                <a:endParaRPr lang="fa-IR" dirty="0">
                  <a:cs typeface="B Nazanin" panose="00000400000000000000" pitchFamily="2" charset="-78"/>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5891212" y="1219919"/>
                <a:ext cx="2498598" cy="2180469"/>
              </a:xfrm>
              <a:prstGeom prst="rect">
                <a:avLst/>
              </a:prstGeom>
              <a:blipFill rotWithShape="0">
                <a:blip r:embed="rId5"/>
                <a:stretch>
                  <a:fillRect/>
                </a:stretch>
              </a:blipFill>
            </p:spPr>
            <p:txBody>
              <a:bodyPr/>
              <a:lstStyle/>
              <a:p>
                <a:r>
                  <a:rPr lang="fa-IR">
                    <a:noFill/>
                  </a:rPr>
                  <a:t> </a:t>
                </a:r>
              </a:p>
            </p:txBody>
          </p:sp>
        </mc:Fallback>
      </mc:AlternateContent>
      <p:cxnSp>
        <p:nvCxnSpPr>
          <p:cNvPr id="14" name="Straight Arrow Connector 13"/>
          <p:cNvCxnSpPr>
            <a:stCxn id="13" idx="1"/>
          </p:cNvCxnSpPr>
          <p:nvPr/>
        </p:nvCxnSpPr>
        <p:spPr>
          <a:xfrm flipH="1" flipV="1">
            <a:off x="5189411" y="2023992"/>
            <a:ext cx="701801" cy="28616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009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lstStyle/>
              <a:p>
                <a:r>
                  <a:rPr lang="fa-IR" altLang="en-US" dirty="0" smtClean="0"/>
                  <a:t>مدل مرتبه اول شاکلی </a:t>
                </a:r>
                <a:r>
                  <a:rPr lang="en-US" altLang="en-US" dirty="0" smtClean="0"/>
                  <a:t>Shockley</a:t>
                </a:r>
              </a:p>
              <a:p>
                <a:pPr marL="0" indent="0">
                  <a:buNone/>
                </a:pPr>
                <a:endParaRPr lang="en-US" dirty="0"/>
              </a:p>
              <a:p>
                <a:pPr marL="0" indent="0">
                  <a:buNone/>
                </a:pPr>
                <a:endParaRPr lang="en-US" dirty="0"/>
              </a:p>
              <a:p>
                <a:pPr marL="0" indent="0">
                  <a:buNone/>
                </a:pPr>
                <a:endParaRPr lang="en-US" sz="2200" b="0" i="1" dirty="0" smtClean="0">
                  <a:latin typeface="Cambria Math" panose="02040503050406030204" pitchFamily="18" charset="0"/>
                </a:endParaRPr>
              </a:p>
              <a:p>
                <a:pPr marL="0" indent="0">
                  <a:buNone/>
                </a:pPr>
                <a:endParaRPr lang="en-US" sz="2200" b="0"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𝐼</m:t>
                          </m:r>
                        </m:e>
                        <m:sub>
                          <m:r>
                            <a:rPr lang="en-US" sz="2200" b="0" i="1" smtClean="0">
                              <a:latin typeface="Cambria Math" panose="02040503050406030204" pitchFamily="18" charset="0"/>
                            </a:rPr>
                            <m:t>𝑑𝑠</m:t>
                          </m:r>
                        </m:sub>
                      </m:sSub>
                      <m:r>
                        <a:rPr lang="en-US" sz="2200" b="0" i="1" smtClean="0">
                          <a:latin typeface="Cambria Math" panose="02040503050406030204" pitchFamily="18" charset="0"/>
                        </a:rPr>
                        <m:t>=</m:t>
                      </m:r>
                      <m:d>
                        <m:dPr>
                          <m:begChr m:val="{"/>
                          <m:endChr m:val="}"/>
                          <m:ctrlPr>
                            <a:rPr lang="en-US" sz="2200" b="0" i="1" smtClean="0">
                              <a:latin typeface="Cambria Math" panose="02040503050406030204" pitchFamily="18" charset="0"/>
                            </a:rPr>
                          </m:ctrlPr>
                        </m:dPr>
                        <m:e>
                          <m:m>
                            <m:mPr>
                              <m:mcs>
                                <m:mc>
                                  <m:mcPr>
                                    <m:count m:val="3"/>
                                    <m:mcJc m:val="center"/>
                                  </m:mcPr>
                                </m:mc>
                              </m:mcs>
                              <m:ctrlPr>
                                <a:rPr lang="en-US" sz="2200" b="0" i="1" smtClean="0">
                                  <a:latin typeface="Cambria Math" panose="02040503050406030204" pitchFamily="18" charset="0"/>
                                </a:rPr>
                              </m:ctrlPr>
                            </m:mPr>
                            <m:mr>
                              <m:e>
                                <m:r>
                                  <m:rPr>
                                    <m:brk m:alnAt="7"/>
                                  </m:rPr>
                                  <a:rPr lang="en-US" sz="2200" i="1">
                                    <a:latin typeface="Cambria Math" panose="02040503050406030204" pitchFamily="18" charset="0"/>
                                  </a:rPr>
                                  <m:t>0</m:t>
                                </m:r>
                              </m:e>
                              <m:e>
                                <m:sSub>
                                  <m:sSubPr>
                                    <m:ctrlPr>
                                      <a:rPr lang="en-US" sz="2200" i="1">
                                        <a:latin typeface="Cambria Math" panose="02040503050406030204" pitchFamily="18" charset="0"/>
                                      </a:rPr>
                                    </m:ctrlPr>
                                  </m:sSubPr>
                                  <m:e>
                                    <m:r>
                                      <m:rPr>
                                        <m:brk m:alnAt="7"/>
                                      </m:rPr>
                                      <a:rPr lang="en-US" sz="2200" i="1">
                                        <a:latin typeface="Cambria Math" panose="02040503050406030204" pitchFamily="18" charset="0"/>
                                      </a:rPr>
                                      <m:t>𝑉</m:t>
                                    </m:r>
                                  </m:e>
                                  <m:sub>
                                    <m:r>
                                      <m:rPr>
                                        <m:brk m:alnAt="7"/>
                                      </m:rPr>
                                      <a:rPr lang="en-US" sz="2200" i="1">
                                        <a:latin typeface="Cambria Math" panose="02040503050406030204" pitchFamily="18" charset="0"/>
                                      </a:rPr>
                                      <m:t>𝑔</m:t>
                                    </m:r>
                                    <m:r>
                                      <a:rPr lang="en-US" sz="2200" i="1">
                                        <a:latin typeface="Cambria Math" panose="02040503050406030204" pitchFamily="18" charset="0"/>
                                      </a:rPr>
                                      <m:t>𝑠</m:t>
                                    </m:r>
                                  </m:sub>
                                </m:sSub>
                                <m:r>
                                  <m:rPr>
                                    <m:brk m:alnAt="7"/>
                                  </m:rPr>
                                  <a:rPr lang="en-US" sz="2200" i="1">
                                    <a:latin typeface="Cambria Math" panose="02040503050406030204" pitchFamily="18" charset="0"/>
                                  </a:rPr>
                                  <m:t>&lt;</m:t>
                                </m:r>
                                <m:sSub>
                                  <m:sSubPr>
                                    <m:ctrlPr>
                                      <a:rPr lang="en-US" sz="2200" i="1">
                                        <a:latin typeface="Cambria Math" panose="02040503050406030204" pitchFamily="18" charset="0"/>
                                      </a:rPr>
                                    </m:ctrlPr>
                                  </m:sSubPr>
                                  <m:e>
                                    <m:r>
                                      <m:rPr>
                                        <m:brk m:alnAt="7"/>
                                      </m:rPr>
                                      <a:rPr lang="en-US" sz="2200" i="1">
                                        <a:latin typeface="Cambria Math" panose="02040503050406030204" pitchFamily="18" charset="0"/>
                                      </a:rPr>
                                      <m:t>𝑉</m:t>
                                    </m:r>
                                  </m:e>
                                  <m:sub>
                                    <m:r>
                                      <m:rPr>
                                        <m:brk m:alnAt="7"/>
                                      </m:rPr>
                                      <a:rPr lang="en-US" sz="2200" i="1">
                                        <a:latin typeface="Cambria Math" panose="02040503050406030204" pitchFamily="18" charset="0"/>
                                      </a:rPr>
                                      <m:t>𝑡</m:t>
                                    </m:r>
                                  </m:sub>
                                </m:sSub>
                              </m:e>
                              <m:e>
                                <m:r>
                                  <a:rPr lang="fa-IR" sz="2200" b="0" i="1" smtClean="0">
                                    <a:latin typeface="Cambria Math" panose="02040503050406030204" pitchFamily="18" charset="0"/>
                                  </a:rPr>
                                  <m:t>قطع</m:t>
                                </m:r>
                              </m:e>
                            </m:mr>
                            <m:mr>
                              <m:e>
                                <m:r>
                                  <a:rPr lang="en-US" sz="2200" b="0" i="1" smtClean="0">
                                    <a:latin typeface="Cambria Math" panose="02040503050406030204" pitchFamily="18" charset="0"/>
                                  </a:rPr>
                                  <m:t>𝐾</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𝑉</m:t>
                                        </m:r>
                                      </m:e>
                                      <m:sub>
                                        <m:r>
                                          <a:rPr lang="en-US" sz="2200" i="1">
                                            <a:latin typeface="Cambria Math" panose="02040503050406030204" pitchFamily="18" charset="0"/>
                                          </a:rPr>
                                          <m:t>𝑔𝑠</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𝑉</m:t>
                                        </m:r>
                                      </m:e>
                                      <m:sub>
                                        <m:r>
                                          <a:rPr lang="en-US" sz="2200" i="1">
                                            <a:latin typeface="Cambria Math" panose="02040503050406030204" pitchFamily="18" charset="0"/>
                                          </a:rPr>
                                          <m:t>𝑡</m:t>
                                        </m:r>
                                      </m:sub>
                                    </m:sSub>
                                    <m:r>
                                      <a:rPr lang="en-US" sz="2200" i="1">
                                        <a:latin typeface="Cambria Math" panose="02040503050406030204" pitchFamily="18" charset="0"/>
                                      </a:rPr>
                                      <m:t>−</m:t>
                                    </m:r>
                                    <m:f>
                                      <m:fPr>
                                        <m:ctrlPr>
                                          <a:rPr lang="en-US" sz="2200" i="1">
                                            <a:latin typeface="Cambria Math" panose="02040503050406030204" pitchFamily="18" charset="0"/>
                                          </a:rPr>
                                        </m:ctrlPr>
                                      </m:fPr>
                                      <m:num>
                                        <m:sSub>
                                          <m:sSubPr>
                                            <m:ctrlPr>
                                              <a:rPr lang="en-US" sz="2200" i="1">
                                                <a:latin typeface="Cambria Math" panose="02040503050406030204" pitchFamily="18" charset="0"/>
                                              </a:rPr>
                                            </m:ctrlPr>
                                          </m:sSubPr>
                                          <m:e>
                                            <m:r>
                                              <a:rPr lang="en-US" sz="2200" i="1">
                                                <a:latin typeface="Cambria Math" panose="02040503050406030204" pitchFamily="18" charset="0"/>
                                              </a:rPr>
                                              <m:t>𝑉</m:t>
                                            </m:r>
                                          </m:e>
                                          <m:sub>
                                            <m:r>
                                              <a:rPr lang="en-US" sz="2200" i="1">
                                                <a:latin typeface="Cambria Math" panose="02040503050406030204" pitchFamily="18" charset="0"/>
                                              </a:rPr>
                                              <m:t>𝑑𝑠</m:t>
                                            </m:r>
                                          </m:sub>
                                        </m:sSub>
                                      </m:num>
                                      <m:den>
                                        <m:r>
                                          <a:rPr lang="en-US" sz="2200" i="1">
                                            <a:latin typeface="Cambria Math" panose="02040503050406030204" pitchFamily="18" charset="0"/>
                                          </a:rPr>
                                          <m:t>2</m:t>
                                        </m:r>
                                      </m:den>
                                    </m:f>
                                  </m:e>
                                </m:d>
                                <m:sSub>
                                  <m:sSubPr>
                                    <m:ctrlPr>
                                      <a:rPr lang="en-US" sz="2200" i="1">
                                        <a:latin typeface="Cambria Math" panose="02040503050406030204" pitchFamily="18" charset="0"/>
                                      </a:rPr>
                                    </m:ctrlPr>
                                  </m:sSubPr>
                                  <m:e>
                                    <m:r>
                                      <a:rPr lang="en-US" sz="2200" i="1">
                                        <a:latin typeface="Cambria Math" panose="02040503050406030204" pitchFamily="18" charset="0"/>
                                      </a:rPr>
                                      <m:t>𝑉</m:t>
                                    </m:r>
                                  </m:e>
                                  <m:sub>
                                    <m:r>
                                      <a:rPr lang="en-US" sz="2200" i="1">
                                        <a:latin typeface="Cambria Math" panose="02040503050406030204" pitchFamily="18" charset="0"/>
                                      </a:rPr>
                                      <m:t>𝑑𝑠</m:t>
                                    </m:r>
                                  </m:sub>
                                </m:sSub>
                              </m:e>
                              <m:e>
                                <m:sSub>
                                  <m:sSubPr>
                                    <m:ctrlPr>
                                      <a:rPr lang="en-US" sz="2200" i="1">
                                        <a:latin typeface="Cambria Math" panose="02040503050406030204" pitchFamily="18" charset="0"/>
                                      </a:rPr>
                                    </m:ctrlPr>
                                  </m:sSubPr>
                                  <m:e>
                                    <m:r>
                                      <a:rPr lang="en-US" sz="2200" i="1">
                                        <a:latin typeface="Cambria Math" panose="02040503050406030204" pitchFamily="18" charset="0"/>
                                      </a:rPr>
                                      <m:t>𝑉</m:t>
                                    </m:r>
                                  </m:e>
                                  <m:sub>
                                    <m:r>
                                      <a:rPr lang="en-US" sz="2200" i="1">
                                        <a:latin typeface="Cambria Math" panose="02040503050406030204" pitchFamily="18" charset="0"/>
                                      </a:rPr>
                                      <m:t>𝑑𝑠</m:t>
                                    </m:r>
                                  </m:sub>
                                </m:sSub>
                                <m:r>
                                  <a:rPr lang="en-US" sz="2200" i="1">
                                    <a:latin typeface="Cambria Math" panose="02040503050406030204" pitchFamily="18" charset="0"/>
                                  </a:rPr>
                                  <m:t>&lt;</m:t>
                                </m:r>
                                <m:sSub>
                                  <m:sSubPr>
                                    <m:ctrlPr>
                                      <a:rPr lang="en-US" sz="2200" i="1">
                                        <a:latin typeface="Cambria Math" panose="02040503050406030204" pitchFamily="18" charset="0"/>
                                      </a:rPr>
                                    </m:ctrlPr>
                                  </m:sSubPr>
                                  <m:e>
                                    <m:r>
                                      <a:rPr lang="en-US" sz="2200" i="1">
                                        <a:latin typeface="Cambria Math" panose="02040503050406030204" pitchFamily="18" charset="0"/>
                                      </a:rPr>
                                      <m:t>𝑉</m:t>
                                    </m:r>
                                  </m:e>
                                  <m:sub>
                                    <m:r>
                                      <a:rPr lang="en-US" sz="2200" i="1">
                                        <a:latin typeface="Cambria Math" panose="02040503050406030204" pitchFamily="18" charset="0"/>
                                      </a:rPr>
                                      <m:t>𝑔𝑠</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𝑉</m:t>
                                    </m:r>
                                  </m:e>
                                  <m:sub>
                                    <m:r>
                                      <a:rPr lang="en-US" sz="2200" i="1">
                                        <a:latin typeface="Cambria Math" panose="02040503050406030204" pitchFamily="18" charset="0"/>
                                      </a:rPr>
                                      <m:t>𝑡</m:t>
                                    </m:r>
                                  </m:sub>
                                </m:sSub>
                              </m:e>
                              <m:e>
                                <m:r>
                                  <a:rPr lang="fa-IR" sz="2200" b="0" i="1" smtClean="0">
                                    <a:latin typeface="Cambria Math" panose="02040503050406030204" pitchFamily="18" charset="0"/>
                                  </a:rPr>
                                  <m:t>خطی</m:t>
                                </m:r>
                              </m:e>
                            </m:mr>
                            <m:mr>
                              <m:e>
                                <m:f>
                                  <m:fPr>
                                    <m:ctrlPr>
                                      <a:rPr lang="en-US" sz="2200" i="1">
                                        <a:latin typeface="Cambria Math" panose="02040503050406030204" pitchFamily="18" charset="0"/>
                                      </a:rPr>
                                    </m:ctrlPr>
                                  </m:fPr>
                                  <m:num>
                                    <m:r>
                                      <a:rPr lang="en-US" sz="2200" b="0" i="1" smtClean="0">
                                        <a:latin typeface="Cambria Math" panose="02040503050406030204" pitchFamily="18" charset="0"/>
                                      </a:rPr>
                                      <m:t>𝐾</m:t>
                                    </m:r>
                                  </m:num>
                                  <m:den>
                                    <m:r>
                                      <a:rPr lang="en-US" sz="2200" i="1">
                                        <a:latin typeface="Cambria Math" panose="02040503050406030204" pitchFamily="18" charset="0"/>
                                      </a:rPr>
                                      <m:t>2</m:t>
                                    </m:r>
                                  </m:den>
                                </m:f>
                                <m:sSup>
                                  <m:sSupPr>
                                    <m:ctrlPr>
                                      <a:rPr lang="en-US" sz="2200" i="1">
                                        <a:latin typeface="Cambria Math" panose="02040503050406030204" pitchFamily="18" charset="0"/>
                                      </a:rPr>
                                    </m:ctrlPr>
                                  </m:sSupPr>
                                  <m:e>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𝑉</m:t>
                                            </m:r>
                                          </m:e>
                                          <m:sub>
                                            <m:r>
                                              <a:rPr lang="en-US" sz="2200" i="1">
                                                <a:latin typeface="Cambria Math" panose="02040503050406030204" pitchFamily="18" charset="0"/>
                                              </a:rPr>
                                              <m:t>𝑔𝑠</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𝑉</m:t>
                                            </m:r>
                                          </m:e>
                                          <m:sub>
                                            <m:r>
                                              <a:rPr lang="en-US" sz="2200" i="1">
                                                <a:latin typeface="Cambria Math" panose="02040503050406030204" pitchFamily="18" charset="0"/>
                                              </a:rPr>
                                              <m:t>𝑡</m:t>
                                            </m:r>
                                          </m:sub>
                                        </m:sSub>
                                      </m:e>
                                    </m:d>
                                  </m:e>
                                  <m:sup>
                                    <m:r>
                                      <a:rPr lang="en-US" sz="2200" i="1">
                                        <a:latin typeface="Cambria Math" panose="02040503050406030204" pitchFamily="18" charset="0"/>
                                      </a:rPr>
                                      <m:t>2</m:t>
                                    </m:r>
                                  </m:sup>
                                </m:sSup>
                              </m:e>
                              <m:e>
                                <m:sSub>
                                  <m:sSubPr>
                                    <m:ctrlPr>
                                      <a:rPr lang="en-US" sz="2200" i="1">
                                        <a:latin typeface="Cambria Math" panose="02040503050406030204" pitchFamily="18" charset="0"/>
                                      </a:rPr>
                                    </m:ctrlPr>
                                  </m:sSubPr>
                                  <m:e>
                                    <m:r>
                                      <a:rPr lang="en-US" sz="2200" i="1">
                                        <a:latin typeface="Cambria Math" panose="02040503050406030204" pitchFamily="18" charset="0"/>
                                      </a:rPr>
                                      <m:t>𝑉</m:t>
                                    </m:r>
                                  </m:e>
                                  <m:sub>
                                    <m:r>
                                      <a:rPr lang="en-US" sz="2200" i="1">
                                        <a:latin typeface="Cambria Math" panose="02040503050406030204" pitchFamily="18" charset="0"/>
                                      </a:rPr>
                                      <m:t>𝑑𝑠</m:t>
                                    </m:r>
                                  </m:sub>
                                </m:sSub>
                                <m:r>
                                  <a:rPr lang="en-US" sz="2200" i="1">
                                    <a:latin typeface="Cambria Math" panose="02040503050406030204" pitchFamily="18" charset="0"/>
                                  </a:rPr>
                                  <m:t>&gt;</m:t>
                                </m:r>
                                <m:sSub>
                                  <m:sSubPr>
                                    <m:ctrlPr>
                                      <a:rPr lang="en-US" sz="2200" i="1">
                                        <a:latin typeface="Cambria Math" panose="02040503050406030204" pitchFamily="18" charset="0"/>
                                      </a:rPr>
                                    </m:ctrlPr>
                                  </m:sSubPr>
                                  <m:e>
                                    <m:r>
                                      <a:rPr lang="en-US" sz="2200" i="1">
                                        <a:latin typeface="Cambria Math" panose="02040503050406030204" pitchFamily="18" charset="0"/>
                                      </a:rPr>
                                      <m:t>𝑉</m:t>
                                    </m:r>
                                  </m:e>
                                  <m:sub>
                                    <m:r>
                                      <a:rPr lang="en-US" sz="2200" i="1">
                                        <a:latin typeface="Cambria Math" panose="02040503050406030204" pitchFamily="18" charset="0"/>
                                      </a:rPr>
                                      <m:t>𝑔𝑠</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𝑉</m:t>
                                    </m:r>
                                  </m:e>
                                  <m:sub>
                                    <m:r>
                                      <a:rPr lang="en-US" sz="2200" i="1">
                                        <a:latin typeface="Cambria Math" panose="02040503050406030204" pitchFamily="18" charset="0"/>
                                      </a:rPr>
                                      <m:t>𝑡</m:t>
                                    </m:r>
                                  </m:sub>
                                </m:sSub>
                              </m:e>
                              <m:e>
                                <m:r>
                                  <a:rPr lang="fa-IR" sz="2200" b="0" i="1" smtClean="0">
                                    <a:latin typeface="Cambria Math" panose="02040503050406030204" pitchFamily="18" charset="0"/>
                                  </a:rPr>
                                  <m:t>اشباع</m:t>
                                </m:r>
                              </m:e>
                            </m:mr>
                          </m:m>
                        </m:e>
                      </m:d>
                    </m:oMath>
                  </m:oMathPara>
                </a14:m>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0">
                <a:blip r:embed="rId2"/>
                <a:stretch>
                  <a:fillRect t="-2125" r="-449"/>
                </a:stretch>
              </a:blipFill>
            </p:spPr>
            <p:txBody>
              <a:bodyPr/>
              <a:lstStyle/>
              <a:p>
                <a:r>
                  <a:rPr lang="fa-IR">
                    <a:noFill/>
                  </a:rPr>
                  <a:t> </a:t>
                </a:r>
              </a:p>
            </p:txBody>
          </p:sp>
        </mc:Fallback>
      </mc:AlternateContent>
      <p:sp>
        <p:nvSpPr>
          <p:cNvPr id="2" name="Title 1"/>
          <p:cNvSpPr>
            <a:spLocks noGrp="1"/>
          </p:cNvSpPr>
          <p:nvPr>
            <p:ph type="title"/>
          </p:nvPr>
        </p:nvSpPr>
        <p:spPr/>
        <p:txBody>
          <a:bodyPr/>
          <a:lstStyle/>
          <a:p>
            <a:r>
              <a:rPr lang="fa-IR" dirty="0" smtClean="0"/>
              <a:t>مدل سیگنال بزرگ </a:t>
            </a:r>
            <a:r>
              <a:rPr lang="en-US" dirty="0" smtClean="0"/>
              <a:t>MOSFET</a:t>
            </a:r>
            <a:endParaRPr lang="en-US" dirty="0"/>
          </a:p>
        </p:txBody>
      </p:sp>
      <p:sp>
        <p:nvSpPr>
          <p:cNvPr id="4" name="Date Placeholder 3"/>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5" name="Footer Placeholder 4"/>
          <p:cNvSpPr>
            <a:spLocks noGrp="1"/>
          </p:cNvSpPr>
          <p:nvPr>
            <p:ph type="ftr" sz="quarter" idx="11"/>
          </p:nvPr>
        </p:nvSpPr>
        <p:spPr/>
        <p:txBody>
          <a:bodyPr/>
          <a:lstStyle/>
          <a:p>
            <a:pPr>
              <a:defRPr/>
            </a:pPr>
            <a:r>
              <a:rPr lang="fa-IR" altLang="en-US" smtClean="0"/>
              <a:t>12. ترانزیستور (ادامه)</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B5CFC3F8-B58D-40FA-AF21-F23E618E0688}" type="slidenum">
              <a:rPr lang="en-US" altLang="en-US" smtClean="0"/>
              <a:pPr>
                <a:defRPr/>
              </a:pPr>
              <a:t>7</a:t>
            </a:fld>
            <a:endParaRPr lang="en-US" altLang="en-US" dirty="0"/>
          </a:p>
        </p:txBody>
      </p:sp>
      <p:pic>
        <p:nvPicPr>
          <p:cNvPr id="7" name="Picture 6"/>
          <p:cNvPicPr>
            <a:picLocks noChangeAspect="1"/>
          </p:cNvPicPr>
          <p:nvPr/>
        </p:nvPicPr>
        <p:blipFill>
          <a:blip r:embed="rId3"/>
          <a:stretch>
            <a:fillRect/>
          </a:stretch>
        </p:blipFill>
        <p:spPr>
          <a:xfrm>
            <a:off x="609600" y="1600200"/>
            <a:ext cx="4096502" cy="1752600"/>
          </a:xfrm>
          <a:prstGeom prst="rect">
            <a:avLst/>
          </a:prstGeom>
        </p:spPr>
      </p:pic>
    </p:spTree>
    <p:extLst>
      <p:ext uri="{BB962C8B-B14F-4D97-AF65-F5344CB8AC3E}">
        <p14:creationId xmlns:p14="http://schemas.microsoft.com/office/powerpoint/2010/main" val="35530631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مشخصه ولتاژ-جریان </a:t>
            </a:r>
            <a:r>
              <a:rPr lang="en-US" dirty="0" smtClean="0"/>
              <a:t>MOSFET</a:t>
            </a:r>
            <a:endParaRPr lang="fa-IR" dirty="0"/>
          </a:p>
        </p:txBody>
      </p:sp>
      <p:sp>
        <p:nvSpPr>
          <p:cNvPr id="4" name="Date Placeholder 3"/>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5" name="Footer Placeholder 4"/>
          <p:cNvSpPr>
            <a:spLocks noGrp="1"/>
          </p:cNvSpPr>
          <p:nvPr>
            <p:ph type="ftr" sz="quarter" idx="11"/>
          </p:nvPr>
        </p:nvSpPr>
        <p:spPr/>
        <p:txBody>
          <a:bodyPr/>
          <a:lstStyle/>
          <a:p>
            <a:pPr>
              <a:defRPr/>
            </a:pPr>
            <a:r>
              <a:rPr lang="fa-IR" altLang="en-US" smtClean="0"/>
              <a:t>12. ترانزیستور (ادامه)</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rtl="1">
              <a:defRPr/>
            </a:pPr>
            <a:fld id="{B5CFC3F8-B58D-40FA-AF21-F23E618E0688}" type="slidenum">
              <a:rPr lang="en-US" altLang="en-US" smtClean="0"/>
              <a:pPr rtl="1">
                <a:defRPr/>
              </a:pPr>
              <a:t>8</a:t>
            </a:fld>
            <a:endParaRPr lang="en-US" altLang="en-US" dirty="0"/>
          </a:p>
        </p:txBody>
      </p:sp>
      <p:pic>
        <p:nvPicPr>
          <p:cNvPr id="8" name="Picture 7"/>
          <p:cNvPicPr>
            <a:picLocks noChangeAspect="1"/>
          </p:cNvPicPr>
          <p:nvPr/>
        </p:nvPicPr>
        <p:blipFill>
          <a:blip r:embed="rId2"/>
          <a:stretch>
            <a:fillRect/>
          </a:stretch>
        </p:blipFill>
        <p:spPr>
          <a:xfrm>
            <a:off x="602166" y="1455982"/>
            <a:ext cx="6629400" cy="4607433"/>
          </a:xfrm>
          <a:prstGeom prst="rect">
            <a:avLst/>
          </a:prstGeom>
        </p:spPr>
      </p:pic>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lstStyle/>
              <a:p>
                <a:r>
                  <a:rPr lang="fa-IR" dirty="0" smtClean="0"/>
                  <a:t>رابطه جریان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𝑖</m:t>
                        </m:r>
                      </m:e>
                      <m:sub>
                        <m:r>
                          <a:rPr lang="en-US" b="0" i="1" dirty="0" smtClean="0">
                            <a:latin typeface="Cambria Math" panose="02040503050406030204" pitchFamily="18" charset="0"/>
                          </a:rPr>
                          <m:t>𝐷𝑆</m:t>
                        </m:r>
                      </m:sub>
                    </m:sSub>
                  </m:oMath>
                </a14:m>
                <a:r>
                  <a:rPr lang="fa-IR" dirty="0" smtClean="0"/>
                  <a:t> با ولتاژ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𝐷𝑆</m:t>
                        </m:r>
                      </m:sub>
                    </m:sSub>
                  </m:oMath>
                </a14:m>
                <a:r>
                  <a:rPr lang="fa-IR" dirty="0" smtClean="0"/>
                  <a:t> </a:t>
                </a:r>
                <a:endParaRPr lang="fa-IR"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0">
                <a:blip r:embed="rId3"/>
                <a:stretch>
                  <a:fillRect t="-875" r="-449"/>
                </a:stretch>
              </a:blipFill>
            </p:spPr>
            <p:txBody>
              <a:bodyPr/>
              <a:lstStyle/>
              <a:p>
                <a:r>
                  <a:rPr lang="fa-IR">
                    <a:noFill/>
                  </a:rPr>
                  <a:t> </a:t>
                </a:r>
              </a:p>
            </p:txBody>
          </p:sp>
        </mc:Fallback>
      </mc:AlternateContent>
    </p:spTree>
    <p:extLst>
      <p:ext uri="{BB962C8B-B14F-4D97-AF65-F5344CB8AC3E}">
        <p14:creationId xmlns:p14="http://schemas.microsoft.com/office/powerpoint/2010/main" val="681783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مشخصه ولتاژ-جریان </a:t>
            </a:r>
            <a:r>
              <a:rPr lang="en-US" dirty="0" smtClean="0"/>
              <a:t>MOSFET</a:t>
            </a:r>
            <a:endParaRPr lang="fa-IR" dirty="0"/>
          </a:p>
        </p:txBody>
      </p:sp>
      <p:sp>
        <p:nvSpPr>
          <p:cNvPr id="4" name="Date Placeholder 3"/>
          <p:cNvSpPr>
            <a:spLocks noGrp="1"/>
          </p:cNvSpPr>
          <p:nvPr>
            <p:ph type="dt" sz="half" idx="10"/>
          </p:nvPr>
        </p:nvSpPr>
        <p:spPr/>
        <p:txBody>
          <a:bodyPr/>
          <a:lstStyle/>
          <a:p>
            <a:pPr>
              <a:defRPr/>
            </a:pPr>
            <a:r>
              <a:rPr lang="fa-IR" altLang="en-US" smtClean="0"/>
              <a:t>مدارهای الکتریکی و الکترونیکی</a:t>
            </a:r>
            <a:endParaRPr lang="en-US" altLang="en-US" dirty="0"/>
          </a:p>
        </p:txBody>
      </p:sp>
      <p:sp>
        <p:nvSpPr>
          <p:cNvPr id="5" name="Footer Placeholder 4"/>
          <p:cNvSpPr>
            <a:spLocks noGrp="1"/>
          </p:cNvSpPr>
          <p:nvPr>
            <p:ph type="ftr" sz="quarter" idx="11"/>
          </p:nvPr>
        </p:nvSpPr>
        <p:spPr/>
        <p:txBody>
          <a:bodyPr/>
          <a:lstStyle/>
          <a:p>
            <a:pPr>
              <a:defRPr/>
            </a:pPr>
            <a:r>
              <a:rPr lang="fa-IR" altLang="en-US" smtClean="0"/>
              <a:t>12. ترانزیستور (ادامه)</a:t>
            </a:r>
            <a:endParaRPr lang="en-US" altLang="en-US" dirty="0"/>
          </a:p>
        </p:txBody>
      </p:sp>
      <p:sp>
        <p:nvSpPr>
          <p:cNvPr id="6" name="Slide Number Placeholder 5"/>
          <p:cNvSpPr>
            <a:spLocks noGrp="1"/>
          </p:cNvSpPr>
          <p:nvPr>
            <p:ph type="sldNum" sz="quarter" idx="12"/>
          </p:nvPr>
        </p:nvSpPr>
        <p:spPr/>
        <p:txBody>
          <a:bodyPr>
            <a:normAutofit fontScale="85000" lnSpcReduction="20000"/>
          </a:bodyPr>
          <a:lstStyle/>
          <a:p>
            <a:pPr rtl="1">
              <a:defRPr/>
            </a:pPr>
            <a:fld id="{B5CFC3F8-B58D-40FA-AF21-F23E618E0688}" type="slidenum">
              <a:rPr lang="en-US" altLang="en-US" smtClean="0"/>
              <a:pPr rtl="1">
                <a:defRPr/>
              </a:pPr>
              <a:t>9</a:t>
            </a:fld>
            <a:endParaRPr lang="en-US" alt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lstStyle/>
              <a:p>
                <a:r>
                  <a:rPr lang="fa-IR" dirty="0" smtClean="0"/>
                  <a:t>رابطه جریان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𝑖</m:t>
                        </m:r>
                      </m:e>
                      <m:sub>
                        <m:r>
                          <a:rPr lang="en-US" b="0" i="1" dirty="0" smtClean="0">
                            <a:latin typeface="Cambria Math" panose="02040503050406030204" pitchFamily="18" charset="0"/>
                          </a:rPr>
                          <m:t>𝐷𝑆</m:t>
                        </m:r>
                      </m:sub>
                    </m:sSub>
                  </m:oMath>
                </a14:m>
                <a:r>
                  <a:rPr lang="fa-IR" dirty="0" smtClean="0"/>
                  <a:t> با ولتاژ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𝐺𝑆</m:t>
                        </m:r>
                      </m:sub>
                    </m:sSub>
                  </m:oMath>
                </a14:m>
                <a:r>
                  <a:rPr lang="fa-IR" dirty="0" smtClean="0"/>
                  <a:t> </a:t>
                </a:r>
                <a:endParaRPr lang="fa-IR"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0">
                <a:blip r:embed="rId2"/>
                <a:stretch>
                  <a:fillRect t="-875" r="-449"/>
                </a:stretch>
              </a:blipFill>
            </p:spPr>
            <p:txBody>
              <a:bodyPr/>
              <a:lstStyle/>
              <a:p>
                <a:r>
                  <a:rPr lang="fa-IR">
                    <a:noFill/>
                  </a:rPr>
                  <a:t> </a:t>
                </a:r>
              </a:p>
            </p:txBody>
          </p:sp>
        </mc:Fallback>
      </mc:AlternateContent>
      <p:pic>
        <p:nvPicPr>
          <p:cNvPr id="7" name="Picture 6"/>
          <p:cNvPicPr>
            <a:picLocks noChangeAspect="1"/>
          </p:cNvPicPr>
          <p:nvPr/>
        </p:nvPicPr>
        <p:blipFill>
          <a:blip r:embed="rId3"/>
          <a:stretch>
            <a:fillRect/>
          </a:stretch>
        </p:blipFill>
        <p:spPr>
          <a:xfrm>
            <a:off x="609600" y="1524000"/>
            <a:ext cx="3686175" cy="4411519"/>
          </a:xfrm>
          <a:prstGeom prst="rect">
            <a:avLst/>
          </a:prstGeom>
        </p:spPr>
      </p:pic>
    </p:spTree>
    <p:extLst>
      <p:ext uri="{BB962C8B-B14F-4D97-AF65-F5344CB8AC3E}">
        <p14:creationId xmlns:p14="http://schemas.microsoft.com/office/powerpoint/2010/main" val="178324671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5715</TotalTime>
  <Words>1125</Words>
  <Application>Microsoft Office PowerPoint</Application>
  <PresentationFormat>On-screen Show (4:3)</PresentationFormat>
  <Paragraphs>338</Paragraphs>
  <Slides>30</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B Nazanin</vt:lpstr>
      <vt:lpstr>Calibri</vt:lpstr>
      <vt:lpstr>Cambria Math</vt:lpstr>
      <vt:lpstr>Wingdings</vt:lpstr>
      <vt:lpstr>Wingdings 2</vt:lpstr>
      <vt:lpstr>Median</vt:lpstr>
      <vt:lpstr>مدارهای الکتریکی و الکترونیکی فصل دوازدهم: ترانزیستور (ادامه)  استاد درس: محمود ممتازپور ceit.aut.ac.ir/~momtazpour   </vt:lpstr>
      <vt:lpstr>فهرست مطالب</vt:lpstr>
      <vt:lpstr>کاربردهای ترانزیستور</vt:lpstr>
      <vt:lpstr>رفتار غیرخطی دیود</vt:lpstr>
      <vt:lpstr>رفتار غیرخطی دیود</vt:lpstr>
      <vt:lpstr>مدل سیگنال کوچک و سیگنال بزرگ</vt:lpstr>
      <vt:lpstr>مدل سیگنال بزرگ MOSFET</vt:lpstr>
      <vt:lpstr>مشخصه ولتاژ-جریان MOSFET</vt:lpstr>
      <vt:lpstr>مشخصه ولتاژ-جریان MOSFET</vt:lpstr>
      <vt:lpstr>تحلیل DC ترانزیستور MOSFET</vt:lpstr>
      <vt:lpstr>مثال</vt:lpstr>
      <vt:lpstr>مثال 2</vt:lpstr>
      <vt:lpstr>مثال 3</vt:lpstr>
      <vt:lpstr>مدل سیگنال کوچک MOSFET</vt:lpstr>
      <vt:lpstr>جداسازی تحلیل DC از AC</vt:lpstr>
      <vt:lpstr>جداسازی تحلیل DC از AC</vt:lpstr>
      <vt:lpstr>مثال</vt:lpstr>
      <vt:lpstr>مثال (ادامه)</vt:lpstr>
      <vt:lpstr>مثال (ادامه: تحلیل DC)</vt:lpstr>
      <vt:lpstr>مثال (ادامه: تحلیل DC)</vt:lpstr>
      <vt:lpstr>پیکربندی‌های مختلف MOSFET</vt:lpstr>
      <vt:lpstr>ماسفت به عنوان سوئیچ</vt:lpstr>
      <vt:lpstr>تمرین کلاسی 1 (سورس مشترک)</vt:lpstr>
      <vt:lpstr>تمرین کلاسی 2 (سورس مشترک)</vt:lpstr>
      <vt:lpstr>تمرین کلاسی 3 (سورس مشترک)</vt:lpstr>
      <vt:lpstr>تمرین کلاسی 4 (درین مشترک)</vt:lpstr>
      <vt:lpstr>مقاومت ورودی و خروجی</vt:lpstr>
      <vt:lpstr>تمرین کلاسی 5 (گیت مشترک)</vt:lpstr>
      <vt:lpstr>گیت اینورتر NMOS با بار مقاومتی</vt:lpstr>
      <vt:lpstr>گیت اینورتر CMOS</vt:lpstr>
    </vt:vector>
  </TitlesOfParts>
  <Company>Purdue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Overview</dc:title>
  <dc:creator>rf</dc:creator>
  <cp:lastModifiedBy>Windows User</cp:lastModifiedBy>
  <cp:revision>516</cp:revision>
  <dcterms:created xsi:type="dcterms:W3CDTF">2005-06-03T08:24:32Z</dcterms:created>
  <dcterms:modified xsi:type="dcterms:W3CDTF">2018-11-18T17:15:02Z</dcterms:modified>
</cp:coreProperties>
</file>