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3"/>
  </p:notesMasterIdLst>
  <p:sldIdLst>
    <p:sldId id="256" r:id="rId3"/>
    <p:sldId id="257" r:id="rId4"/>
    <p:sldId id="258" r:id="rId5"/>
    <p:sldId id="259" r:id="rId6"/>
    <p:sldId id="260" r:id="rId7"/>
    <p:sldId id="261" r:id="rId8"/>
    <p:sldId id="314" r:id="rId9"/>
    <p:sldId id="321" r:id="rId10"/>
    <p:sldId id="262" r:id="rId11"/>
    <p:sldId id="263" r:id="rId12"/>
    <p:sldId id="264" r:id="rId13"/>
    <p:sldId id="316" r:id="rId14"/>
    <p:sldId id="317" r:id="rId15"/>
    <p:sldId id="318" r:id="rId16"/>
    <p:sldId id="319" r:id="rId17"/>
    <p:sldId id="320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6" r:id="rId29"/>
    <p:sldId id="277" r:id="rId30"/>
    <p:sldId id="278" r:id="rId31"/>
    <p:sldId id="279" r:id="rId32"/>
    <p:sldId id="280" r:id="rId33"/>
    <p:sldId id="285" r:id="rId34"/>
    <p:sldId id="286" r:id="rId35"/>
    <p:sldId id="287" r:id="rId36"/>
    <p:sldId id="288" r:id="rId37"/>
    <p:sldId id="290" r:id="rId38"/>
    <p:sldId id="322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15" r:id="rId58"/>
    <p:sldId id="310" r:id="rId59"/>
    <p:sldId id="311" r:id="rId60"/>
    <p:sldId id="312" r:id="rId61"/>
    <p:sldId id="323" r:id="rId62"/>
  </p:sldIdLst>
  <p:sldSz cx="9144000" cy="6858000" type="screen4x3"/>
  <p:notesSz cx="7099300" cy="10234613"/>
  <p:custDataLst>
    <p:tags r:id="rId64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03" autoAdjust="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E641F19-0AB3-4682-9F0C-D1C28AB3F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3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AFE921-8855-4E73-9C29-E0FF578F22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F8B8DE-BB47-422F-87C9-7CDA2936D6D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B3AF35-3274-4ADD-9563-4D1914B585A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23C6FB-9F4B-4483-A131-90D7CBB72C4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F8C72E-6C85-4CAD-B386-32E2903DB92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24CA86-D3F8-4B57-ADA4-AE273EB17ED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88029D-B529-4206-9D6F-72B450DB045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53DF0E-8303-446A-A015-DBAB6B1F99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4919B1-E296-45C6-A7C2-41271904F87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1C4F0B-A4E2-49F4-BCCA-275347796D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19287-E659-4444-A401-9578B3F5DF8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9487A6-A4E5-4C65-BD46-28E3B61F823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63CC2C-77BB-480C-AC60-308081F9DE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8FD15D-7E07-41D5-909D-FBF5E06DBB0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38D2D3-E4D5-49FD-9193-5BF2657B7AF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401DC7-7A0B-4A5B-80BE-5C3111F144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AE8EFE-216B-47C3-A682-4C0399D3C29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42179B-DEF3-4E1D-BA1A-333D86475F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B381CC-F2B9-41F9-86ED-7B827AE8ABB1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3FD5F5-5463-4C05-A8DB-3F54D3DD1A9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431066-FEEF-4089-9D75-DDB2084DC4E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77790D-511E-4A47-A944-FD85C90B93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2F8A5D-4AD4-4D7E-BD05-A5EED0BB888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556629-B16E-45B5-92FA-D358D66F575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49332A-D2A7-46CE-B68B-4FE303EA481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1ACB9DA-0D34-4F63-A221-5F14925E821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F2D183-A190-496C-8D54-11315F6B719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33E885-0B0A-489E-93FC-99869BA7DE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7AE623-4051-4F7C-84E6-77F52C2B6CE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4BF950-F0AF-4016-8325-9A17B324372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6C596D-8858-4A5E-84D9-41B59AE9C18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6437AE-090C-49AA-9983-ECF223EF01D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75F661-2F6A-42A7-B67E-D91B71E8AB3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F9869A-7C6A-4CE8-9BC0-9CC5D388ADB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2D1598-7085-4898-9755-F09142E764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FEA417-D97D-49C2-8297-0A3EBE7AF843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79D5C3-B250-4D71-9B46-EC67672EBBC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45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BD5E12-422F-44F2-877E-70D428C5958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A6FE46-FDCD-4129-AF9D-B6DD245DDF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E15E1C-8E77-43EA-B42B-306605FFCC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C6C5C3-E623-4739-A25E-62AC69D541C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38BE25-2A56-4745-8E11-BD23F8905C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31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623379-6A46-48F1-8F5B-0067F8A0DC0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تا</a:t>
            </a:r>
            <a:r>
              <a:rPr lang="fa-IR" baseline="0" dirty="0">
                <a:latin typeface="Arial" charset="0"/>
                <a:cs typeface="Arial" charset="0"/>
              </a:rPr>
              <a:t> الان </a:t>
            </a:r>
            <a:r>
              <a:rPr lang="fa-IR" baseline="0" dirty="0" err="1">
                <a:latin typeface="Arial" charset="0"/>
                <a:cs typeface="Arial" charset="0"/>
              </a:rPr>
              <a:t>ياد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گرفتيم</a:t>
            </a:r>
            <a:r>
              <a:rPr lang="fa-IR" baseline="0" dirty="0">
                <a:latin typeface="Arial" charset="0"/>
                <a:cs typeface="Arial" charset="0"/>
              </a:rPr>
              <a:t> كامپيوتر چطور كار مي‌كند. حالا </a:t>
            </a:r>
            <a:r>
              <a:rPr lang="fa-IR" dirty="0">
                <a:latin typeface="Arial" charset="0"/>
                <a:cs typeface="Arial" charset="0"/>
              </a:rPr>
              <a:t>فرض</a:t>
            </a:r>
            <a:r>
              <a:rPr lang="fa-IR" baseline="0" dirty="0">
                <a:latin typeface="Arial" charset="0"/>
                <a:cs typeface="Arial" charset="0"/>
              </a:rPr>
              <a:t> كنيد 100 عدد داريم و </a:t>
            </a:r>
            <a:r>
              <a:rPr lang="fa-IR" baseline="0" dirty="0" err="1">
                <a:latin typeface="Arial" charset="0"/>
                <a:cs typeface="Arial" charset="0"/>
              </a:rPr>
              <a:t>مي‌خواهيم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آنها را با استفاده از كامپيوتر پيدا كنيم!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چطور اين كار را انجام دهيم؟ چطور اين اعداد را به كامپيوتر </a:t>
            </a:r>
            <a:r>
              <a:rPr lang="fa-IR" baseline="0" dirty="0" err="1">
                <a:latin typeface="Arial" charset="0"/>
                <a:cs typeface="Arial" charset="0"/>
              </a:rPr>
              <a:t>بدهيم</a:t>
            </a:r>
            <a:r>
              <a:rPr lang="fa-IR" baseline="0" dirty="0">
                <a:latin typeface="Arial" charset="0"/>
                <a:cs typeface="Arial" charset="0"/>
              </a:rPr>
              <a:t>؟ چطور كامپيوتر اين كار را انجام دهد؟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توجه كنيد كه سخت افزار كامپيوتر فقط و فقط اعمال </a:t>
            </a:r>
            <a:r>
              <a:rPr lang="fa-IR" baseline="0" dirty="0" err="1">
                <a:latin typeface="Arial" charset="0"/>
                <a:cs typeface="Arial" charset="0"/>
              </a:rPr>
              <a:t>پابه</a:t>
            </a:r>
            <a:r>
              <a:rPr lang="fa-IR" baseline="0" dirty="0">
                <a:latin typeface="Arial" charset="0"/>
                <a:cs typeface="Arial" charset="0"/>
              </a:rPr>
              <a:t> ابتدايي را </a:t>
            </a:r>
            <a:r>
              <a:rPr lang="fa-IR" baseline="0" dirty="0" err="1">
                <a:latin typeface="Arial" charset="0"/>
                <a:cs typeface="Arial" charset="0"/>
              </a:rPr>
              <a:t>مي‌شناسد</a:t>
            </a:r>
            <a:r>
              <a:rPr lang="fa-IR" baseline="0" dirty="0">
                <a:latin typeface="Arial" charset="0"/>
                <a:cs typeface="Arial" charset="0"/>
              </a:rPr>
              <a:t>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پس يك كار پيچيده مانند مرتب سازي و پيدا كردن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بايد به مراحل بسيار </a:t>
            </a:r>
            <a:r>
              <a:rPr lang="fa-IR" baseline="0" dirty="0" err="1">
                <a:latin typeface="Arial" charset="0"/>
                <a:cs typeface="Arial" charset="0"/>
              </a:rPr>
              <a:t>كوچكتري</a:t>
            </a:r>
            <a:r>
              <a:rPr lang="fa-IR" baseline="0" dirty="0">
                <a:latin typeface="Arial" charset="0"/>
                <a:cs typeface="Arial" charset="0"/>
              </a:rPr>
              <a:t> كه مطابق اعمال پايه‌اي كامپيوتر است </a:t>
            </a:r>
            <a:r>
              <a:rPr lang="fa-IR" baseline="0" dirty="0" err="1">
                <a:latin typeface="Arial" charset="0"/>
                <a:cs typeface="Arial" charset="0"/>
              </a:rPr>
              <a:t>شكسته</a:t>
            </a:r>
            <a:r>
              <a:rPr lang="fa-IR" baseline="0" dirty="0">
                <a:latin typeface="Arial" charset="0"/>
                <a:cs typeface="Arial" charset="0"/>
              </a:rPr>
              <a:t> شود --» به آن الگوريتم </a:t>
            </a:r>
            <a:r>
              <a:rPr lang="fa-IR" baseline="0" dirty="0" err="1">
                <a:latin typeface="Arial" charset="0"/>
                <a:cs typeface="Arial" charset="0"/>
              </a:rPr>
              <a:t>گوييم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72BE78-AC34-494B-B09C-4F4AA96FFA3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F9343A-A971-4048-899A-AAE1900F16D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2C7F88-CBA8-4041-AB8B-191F2AC99A0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D217053-C669-4BB0-B019-B7EFAA46E58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F4A4E4-B9E4-4AA8-BC0A-8177E7E03EF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C06B5C-B7C9-4B03-89EA-ADC01C45D4E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4963C5-2209-453A-8705-124295B16B9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6FD02F-4F03-4567-BE93-3EB64772A3E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5B1CC3-75B7-4F74-B6EB-A71EBA7CDD2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A7E45F-5E6C-4A9F-964D-4A5C930601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EB06D1-51B2-4051-911A-0D821ED9F79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C7037B-ACEB-4C33-8E79-203D53196EB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4DA673-240B-4218-AB3A-58D027AC8B5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D8CCAF-755E-4EA0-907A-AD3140F0EEB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BD043C-4D3C-4A9F-9F8D-09B925CC674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20FDE5-B17E-47B9-90AB-4D176E5CD63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9DC1DE-688F-4210-A728-1C0B84928F0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8E77F9-106F-4CCF-9F35-41190009A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652B7-2C86-4B47-B534-BF3DAB25DCE2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4F976F-A7CA-4112-B5D6-F0D3F191922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54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D1AEC6-1F22-4202-A605-722592C0888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64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34F0C4-201C-440A-8686-1AD8D304476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024702-1427-497A-BDEA-963936FC535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825959-71A4-41ED-8FA6-D42DABCC9D2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8E2525-F9CC-456F-8D22-31A40D0D8A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E35F29-3034-4ABC-BCE9-1AA235ED3CA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FF444C-A782-4D52-9143-214BA284A0F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44A33D-673A-4845-A0FE-636CC5F8C44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A32EFF-B4EC-4647-AF80-525697F7BA4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B4C69A-6247-404B-B1EA-91246DD1198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0F3D69-002C-405A-B09E-1D336CAC106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94D41C2-912D-449C-81BA-26B4DC60CE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9102E7-0A41-42FA-81A8-365D8ECED50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F32160C-85BF-47B5-AB90-43C0FB77F4F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D8C7EF-695A-4EA4-907F-402C8D4CCDB3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AACB1A-1F4E-4B98-855F-400F9263CF0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907115-1D02-46F4-9D30-715536571E0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1BF4E4-1BAE-499E-8A41-711C42BC630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36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E4A057-2544-4629-B49F-EFD864F7722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A8E6B8-CFA0-4536-928D-D517136D5F9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57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Create</a:t>
            </a:r>
            <a:r>
              <a:rPr lang="en-US" baseline="0" dirty="0">
                <a:latin typeface="Arial" charset="0"/>
                <a:cs typeface="Arial" charset="0"/>
              </a:rPr>
              <a:t> and debug all error in the code blocks!!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float</a:t>
            </a:r>
            <a:r>
              <a:rPr lang="en-US" baseline="0" dirty="0">
                <a:latin typeface="Arial" charset="0"/>
                <a:cs typeface="Arial" charset="0"/>
              </a:rPr>
              <a:t> </a:t>
            </a:r>
            <a:r>
              <a:rPr lang="en-US" baseline="0" dirty="0" err="1">
                <a:latin typeface="Arial" charset="0"/>
                <a:cs typeface="Arial" charset="0"/>
              </a:rPr>
              <a:t>x,y,z</a:t>
            </a:r>
            <a:r>
              <a:rPr lang="en-US" baseline="0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err="1">
                <a:latin typeface="Arial" charset="0"/>
                <a:cs typeface="Arial" charset="0"/>
              </a:rPr>
              <a:t>scanf</a:t>
            </a:r>
            <a:r>
              <a:rPr lang="en-US" baseline="0" dirty="0">
                <a:latin typeface="Arial" charset="0"/>
                <a:cs typeface="Arial" charset="0"/>
              </a:rPr>
              <a:t>("%</a:t>
            </a:r>
            <a:r>
              <a:rPr lang="en-US" baseline="0" dirty="0" err="1">
                <a:latin typeface="Arial" charset="0"/>
                <a:cs typeface="Arial" charset="0"/>
              </a:rPr>
              <a:t>i%f</a:t>
            </a:r>
            <a:r>
              <a:rPr lang="en-US" baseline="0" dirty="0">
                <a:latin typeface="Arial" charset="0"/>
                <a:cs typeface="Arial" charset="0"/>
              </a:rPr>
              <a:t>, x, y);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z = x / z;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print("%f", z);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89E731-CD0E-4AC0-86DF-223E5D4C6AB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508429-8252-40E3-A8A1-23628416E9D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855EDC-B27E-427D-A83E-68E4D1867C1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87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1449E6-6BD8-4F59-9BE0-6284D9D2E29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80F461-F6DC-4A3B-B46E-90EEFC8035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A3ED7F-070E-431E-BEB9-22DE0F238A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23CA6-CF81-4C78-BCCD-10F0CDB5D9A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F115CB-4A27-41B3-A6BE-6CBFA4E2279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E3C702-EAE8-4410-A760-564EC951606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AF0315-2FB2-4631-BDE6-D5E6A276D9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680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298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303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3939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006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012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40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6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094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4211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10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6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100" dirty="0">
                <a:solidFill>
                  <a:srgbClr val="005000"/>
                </a:solidFill>
              </a:rPr>
              <a:t>Introduction to Programming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24000" y="3200400"/>
            <a:ext cx="65532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Lecture 1:</a:t>
            </a: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4000" dirty="0">
                <a:solidFill>
                  <a:srgbClr val="000000"/>
                </a:solidFill>
              </a:rPr>
              <a:t>Introduction </a:t>
            </a:r>
          </a:p>
          <a:p>
            <a:pPr eaLnBrk="1" hangingPunct="1">
              <a:spcBef>
                <a:spcPts val="1875"/>
              </a:spcBef>
              <a:buClrTx/>
              <a:buFontTx/>
              <a:buNone/>
            </a:pPr>
            <a:r>
              <a:rPr lang="en-US" sz="3000" dirty="0">
                <a:solidFill>
                  <a:srgbClr val="000000"/>
                </a:solidFill>
              </a:rPr>
              <a:t>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3D69C4-D2DA-4D19-94C8-BA1E49EAF02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900" dirty="0">
                <a:solidFill>
                  <a:srgbClr val="293A83"/>
                </a:solidFill>
              </a:rPr>
              <a:t>Computers: The </a:t>
            </a:r>
            <a:r>
              <a:rPr lang="en-US" sz="3900" i="1" dirty="0">
                <a:solidFill>
                  <a:srgbClr val="C00000"/>
                </a:solidFill>
              </a:rPr>
              <a:t>Computing</a:t>
            </a:r>
            <a:r>
              <a:rPr lang="en-US" sz="3900" dirty="0">
                <a:solidFill>
                  <a:srgbClr val="C00000"/>
                </a:solidFill>
              </a:rPr>
              <a:t> </a:t>
            </a:r>
            <a:r>
              <a:rPr lang="en-US" sz="3900" dirty="0">
                <a:solidFill>
                  <a:srgbClr val="293A83"/>
                </a:solidFill>
              </a:rPr>
              <a:t>Machines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86800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Computers classification: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Supercomputers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Weather forecast, Atomic explosion simulation, … 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Mainframe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large companies: Google, …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Midsize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CE department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Micro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computers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(also called PC</a:t>
            </a:r>
            <a:r>
              <a:rPr lang="tr-TR" sz="2800" dirty="0">
                <a:solidFill>
                  <a:srgbClr val="000000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Your laptop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Pocket PCs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Mobile phones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9C1F8C-E443-4B21-A2BF-1A9AB4F64D0B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Computers are anywhere, anytime. </a:t>
            </a:r>
            <a:r>
              <a:rPr lang="en-US" sz="2800" dirty="0">
                <a:solidFill>
                  <a:srgbClr val="CC0000"/>
                </a:solidFill>
              </a:rPr>
              <a:t>Why?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They can solve many different problems. </a:t>
            </a:r>
            <a:r>
              <a:rPr lang="en-US" sz="2800" dirty="0">
                <a:solidFill>
                  <a:srgbClr val="CC0000"/>
                </a:solidFill>
              </a:rPr>
              <a:t>How?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 are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programmable</a:t>
            </a:r>
            <a:r>
              <a:rPr lang="en-US" sz="28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machines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 capable of performing calculations (computation)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Changing program leads to different operation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Special-purpose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machines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chemeClr val="tx1"/>
                </a:solidFill>
                <a:ea typeface="新細明體" pitchFamily="16" charset="-120"/>
              </a:rPr>
              <a:t>Calculators, game-playing machines, …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General-purpose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</a:t>
            </a:r>
            <a:r>
              <a:rPr lang="en-US" sz="28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chemeClr val="tx1"/>
                </a:solidFill>
                <a:ea typeface="新細明體" pitchFamily="16" charset="-120"/>
              </a:rPr>
              <a:t>Personal computers, notebooks,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C2F3C04-3027-4C8D-AF45-4537E606C39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Units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Computers are </a:t>
            </a:r>
            <a:r>
              <a:rPr lang="en-US" sz="3200" dirty="0">
                <a:solidFill>
                  <a:srgbClr val="CC0000"/>
                </a:solidFill>
              </a:rPr>
              <a:t>digital</a:t>
            </a:r>
            <a:r>
              <a:rPr lang="en-US" sz="3200" dirty="0">
                <a:solidFill>
                  <a:srgbClr val="000000"/>
                </a:solidFill>
              </a:rPr>
              <a:t> machines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Data processed or stored in computer is represented as two-state values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either 1 or 0 - </a:t>
            </a:r>
            <a:r>
              <a:rPr lang="en-US" sz="2800" dirty="0" err="1">
                <a:solidFill>
                  <a:srgbClr val="CC0000"/>
                </a:solidFill>
              </a:rPr>
              <a:t>BI</a:t>
            </a:r>
            <a:r>
              <a:rPr lang="en-US" sz="2800" dirty="0" err="1">
                <a:solidFill>
                  <a:srgbClr val="000000"/>
                </a:solidFill>
              </a:rPr>
              <a:t>nary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digi</a:t>
            </a:r>
            <a:r>
              <a:rPr lang="en-US" sz="2800" dirty="0" err="1">
                <a:solidFill>
                  <a:srgbClr val="CC0000"/>
                </a:solidFill>
              </a:rPr>
              <a:t>T</a:t>
            </a:r>
            <a:r>
              <a:rPr lang="en-US" sz="2800" dirty="0" err="1">
                <a:solidFill>
                  <a:srgbClr val="000000"/>
                </a:solidFill>
              </a:rPr>
              <a:t>s</a:t>
            </a:r>
            <a:r>
              <a:rPr lang="en-US" sz="2800" dirty="0">
                <a:solidFill>
                  <a:srgbClr val="000000"/>
                </a:solidFill>
              </a:rPr>
              <a:t> (BIT)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 Byte = 8 bits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 kilobyte (KB) = 1024 bytes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 megabyte (MB) = 1024 kilobyte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 gigabyte (GB) = 1024 megabyte</a:t>
            </a:r>
          </a:p>
        </p:txBody>
      </p:sp>
    </p:spTree>
    <p:extLst>
      <p:ext uri="{BB962C8B-B14F-4D97-AF65-F5344CB8AC3E}">
        <p14:creationId xmlns:p14="http://schemas.microsoft.com/office/powerpoint/2010/main" val="306810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EAF92B-0A70-4B82-A418-35404083CB4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Representation/Coding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16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represent our data by 0-1?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b="1" i="1" dirty="0">
                <a:solidFill>
                  <a:srgbClr val="CC0000"/>
                </a:solidFill>
              </a:rPr>
              <a:t>	  Coding (Representation Standards)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Major (common) representations (coding)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Integer numbers: 1, 1000, -123, 0,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Floating point numbers: 1.1, 11.232, -12.23,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Characters: ‘A’, ‘</a:t>
            </a:r>
            <a:r>
              <a:rPr lang="fa-IR" sz="3200" dirty="0">
                <a:solidFill>
                  <a:srgbClr val="000000"/>
                </a:solidFill>
                <a:latin typeface="Times New Roman" pitchFamily="18" charset="0"/>
                <a:cs typeface="B Nazanin" pitchFamily="2" charset="-78"/>
              </a:rPr>
              <a:t>ب</a:t>
            </a:r>
            <a:r>
              <a:rPr lang="en-US" sz="2800" dirty="0">
                <a:solidFill>
                  <a:srgbClr val="000000"/>
                </a:solidFill>
              </a:rPr>
              <a:t>’, ‘@’, …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50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83B4D5-1458-4E40-953A-AC24F9B029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Integer Number Coding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schemeClr val="accent6">
                <a:lumMod val="75000"/>
                <a:alpha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There are different representations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You will learn them (in details) in other courses (e.g. Computer Architecture)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One the (simple) coding is sing-magnitude coding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If we have n bit for coding integers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The left bit (the MSB): </a:t>
            </a:r>
            <a:r>
              <a:rPr lang="en-US" sz="2400" dirty="0">
                <a:solidFill>
                  <a:srgbClr val="CC0000"/>
                </a:solidFill>
              </a:rPr>
              <a:t>sign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n-1 bits:</a:t>
            </a:r>
            <a:r>
              <a:rPr lang="en-US" sz="2400" dirty="0">
                <a:solidFill>
                  <a:srgbClr val="CC0000"/>
                </a:solidFill>
              </a:rPr>
              <a:t> magnitude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</a:rPr>
              <a:t>E.g., 8 bit for coding</a:t>
            </a:r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4   00000100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-4  10000100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28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0C1CD34-F7F0-40CA-A47B-82A3C06F232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Floating Point Number Coding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09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Usually, this coding pattern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You will see all details in other courses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Two precisions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Single precision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8 bit, fraction: 23 bit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Double precision: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11 bit, fraction: 52 bit 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16832"/>
            <a:ext cx="75438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714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Character Coding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07288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character encoding: </a:t>
            </a:r>
            <a:r>
              <a:rPr lang="en-US" sz="3200" dirty="0">
                <a:solidFill>
                  <a:srgbClr val="CC0000"/>
                </a:solidFill>
              </a:rPr>
              <a:t>ASCII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Character	ASCII Code 			Binary (</a:t>
            </a:r>
            <a:r>
              <a:rPr lang="en-US" sz="2800" dirty="0">
                <a:solidFill>
                  <a:srgbClr val="C00000"/>
                </a:solidFill>
              </a:rPr>
              <a:t>8 bit</a:t>
            </a:r>
            <a:r>
              <a:rPr lang="en-US" sz="28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‘0’				48							00110000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‘A’				65							01000001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8 bits can represent 256 characters; but,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There are so many characters (Farsi, Arabic, …)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Solution: UTF (Variable length coding)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0xxxxxxx: 1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110xxxxx 10xxxxxx: 2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861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Major Components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Hardware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Physical devices</a:t>
            </a:r>
            <a:r>
              <a:rPr lang="en-US" sz="24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that are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wired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and performs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basic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 operations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Software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Set of </a:t>
            </a:r>
            <a:r>
              <a:rPr lang="en-US" sz="2400" i="1" dirty="0">
                <a:solidFill>
                  <a:srgbClr val="CC0000"/>
                </a:solidFill>
              </a:rPr>
              <a:t>programs</a:t>
            </a:r>
            <a:r>
              <a:rPr lang="en-US" sz="2400" dirty="0">
                <a:solidFill>
                  <a:srgbClr val="000000"/>
                </a:solidFill>
              </a:rPr>
              <a:t> that run on the hardware </a:t>
            </a:r>
          </a:p>
          <a:p>
            <a:pPr lvl="2" eaLnBrk="1" hangingPunct="1">
              <a:lnSpc>
                <a:spcPct val="90000"/>
              </a:lnSpc>
              <a:spcBef>
                <a:spcPts val="275"/>
              </a:spcBef>
              <a:buClrTx/>
              <a:buSzPct val="75000"/>
              <a:buFontTx/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CPU (Central Processing Unit)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Main Memory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Secondary Storage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Input/output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88058D-23D7-48AE-8D41-439B635F595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-180528" y="6130925"/>
            <a:ext cx="9433048" cy="9704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4" y="1096125"/>
            <a:ext cx="8229600" cy="567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D1860C-704C-4479-A4FE-DD61B277A95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CPU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Control Unit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>
                <a:solidFill>
                  <a:srgbClr val="000000"/>
                </a:solidFill>
              </a:rPr>
              <a:t>Controls system operation 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ALU (Arithmetic Logic Unit)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>
                <a:solidFill>
                  <a:srgbClr val="000000"/>
                </a:solidFill>
              </a:rPr>
              <a:t>Performs mathematic calculations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>
                <a:solidFill>
                  <a:srgbClr val="000000"/>
                </a:solidFill>
              </a:rPr>
              <a:t>Makes decision based on conditions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Special Floating Point processors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Set of working area: </a:t>
            </a:r>
            <a:r>
              <a:rPr lang="en-US" sz="2800">
                <a:solidFill>
                  <a:srgbClr val="CC0000"/>
                </a:solidFill>
              </a:rPr>
              <a:t>Registers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Operation and operands are required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Which are provided by instructions in the </a:t>
            </a:r>
            <a:r>
              <a:rPr lang="en-US" sz="2400">
                <a:solidFill>
                  <a:srgbClr val="CC0000"/>
                </a:solidFill>
              </a:rPr>
              <a:t>main</a:t>
            </a:r>
            <a:r>
              <a:rPr lang="en-US" sz="2400">
                <a:solidFill>
                  <a:srgbClr val="000000"/>
                </a:solidFill>
              </a:rPr>
              <a:t> memory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67000"/>
            <a:ext cx="16764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371600"/>
            <a:ext cx="1333500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196CABF-43B5-4250-9FF7-780F0F0091B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Main Memory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Ordered sequence of cells (memory cells)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Directly connected to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All programs must be in main memory before execution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When power is turned off,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3200" dirty="0">
                <a:solidFill>
                  <a:srgbClr val="000000"/>
                </a:solidFill>
              </a:rPr>
              <a:t>Main memory is cleared 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6670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51448D9-C555-4DE0-83E3-CEF39EAB3AC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>
                <a:solidFill>
                  <a:srgbClr val="293A83"/>
                </a:solidFill>
              </a:rPr>
              <a:t>Computer Organization: Secondary Storage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Provides permanent storage for information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 of secondary storages: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Floppy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Flash/Cool/USB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CD/DVD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Tapes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00600"/>
            <a:ext cx="1155700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8200"/>
            <a:ext cx="15240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1905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E77D2A-9FDA-412B-AE0F-BAD6CD7FC40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Input Devices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Devices that feed data and programs into computers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Keyboard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Mouse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Joystick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Microphone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95800"/>
            <a:ext cx="14478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43200"/>
            <a:ext cx="12446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9017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129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884D40-15E8-4413-A8F1-9E2B3EDDD6D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Computer Organization: Output Devices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Devices that computer uses to generate results/outputs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Printer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Monitor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Speaker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2514600"/>
            <a:ext cx="1562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419600"/>
            <a:ext cx="15113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743200"/>
            <a:ext cx="13081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9624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C6337CD-A38B-424D-A3F7-2A68DBBA1FE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Software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What can do the Hardware?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>
                <a:solidFill>
                  <a:srgbClr val="000000"/>
                </a:solidFill>
              </a:rPr>
              <a:t>No useful operation, if there isn’t any software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>
                <a:solidFill>
                  <a:srgbClr val="000000"/>
                </a:solidFill>
              </a:rPr>
              <a:t>Computer programs which are designed for a specific task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Major 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>
                <a:solidFill>
                  <a:srgbClr val="000000"/>
                </a:solidFill>
              </a:rPr>
              <a:t>Operating System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>
                <a:solidFill>
                  <a:srgbClr val="000000"/>
                </a:solidFill>
              </a:rPr>
              <a:t>Libraries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>
                <a:solidFill>
                  <a:srgbClr val="000000"/>
                </a:solidFill>
              </a:rPr>
              <a:t>Applications (</a:t>
            </a:r>
            <a:r>
              <a:rPr lang="en-US" sz="2700">
                <a:solidFill>
                  <a:srgbClr val="CC0000"/>
                </a:solidFill>
              </a:rPr>
              <a:t>Program</a:t>
            </a:r>
            <a:r>
              <a:rPr lang="en-US" sz="2700">
                <a:solidFill>
                  <a:srgbClr val="000000"/>
                </a:solidFill>
              </a:rPr>
              <a:t>) </a:t>
            </a:r>
          </a:p>
          <a:p>
            <a:pPr eaLnBrk="1" hangingPunct="1">
              <a:spcBef>
                <a:spcPts val="1688"/>
              </a:spcBef>
              <a:buClrTx/>
              <a:buFontTx/>
              <a:buNone/>
            </a:pPr>
            <a:endParaRPr lang="en-US" sz="27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324BBE-D68B-4BCE-B405-270C2B0A245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47625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0F0550-E552-45F5-8955-71272F7EF4F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OS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OS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Manages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the hardware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Application programmers can easily use them</a:t>
            </a:r>
          </a:p>
          <a:p>
            <a:pPr lvl="2" eaLnBrk="1" hangingPunct="1">
              <a:lnSpc>
                <a:spcPct val="12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i="1" dirty="0">
                <a:solidFill>
                  <a:srgbClr val="CC0000"/>
                </a:solidFill>
                <a:ea typeface="新細明體" pitchFamily="16" charset="-120"/>
              </a:rPr>
              <a:t>Without knowing the HW details</a:t>
            </a:r>
          </a:p>
          <a:p>
            <a:pPr lvl="2" eaLnBrk="1" hangingPunct="1">
              <a:lnSpc>
                <a:spcPct val="120000"/>
              </a:lnSpc>
              <a:spcBef>
                <a:spcPts val="175"/>
              </a:spcBef>
              <a:buClrTx/>
              <a:buSzPct val="75000"/>
              <a:buFontTx/>
              <a:buNone/>
            </a:pPr>
            <a:endParaRPr lang="en-US" sz="700" i="1" dirty="0">
              <a:solidFill>
                <a:srgbClr val="CC3300"/>
              </a:solidFill>
              <a:ea typeface="新細明體" pitchFamily="16" charset="-120"/>
            </a:endParaRP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Common operating systems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Windows XP/Vista/8/10, Linux, Unix,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6A092B-9B0E-406C-90B4-5F7DB5DFFBF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Libraries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The libraries provide the most common functionalities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mathematic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sin(x), cos(x), matrix multiplication/inversion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graphical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Draw a line/cycle, set color, new window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multimedia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Open/close files, jump, …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7CF946-E51F-4F87-BA67-57875917F62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Computer Organization: Applications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An application program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Users use them to do some specific things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Without knowing the details</a:t>
            </a:r>
            <a:r>
              <a:rPr lang="en-US" sz="280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of the computer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Common application programs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Word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Internet Explorer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FireFox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Messengers 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Common applications in mathematic: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</a:rPr>
              <a:t>Matlab, Mathematica, Maple, GAMS, AIMMS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to be general purpose machine? 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Hardware is simple &amp; general purpose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Only a small set of basic instructions are implemented by hardware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Complex instructions are developed in software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Software is translated to the basic instructions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can run by the hardware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This is the way that we “</a:t>
            </a:r>
            <a:r>
              <a:rPr lang="en-US" sz="3200" i="1" dirty="0">
                <a:solidFill>
                  <a:srgbClr val="C00000"/>
                </a:solidFill>
              </a:rPr>
              <a:t>program</a:t>
            </a:r>
            <a:r>
              <a:rPr lang="en-US" sz="3200" dirty="0">
                <a:solidFill>
                  <a:srgbClr val="000000"/>
                </a:solidFill>
              </a:rPr>
              <a:t>” computers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21A9860-0B5F-41E0-A185-9787DC741BC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78513E-5770-4242-93A7-CFB7CD05C8F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Programming Language 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Execution Phases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74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Program is loaded from secondary storage to main memory by OS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OS gives the control to the program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Instructions run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Required inputs are got from input device &amp; saved in main memory &amp; used by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Result is saved in main/secondary memory or sent to output devices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B20B9D-854E-4AA4-BEEE-8718F130104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B9AF89-3E65-484B-81FE-50784842ED5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Instruction Execution Steps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Basic steps in running instructions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Read instruction from main memory: </a:t>
            </a:r>
            <a:r>
              <a:rPr lang="en-US" sz="2800">
                <a:solidFill>
                  <a:srgbClr val="CC0000"/>
                </a:solidFill>
              </a:rPr>
              <a:t>fetch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“000110…011”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Decode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1 to memory location XYZ save result in ABC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Get required </a:t>
            </a:r>
            <a:r>
              <a:rPr lang="en-US" sz="2800">
                <a:solidFill>
                  <a:srgbClr val="CC0000"/>
                </a:solidFill>
              </a:rPr>
              <a:t>operands</a:t>
            </a:r>
            <a:r>
              <a:rPr lang="en-US" sz="2800">
                <a:solidFill>
                  <a:srgbClr val="000000"/>
                </a:solidFill>
              </a:rPr>
              <a:t> from main memory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 value of location XYZ to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temp1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Run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temp2 = temp1 + 1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Save the </a:t>
            </a:r>
            <a:r>
              <a:rPr lang="en-US" sz="2800">
                <a:solidFill>
                  <a:srgbClr val="CC0000"/>
                </a:solidFill>
              </a:rPr>
              <a:t>result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 temp2 in memory location ABC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4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and Appendix C of “C How to Program”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Learn more about computer hardware 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“How Computer </a:t>
            </a:r>
            <a:r>
              <a:rPr lang="en-US" sz="3200">
                <a:solidFill>
                  <a:srgbClr val="000000"/>
                </a:solidFill>
                <a:latin typeface="+mj-lt"/>
              </a:rPr>
              <a:t>Works”</a:t>
            </a:r>
            <a:endParaRPr lang="en-US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C97FA6-03F6-4BD9-B460-E15090C118B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 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Hardware do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want to solve a real problem by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Take average, Sort, Painting, Web, Multimedia, …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need a solution that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Specifies how the real (complex) problem should be solved </a:t>
            </a:r>
            <a:r>
              <a:rPr lang="en-US" sz="2800" i="1" dirty="0">
                <a:solidFill>
                  <a:srgbClr val="C00000"/>
                </a:solidFill>
              </a:rPr>
              <a:t>step-by-step</a:t>
            </a:r>
            <a:r>
              <a:rPr lang="en-US" sz="2800" dirty="0">
                <a:solidFill>
                  <a:srgbClr val="000000"/>
                </a:solidFill>
              </a:rPr>
              <a:t> using the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solution is the “Algorithm” of the problem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6EF5A0-B6FD-4748-B712-67025FA89B7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6E91B8-87EC-47CF-A045-A17FA5604B2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 (cont’d)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Sense (in computer science):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1) An </a:t>
            </a:r>
            <a:r>
              <a:rPr lang="en-US" sz="2800" dirty="0">
                <a:solidFill>
                  <a:srgbClr val="CC0000"/>
                </a:solidFill>
              </a:rPr>
              <a:t>abstract</a:t>
            </a:r>
            <a:r>
              <a:rPr lang="en-US" sz="2800" dirty="0">
                <a:solidFill>
                  <a:srgbClr val="000000"/>
                </a:solidFill>
              </a:rPr>
              <a:t> strategy to solve a problem 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2) The way to do some things	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Formal Definition: 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“</a:t>
            </a:r>
            <a:r>
              <a:rPr lang="en-US" sz="2800" i="1" dirty="0">
                <a:solidFill>
                  <a:srgbClr val="000000"/>
                </a:solidFill>
              </a:rPr>
              <a:t>An algorithm is a </a:t>
            </a:r>
            <a:r>
              <a:rPr lang="en-US" sz="2800" i="1" dirty="0">
                <a:solidFill>
                  <a:srgbClr val="CC0000"/>
                </a:solidFill>
              </a:rPr>
              <a:t>finite</a:t>
            </a:r>
            <a:r>
              <a:rPr lang="en-US" sz="2800" i="1" dirty="0">
                <a:solidFill>
                  <a:srgbClr val="000000"/>
                </a:solidFill>
              </a:rPr>
              <a:t> list of </a:t>
            </a:r>
            <a:r>
              <a:rPr lang="en-US" sz="2800" i="1" dirty="0">
                <a:solidFill>
                  <a:srgbClr val="CC0000"/>
                </a:solidFill>
              </a:rPr>
              <a:t>well-defined</a:t>
            </a:r>
            <a:r>
              <a:rPr lang="en-US" sz="2800" i="1" dirty="0">
                <a:solidFill>
                  <a:srgbClr val="000000"/>
                </a:solidFill>
              </a:rPr>
              <a:t> instructions for </a:t>
            </a:r>
            <a:r>
              <a:rPr lang="en-US" sz="2800" i="1" dirty="0">
                <a:solidFill>
                  <a:srgbClr val="CC0000"/>
                </a:solidFill>
              </a:rPr>
              <a:t>accomplishing some task</a:t>
            </a:r>
            <a:r>
              <a:rPr lang="en-US" sz="2800" i="1" dirty="0">
                <a:solidFill>
                  <a:srgbClr val="000000"/>
                </a:solidFill>
              </a:rPr>
              <a:t> that, given an </a:t>
            </a:r>
            <a:r>
              <a:rPr lang="en-US" sz="2800" i="1" dirty="0">
                <a:solidFill>
                  <a:srgbClr val="CC0000"/>
                </a:solidFill>
              </a:rPr>
              <a:t>initial state</a:t>
            </a:r>
            <a:r>
              <a:rPr lang="en-US" sz="2800" i="1" dirty="0">
                <a:solidFill>
                  <a:srgbClr val="000000"/>
                </a:solidFill>
              </a:rPr>
              <a:t>, will </a:t>
            </a:r>
            <a:r>
              <a:rPr lang="en-US" sz="2800" i="1" dirty="0">
                <a:solidFill>
                  <a:srgbClr val="CC0000"/>
                </a:solidFill>
              </a:rPr>
              <a:t>proceed</a:t>
            </a:r>
            <a:r>
              <a:rPr lang="en-US" sz="2800" i="1" dirty="0">
                <a:solidFill>
                  <a:srgbClr val="000000"/>
                </a:solidFill>
              </a:rPr>
              <a:t> through a well-defined series of successive states, possibly eventually </a:t>
            </a:r>
            <a:r>
              <a:rPr lang="en-US" sz="2800" i="1" dirty="0">
                <a:solidFill>
                  <a:srgbClr val="CC0000"/>
                </a:solidFill>
              </a:rPr>
              <a:t>terminating</a:t>
            </a:r>
            <a:r>
              <a:rPr lang="en-US" sz="2800" i="1" dirty="0">
                <a:solidFill>
                  <a:srgbClr val="000000"/>
                </a:solidFill>
              </a:rPr>
              <a:t> in an end-state”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Algorithms: Examples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Finding Common Divisor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Finding 2 largest element in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Finding shortest path in a graph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Searching in a sorted array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Sorting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Combining 2 sorted set in a sorted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Solving an equation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Compression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Cryptography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….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Algorithms are the problem solving steps/strategy in our mind!!!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document it (don’t forget it)?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explain/teach it to others peoples?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 it to computers?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need some methods to describe algorithms!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Flow chart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Pseudo-codes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Codes/Programs</a:t>
            </a:r>
          </a:p>
        </p:txBody>
      </p:sp>
    </p:spTree>
    <p:extLst>
      <p:ext uri="{BB962C8B-B14F-4D97-AF65-F5344CB8AC3E}">
        <p14:creationId xmlns:p14="http://schemas.microsoft.com/office/powerpoint/2010/main" val="135162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5EE0A0-D90B-4393-A03A-358B32F13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464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Flowcharts: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Schematic representation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  <a:r>
              <a:rPr 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  </a:t>
            </a:r>
            <a:r>
              <a:rPr lang="en-US" sz="2600">
                <a:solidFill>
                  <a:srgbClr val="000000"/>
                </a:solidFill>
              </a:rPr>
              <a:t>calculate 1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+ 2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... + </a:t>
            </a:r>
            <a:r>
              <a:rPr lang="en-US" sz="2600" i="1">
                <a:solidFill>
                  <a:srgbClr val="000000"/>
                </a:solidFill>
              </a:rPr>
              <a:t>n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143000"/>
            <a:ext cx="39243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3352800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C389F0-F140-4C36-A3CC-C3DA912168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077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Pseudo-code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A sequence of </a:t>
            </a:r>
            <a:r>
              <a:rPr lang="en-US" sz="2400">
                <a:solidFill>
                  <a:srgbClr val="CC0000"/>
                </a:solidFill>
              </a:rPr>
              <a:t>English</a:t>
            </a:r>
            <a:r>
              <a:rPr lang="en-US" sz="2400">
                <a:solidFill>
                  <a:srgbClr val="000000"/>
                </a:solidFill>
              </a:rPr>
              <a:t> and mathematical statements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Pct val="85000"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Algorithm: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calculate 1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+ 2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+ ... + </a:t>
            </a:r>
            <a:r>
              <a:rPr lang="en-US" sz="2400" i="1">
                <a:solidFill>
                  <a:srgbClr val="000000"/>
                </a:solidFill>
              </a:rPr>
              <a:t>n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Input:</a:t>
            </a:r>
            <a:r>
              <a:rPr lang="en-US" sz="2000">
                <a:solidFill>
                  <a:srgbClr val="000000"/>
                </a:solidFill>
              </a:rPr>
              <a:t> n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Output:</a:t>
            </a:r>
            <a:r>
              <a:rPr lang="en-US" sz="2000">
                <a:solidFill>
                  <a:srgbClr val="000000"/>
                </a:solidFill>
              </a:rPr>
              <a:t> sum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sum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Repeat the following three steps while 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</a:t>
            </a:r>
            <a:r>
              <a:rPr lang="en-US" sz="2000">
                <a:solidFill>
                  <a:srgbClr val="000000"/>
                </a:solidFill>
              </a:rPr>
              <a:t> n: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sq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i * i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sum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sum + sq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i + 1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7E5FC0-F959-4CAF-B20F-7F0C702AD45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07413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Introduction to Computer &amp; Programming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400" dirty="0">
              <a:solidFill>
                <a:srgbClr val="000000"/>
              </a:solidFill>
            </a:endParaRPr>
          </a:p>
          <a:p>
            <a:pPr marL="0" lvl="0" indent="0" algn="ctr" eaLnBrk="1" hangingPunct="1">
              <a:spcBef>
                <a:spcPts val="2813"/>
              </a:spcBef>
              <a:buClrTx/>
              <a:tabLst/>
            </a:pPr>
            <a:r>
              <a:rPr lang="en-US" sz="4500" dirty="0">
                <a:solidFill>
                  <a:srgbClr val="000000"/>
                </a:solidFill>
              </a:rPr>
              <a:t>How to use computers to solve our problems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4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The problems are </a:t>
            </a:r>
            <a:r>
              <a:rPr lang="en-US" sz="2800" i="1" dirty="0">
                <a:solidFill>
                  <a:srgbClr val="000000"/>
                </a:solidFill>
              </a:rPr>
              <a:t>computational</a:t>
            </a:r>
            <a:r>
              <a:rPr lang="en-US" sz="2800" dirty="0">
                <a:solidFill>
                  <a:srgbClr val="000000"/>
                </a:solidFill>
              </a:rPr>
              <a:t> problems 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1EA6A4-F27E-4799-A197-2C76EB9E42D2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 and Pseudo-code are for humans not for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 </a:t>
            </a:r>
            <a:r>
              <a:rPr lang="en-US" sz="2800">
                <a:solidFill>
                  <a:srgbClr val="CC0000"/>
                </a:solidFill>
              </a:rPr>
              <a:t>cannot</a:t>
            </a:r>
            <a:r>
              <a:rPr lang="en-US" sz="2800">
                <a:solidFill>
                  <a:srgbClr val="000000"/>
                </a:solidFill>
              </a:rPr>
              <a:t> run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What can computer run?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Instructions in main memory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instructions are in “</a:t>
            </a:r>
            <a:r>
              <a:rPr lang="en-US" sz="2800">
                <a:solidFill>
                  <a:srgbClr val="CC0000"/>
                </a:solidFill>
              </a:rPr>
              <a:t>011100001</a:t>
            </a:r>
            <a:r>
              <a:rPr lang="en-US" sz="2800">
                <a:solidFill>
                  <a:srgbClr val="000000"/>
                </a:solidFill>
              </a:rPr>
              <a:t>…”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To use computers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We should describe your algorithm in “01”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?????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  <a:r>
              <a:rPr lang="en-US" sz="2800">
                <a:solidFill>
                  <a:srgbClr val="CC0000"/>
                </a:solidFill>
              </a:rPr>
              <a:t>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F13772-6A8D-483D-9703-973FE5DC1D3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BFF0A6-F165-4C85-95DC-35197213AB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Language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800" dirty="0"/>
              <a:t>Programming languages are the tools to describe your algorithms for computers</a:t>
            </a:r>
          </a:p>
          <a:p>
            <a:pPr lvl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600" dirty="0"/>
              <a:t>Software is developed by programming languages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800" dirty="0"/>
              <a:t>When algorithm is described with a programming language</a:t>
            </a:r>
          </a:p>
          <a:p>
            <a:pPr lvl="1"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600" dirty="0"/>
              <a:t>It </a:t>
            </a:r>
            <a:r>
              <a:rPr lang="en-US" sz="2600" dirty="0">
                <a:solidFill>
                  <a:srgbClr val="CC0000"/>
                </a:solidFill>
              </a:rPr>
              <a:t>cannot</a:t>
            </a:r>
            <a:r>
              <a:rPr lang="en-US" sz="2600" dirty="0"/>
              <a:t> be run on computer </a:t>
            </a:r>
            <a:r>
              <a:rPr lang="en-US" sz="2600" dirty="0">
                <a:solidFill>
                  <a:srgbClr val="CC0000"/>
                </a:solidFill>
              </a:rPr>
              <a:t>directly</a:t>
            </a:r>
            <a:r>
              <a:rPr lang="en-US" sz="2600" dirty="0"/>
              <a:t> </a:t>
            </a:r>
            <a:r>
              <a:rPr lang="en-US" sz="2600" dirty="0">
                <a:latin typeface="Wingdings" charset="2"/>
              </a:rPr>
              <a:t></a:t>
            </a:r>
            <a:r>
              <a:rPr lang="en-US" sz="2600" dirty="0"/>
              <a:t> </a:t>
            </a:r>
          </a:p>
          <a:p>
            <a:pPr lvl="1"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600" dirty="0"/>
              <a:t>There are some other programs that </a:t>
            </a:r>
            <a:r>
              <a:rPr lang="en-US" sz="2600" dirty="0">
                <a:solidFill>
                  <a:srgbClr val="CC0000"/>
                </a:solidFill>
              </a:rPr>
              <a:t>translate</a:t>
            </a:r>
            <a:r>
              <a:rPr lang="en-US" sz="2600" dirty="0"/>
              <a:t> the programming language to “010…”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600" dirty="0"/>
              <a:t>The output “0101…” </a:t>
            </a:r>
            <a:r>
              <a:rPr lang="en-US" sz="2600" dirty="0">
                <a:solidFill>
                  <a:srgbClr val="CC0000"/>
                </a:solidFill>
              </a:rPr>
              <a:t>can</a:t>
            </a:r>
            <a:r>
              <a:rPr lang="en-US" sz="2600" dirty="0"/>
              <a:t> run on computers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C0000"/>
                </a:solidFill>
                <a:latin typeface="Wingdings" charset="2"/>
              </a:rPr>
              <a:t></a:t>
            </a:r>
          </a:p>
          <a:p>
            <a:pPr marL="0" indent="0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tabLst/>
              <a:defRPr/>
            </a:pPr>
            <a:r>
              <a:rPr lang="en-US" sz="2800" dirty="0">
                <a:solidFill>
                  <a:schemeClr val="tx1"/>
                </a:solidFill>
              </a:rPr>
              <a:t>Why human languages cannot be used?</a:t>
            </a:r>
          </a:p>
          <a:p>
            <a:pPr marL="341312" lvl="1" indent="0">
              <a:spcBef>
                <a:spcPts val="700"/>
              </a:spcBef>
              <a:buClr>
                <a:srgbClr val="006633"/>
              </a:buClr>
              <a:buSzPct val="85000"/>
              <a:defRPr/>
            </a:pPr>
            <a:endParaRPr lang="en-US" sz="2800" dirty="0">
              <a:solidFill>
                <a:srgbClr val="CC0000"/>
              </a:solidFill>
              <a:latin typeface="Wingdings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B292A0B-A930-4E32-99B4-B83083F11F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Programming Language: Machine Level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120775"/>
            <a:ext cx="8686800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Computer’s native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What is saved in the main memory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The processor architecture specifies the format of 01s, </a:t>
            </a:r>
            <a:r>
              <a:rPr lang="en-US" sz="3200">
                <a:solidFill>
                  <a:srgbClr val="CC0000"/>
                </a:solidFill>
              </a:rPr>
              <a:t>machine depended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99"/>
                </a:solidFill>
                <a:ea typeface="新細明體" pitchFamily="16" charset="-120"/>
              </a:rPr>
              <a:t>Add two numbers: </a:t>
            </a:r>
            <a:r>
              <a:rPr lang="en-GB" sz="2800" b="1">
                <a:solidFill>
                  <a:srgbClr val="000000"/>
                </a:solidFill>
                <a:latin typeface="Courier New" pitchFamily="49" charset="0"/>
              </a:rPr>
              <a:t>00100111 1010 0101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Completely incomprehensible to most people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74A35A3-8E0A-4C4D-B37E-4014D5FB26A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Language: Assembly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Programming based on mnemonics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There are </a:t>
            </a:r>
            <a:r>
              <a:rPr lang="en-US" sz="2400">
                <a:solidFill>
                  <a:srgbClr val="CC0000"/>
                </a:solidFill>
              </a:rPr>
              <a:t>one-to-one mapping</a:t>
            </a:r>
            <a:r>
              <a:rPr lang="en-US" sz="2400">
                <a:solidFill>
                  <a:srgbClr val="000000"/>
                </a:solidFill>
              </a:rPr>
              <a:t> between machine language and assembly mnemonics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Example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load  r1, [4000]</a:t>
            </a:r>
            <a:r>
              <a:rPr lang="en-US" sz="2400">
                <a:solidFill>
                  <a:srgbClr val="000000"/>
                </a:solidFill>
              </a:rPr>
              <a:t>  ; read content of address 4000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  r1, 1</a:t>
            </a:r>
            <a:r>
              <a:rPr lang="en-US" sz="2400">
                <a:solidFill>
                  <a:srgbClr val="000000"/>
                </a:solidFill>
              </a:rPr>
              <a:t>            ; add 1 to CPU register r1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</a:rPr>
              <a:t>    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 [5000], r1</a:t>
            </a:r>
            <a:r>
              <a:rPr lang="en-US" sz="2400">
                <a:solidFill>
                  <a:srgbClr val="000000"/>
                </a:solidFill>
              </a:rPr>
              <a:t>  ; save the result in location 5000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5257800" cy="18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69320F-0C65-45C1-8B04-64A0D4FE47DD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Programming Language: High Level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458200" cy="524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Easy for programming, English-like keywords</a:t>
            </a:r>
          </a:p>
          <a:p>
            <a:pPr lvl="1"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More similar to natural languages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There isn’t one-to-one relation between high level statements and machine level statements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 C, C++, Pascal, Java, PHP, Python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xyz;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xyz + 1;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Translation of High Level Languages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Two types of translators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Interpreter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مفسر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Compiler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مترجم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Interpreter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Checks and runs program lines one-by-one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Easy, slow, and we need the interpreter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 all lines, creates executable output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Fast and Stand alone program 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469945-EE09-4375-8DFF-EC7CD02C0D1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DC037D-51BB-4131-BD31-4B6E15B2B82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Compiler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04800" y="1260475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A </a:t>
            </a:r>
            <a:r>
              <a:rPr lang="en-US" sz="2600">
                <a:solidFill>
                  <a:srgbClr val="C00000"/>
                </a:solidFill>
              </a:rPr>
              <a:t>set</a:t>
            </a:r>
            <a:r>
              <a:rPr lang="en-US" sz="2600">
                <a:solidFill>
                  <a:srgbClr val="000000"/>
                </a:solidFill>
              </a:rPr>
              <a:t> computer programs do the </a:t>
            </a:r>
            <a:r>
              <a:rPr lang="en-US" sz="2600">
                <a:solidFill>
                  <a:srgbClr val="CC0000"/>
                </a:solidFill>
              </a:rPr>
              <a:t>Compilation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CC0000"/>
                </a:solidFill>
              </a:rPr>
              <a:t>Preprocessor:</a:t>
            </a:r>
            <a:r>
              <a:rPr lang="en-US" sz="2600">
                <a:solidFill>
                  <a:srgbClr val="000000"/>
                </a:solidFill>
              </a:rPr>
              <a:t> Prepare file for 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CC0000"/>
                </a:solidFill>
              </a:rPr>
              <a:t>Compiler</a:t>
            </a:r>
            <a:r>
              <a:rPr lang="en-US" sz="2600">
                <a:solidFill>
                  <a:srgbClr val="000000"/>
                </a:solidFill>
              </a:rPr>
              <a:t>: Create assembly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CC0000"/>
                </a:solidFill>
              </a:rPr>
              <a:t>Assembler</a:t>
            </a:r>
            <a:r>
              <a:rPr lang="en-US" sz="2600">
                <a:solidFill>
                  <a:srgbClr val="000000"/>
                </a:solidFill>
              </a:rPr>
              <a:t>: Convert assembly code to binary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CC0000"/>
                </a:solidFill>
              </a:rPr>
              <a:t>Linker</a:t>
            </a:r>
            <a:r>
              <a:rPr lang="en-US" sz="2600">
                <a:solidFill>
                  <a:srgbClr val="000000"/>
                </a:solidFill>
              </a:rPr>
              <a:t>: Collect all required binary files (from libraries) into a single loadable file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Each language has its own compiler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Usually compiler do all above steps, you just compile the file and get a executable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3A4695-E38F-4488-809F-A74C5ACAD0C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762000" y="22860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Source code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35052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3810000" y="22542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Assembly code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63246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477000" y="23733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Object code</a:t>
            </a:r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>
            <a:off x="6629400" y="31242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>
            <a:off x="7467600" y="4114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Libraries</a:t>
            </a:r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 flipH="1">
            <a:off x="6016625" y="43434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Rectangle 17"/>
          <p:cNvSpPr>
            <a:spLocks noChangeArrowheads="1"/>
          </p:cNvSpPr>
          <p:nvPr/>
        </p:nvSpPr>
        <p:spPr bwMode="auto">
          <a:xfrm>
            <a:off x="4343400" y="38100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Text Box 18"/>
          <p:cNvSpPr txBox="1">
            <a:spLocks noChangeArrowheads="1"/>
          </p:cNvSpPr>
          <p:nvPr/>
        </p:nvSpPr>
        <p:spPr bwMode="auto">
          <a:xfrm>
            <a:off x="4572000" y="4038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Executable  code</a:t>
            </a: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H="1">
            <a:off x="1673225" y="44196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Text Box 20"/>
          <p:cNvSpPr txBox="1">
            <a:spLocks noChangeArrowheads="1"/>
          </p:cNvSpPr>
          <p:nvPr/>
        </p:nvSpPr>
        <p:spPr bwMode="auto">
          <a:xfrm>
            <a:off x="2743200" y="40227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49174" name="Rectangle 21"/>
          <p:cNvSpPr>
            <a:spLocks noChangeArrowheads="1"/>
          </p:cNvSpPr>
          <p:nvPr/>
        </p:nvSpPr>
        <p:spPr bwMode="auto">
          <a:xfrm>
            <a:off x="2133600" y="48006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Text Box 22"/>
          <p:cNvSpPr txBox="1">
            <a:spLocks noChangeArrowheads="1"/>
          </p:cNvSpPr>
          <p:nvPr/>
        </p:nvSpPr>
        <p:spPr bwMode="auto">
          <a:xfrm>
            <a:off x="2362200" y="50736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Operating System</a:t>
            </a:r>
          </a:p>
        </p:txBody>
      </p:sp>
      <p:sp>
        <p:nvSpPr>
          <p:cNvPr id="49176" name="Line 23"/>
          <p:cNvSpPr>
            <a:spLocks noChangeShapeType="1"/>
          </p:cNvSpPr>
          <p:nvPr/>
        </p:nvSpPr>
        <p:spPr bwMode="auto">
          <a:xfrm flipV="1">
            <a:off x="2971800" y="44164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Oval 24"/>
          <p:cNvSpPr>
            <a:spLocks noChangeArrowheads="1"/>
          </p:cNvSpPr>
          <p:nvPr/>
        </p:nvSpPr>
        <p:spPr bwMode="auto">
          <a:xfrm>
            <a:off x="533400" y="3962400"/>
            <a:ext cx="1143000" cy="10668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Text Box 25"/>
          <p:cNvSpPr txBox="1">
            <a:spLocks noChangeArrowheads="1"/>
          </p:cNvSpPr>
          <p:nvPr/>
        </p:nvSpPr>
        <p:spPr bwMode="auto">
          <a:xfrm>
            <a:off x="609600" y="42672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49179" name="Rectangle 26"/>
          <p:cNvSpPr>
            <a:spLocks noChangeArrowheads="1"/>
          </p:cNvSpPr>
          <p:nvPr/>
        </p:nvSpPr>
        <p:spPr bwMode="auto">
          <a:xfrm>
            <a:off x="7239000" y="38862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0EA955A-DD70-4FF1-8CF5-9B14DA5E1A6A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  <a:r>
              <a:rPr lang="en-US" sz="3200" i="1" dirty="0">
                <a:solidFill>
                  <a:srgbClr val="C00000"/>
                </a:solidFill>
              </a:rPr>
              <a:t>using computers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4CB6CC-7790-4FE0-8CD1-CE9CFA1AAD2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learn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Overall overview of computer organization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Thinking in algorithmic manner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 programming language: the </a:t>
            </a:r>
            <a:r>
              <a:rPr lang="en-US" sz="2800" dirty="0">
                <a:solidFill>
                  <a:srgbClr val="CC0000"/>
                </a:solidFill>
              </a:rPr>
              <a:t>C</a:t>
            </a:r>
          </a:p>
          <a:p>
            <a:pPr lvl="1" eaLnBrk="1" hangingPunct="1">
              <a:spcBef>
                <a:spcPts val="450"/>
              </a:spcBef>
              <a:buClrTx/>
              <a:buSzPct val="85000"/>
              <a:buFontTx/>
              <a:buNone/>
            </a:pPr>
            <a:endParaRPr lang="en-US" sz="10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don’t learn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 depth computer hardware/software details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Most advanced algorithms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System programming using C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Other programming languages: Java, PHP, … 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732240" y="3719736"/>
            <a:ext cx="1368152" cy="429344"/>
          </a:xfrm>
          <a:prstGeom prst="wedgeRoundRectCallout">
            <a:avLst>
              <a:gd name="adj1" fmla="val -51957"/>
              <a:gd name="adj2" fmla="val 9382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CA, OS, …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48164" y="4725144"/>
            <a:ext cx="1368152" cy="429344"/>
          </a:xfrm>
          <a:prstGeom prst="wedgeRoundRectCallout">
            <a:avLst>
              <a:gd name="adj1" fmla="val -96186"/>
              <a:gd name="adj2" fmla="val 2178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Alg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, DS, …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660232" y="5303912"/>
            <a:ext cx="1368152" cy="429344"/>
          </a:xfrm>
          <a:prstGeom prst="wedgeRoundRectCallout">
            <a:avLst>
              <a:gd name="adj1" fmla="val -98152"/>
              <a:gd name="adj2" fmla="val -14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OS, …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29109" y="6384565"/>
            <a:ext cx="1368152" cy="429344"/>
          </a:xfrm>
          <a:prstGeom prst="wedgeRoundRectCallout">
            <a:avLst>
              <a:gd name="adj1" fmla="val 4066"/>
              <a:gd name="adj2" fmla="val -10976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AP, IE,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EA9406-78E7-436C-A024-652BD8843A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How to solve problems using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Develop a </a:t>
            </a:r>
            <a:r>
              <a:rPr lang="en-US" sz="2800">
                <a:solidFill>
                  <a:srgbClr val="CC0000"/>
                </a:solidFill>
              </a:rPr>
              <a:t>program</a:t>
            </a:r>
            <a:r>
              <a:rPr lang="en-US" sz="2800">
                <a:solidFill>
                  <a:srgbClr val="000000"/>
                </a:solidFill>
              </a:rPr>
              <a:t> for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Steps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Analysis: Input, output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Coding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Compile </a:t>
            </a:r>
            <a:r>
              <a:rPr lang="en-US" sz="28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Execution </a:t>
            </a:r>
            <a:r>
              <a:rPr lang="en-US" sz="28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test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Documentation 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70E157-49B6-4D9E-92C3-9F4AF8A9E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Analysis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1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Problem solving process consists of </a:t>
            </a:r>
          </a:p>
          <a:p>
            <a:pPr eaLnBrk="1" hangingPunct="1">
              <a:spcBef>
                <a:spcPts val="2125"/>
              </a:spcBef>
              <a:buClrTx/>
              <a:buFontTx/>
              <a:buNone/>
            </a:pPr>
            <a:r>
              <a:rPr lang="en-GB" sz="3400">
                <a:solidFill>
                  <a:srgbClr val="000000"/>
                </a:solidFill>
              </a:rPr>
              <a:t>		Input </a:t>
            </a:r>
            <a:r>
              <a:rPr lang="en-GB" sz="34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>
                <a:solidFill>
                  <a:srgbClr val="000000"/>
                </a:solidFill>
              </a:rPr>
              <a:t> Algorithm </a:t>
            </a:r>
            <a:r>
              <a:rPr lang="en-GB" sz="34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>
                <a:solidFill>
                  <a:srgbClr val="000000"/>
                </a:solidFill>
              </a:rPr>
              <a:t> Output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Determine what information is available as the input to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Determine what information is desired as the output from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What needs to be done on the input to produce the output? </a:t>
            </a:r>
            <a:r>
              <a:rPr lang="en-GB" sz="3400">
                <a:solidFill>
                  <a:srgbClr val="CC0000"/>
                </a:solidFill>
              </a:rPr>
              <a:t>Algorithm</a:t>
            </a:r>
            <a:r>
              <a:rPr lang="en-GB" sz="34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C0008D-E239-4A39-9E9E-A477F695728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Algorithm 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Determine a series of steps that will transform the input data into the output results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Find all the </a:t>
            </a:r>
            <a:r>
              <a:rPr lang="en-GB" sz="3200" dirty="0">
                <a:solidFill>
                  <a:srgbClr val="C00000"/>
                </a:solidFill>
              </a:rPr>
              <a:t>special cases </a:t>
            </a:r>
            <a:r>
              <a:rPr lang="en-GB" sz="3200" dirty="0">
                <a:solidFill>
                  <a:srgbClr val="000000"/>
                </a:solidFill>
              </a:rPr>
              <a:t>that the must be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If necessary modify or redesign your series of steps so that all special cases are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Verify your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854CAB-179B-4641-9BE7-1106C579866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Coding 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Describe your algorithm by a 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You must code exactly in the programming language </a:t>
            </a:r>
            <a:r>
              <a:rPr lang="en-US" sz="3200" dirty="0">
                <a:solidFill>
                  <a:srgbClr val="CC0000"/>
                </a:solidFill>
              </a:rPr>
              <a:t>syntax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 itself is a program it isn’t a human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is not intelligent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just does the steps of the compiling 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does not understand what do you mean!!!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Program: Execution 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Compiler generated the executable file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Run the executable code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First try to use simple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Give the input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Get results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Then try larger and complex inputs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A0382E-84B1-4FA2-B9DF-9750CED6878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Errors in Solving Problems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Compile / Syntax error: </a:t>
            </a:r>
            <a:r>
              <a:rPr lang="en-US" sz="2200">
                <a:solidFill>
                  <a:srgbClr val="000000"/>
                </a:solidFill>
              </a:rPr>
              <a:t>Compiler does not recognize your code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Link error: </a:t>
            </a:r>
            <a:r>
              <a:rPr lang="en-US" sz="2200">
                <a:solidFill>
                  <a:srgbClr val="000000"/>
                </a:solidFill>
              </a:rPr>
              <a:t>Linker cannot find the required libraries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Runtime error: </a:t>
            </a:r>
            <a:r>
              <a:rPr lang="en-US" sz="2200">
                <a:solidFill>
                  <a:srgbClr val="000000"/>
                </a:solidFill>
              </a:rPr>
              <a:t>Program does not run correctly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Example: Division by zero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Logical Error: </a:t>
            </a:r>
            <a:r>
              <a:rPr lang="en-US" sz="2200">
                <a:solidFill>
                  <a:srgbClr val="000000"/>
                </a:solidFill>
              </a:rPr>
              <a:t>Program does not produce the expected result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It is called </a:t>
            </a:r>
            <a:r>
              <a:rPr lang="en-US" sz="2000">
                <a:solidFill>
                  <a:srgbClr val="CC0000"/>
                </a:solidFill>
              </a:rPr>
              <a:t>bug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No one (compiler, assembler) except debugger can help you </a:t>
            </a:r>
            <a:r>
              <a:rPr lang="en-US" sz="2200">
                <a:solidFill>
                  <a:srgbClr val="000000"/>
                </a:solidFill>
                <a:latin typeface="Wingdings" charset="2"/>
              </a:rPr>
              <a:t></a:t>
            </a:r>
          </a:p>
          <a:p>
            <a:pPr eaLnBrk="1" hangingPunct="1">
              <a:lnSpc>
                <a:spcPct val="90000"/>
              </a:lnSpc>
              <a:spcBef>
                <a:spcPts val="16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Why error?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understand and analysis the problem correctly 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develop a right algorithm for the problem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have mistakes in your coding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Debugging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6732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The process of resolving the errors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Example: A program to divide two numbers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Compile/Syntax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where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check syntax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Link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what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000000"/>
                </a:solidFill>
              </a:rPr>
              <a:t>check syntax &amp; libraries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Run time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the line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Logical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program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Revise the algorithm </a:t>
            </a:r>
          </a:p>
        </p:txBody>
      </p:sp>
    </p:spTree>
    <p:extLst>
      <p:ext uri="{BB962C8B-B14F-4D97-AF65-F5344CB8AC3E}">
        <p14:creationId xmlns:p14="http://schemas.microsoft.com/office/powerpoint/2010/main" val="2462003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44809D-AA81-42AE-A992-16E52D64799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Source</a:t>
            </a:r>
            <a:r>
              <a:rPr lang="en-US">
                <a:solidFill>
                  <a:srgbClr val="CC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3733800" y="2133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Assembly code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6477000" y="22971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Object code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6629400" y="2895600"/>
            <a:ext cx="1588" cy="1981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58382" name="Text Box 13"/>
          <p:cNvSpPr txBox="1">
            <a:spLocks noChangeArrowheads="1"/>
          </p:cNvSpPr>
          <p:nvPr/>
        </p:nvSpPr>
        <p:spPr bwMode="auto">
          <a:xfrm>
            <a:off x="7543800" y="4495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Libraries</a:t>
            </a:r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 flipH="1">
            <a:off x="6016625" y="48768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Text Box 15"/>
          <p:cNvSpPr txBox="1">
            <a:spLocks noChangeArrowheads="1"/>
          </p:cNvSpPr>
          <p:nvPr/>
        </p:nvSpPr>
        <p:spPr bwMode="auto">
          <a:xfrm>
            <a:off x="4572000" y="46164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Executable  code</a:t>
            </a:r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 flipH="1">
            <a:off x="1673225" y="49530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2743200" y="45561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58387" name="Text Box 18"/>
          <p:cNvSpPr txBox="1">
            <a:spLocks noChangeArrowheads="1"/>
          </p:cNvSpPr>
          <p:nvPr/>
        </p:nvSpPr>
        <p:spPr bwMode="auto">
          <a:xfrm>
            <a:off x="2362200" y="5410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Operating System</a:t>
            </a:r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 flipV="1">
            <a:off x="2971800" y="49498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Oval 20"/>
          <p:cNvSpPr>
            <a:spLocks noChangeArrowheads="1"/>
          </p:cNvSpPr>
          <p:nvPr/>
        </p:nvSpPr>
        <p:spPr bwMode="auto">
          <a:xfrm>
            <a:off x="228600" y="4495800"/>
            <a:ext cx="1447800" cy="1371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Text Box 21"/>
          <p:cNvSpPr txBox="1">
            <a:spLocks noChangeArrowheads="1"/>
          </p:cNvSpPr>
          <p:nvPr/>
        </p:nvSpPr>
        <p:spPr bwMode="auto">
          <a:xfrm>
            <a:off x="381000" y="49530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58391" name="Rectangle 22"/>
          <p:cNvSpPr>
            <a:spLocks noChangeArrowheads="1"/>
          </p:cNvSpPr>
          <p:nvPr/>
        </p:nvSpPr>
        <p:spPr bwMode="auto">
          <a:xfrm>
            <a:off x="685800" y="1143000"/>
            <a:ext cx="1676400" cy="533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Text Box 23"/>
          <p:cNvSpPr txBox="1">
            <a:spLocks noChangeArrowheads="1"/>
          </p:cNvSpPr>
          <p:nvPr/>
        </p:nvSpPr>
        <p:spPr bwMode="auto">
          <a:xfrm>
            <a:off x="914400" y="1230313"/>
            <a:ext cx="1295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Algorithm</a:t>
            </a:r>
          </a:p>
        </p:txBody>
      </p:sp>
      <p:sp>
        <p:nvSpPr>
          <p:cNvPr id="58393" name="Line 24"/>
          <p:cNvSpPr>
            <a:spLocks noChangeShapeType="1"/>
          </p:cNvSpPr>
          <p:nvPr/>
        </p:nvSpPr>
        <p:spPr bwMode="auto">
          <a:xfrm>
            <a:off x="1447800" y="16764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4" name="Line 25"/>
          <p:cNvSpPr>
            <a:spLocks noChangeShapeType="1"/>
          </p:cNvSpPr>
          <p:nvPr/>
        </p:nvSpPr>
        <p:spPr bwMode="auto">
          <a:xfrm>
            <a:off x="2819400" y="2514600"/>
            <a:ext cx="1588" cy="7620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6"/>
          <p:cNvSpPr>
            <a:spLocks noChangeShapeType="1"/>
          </p:cNvSpPr>
          <p:nvPr/>
        </p:nvSpPr>
        <p:spPr bwMode="auto">
          <a:xfrm>
            <a:off x="1524000" y="3276600"/>
            <a:ext cx="1295400" cy="1588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396" name="AutoShape 27"/>
          <p:cNvCxnSpPr>
            <a:cxnSpLocks noChangeShapeType="1"/>
            <a:stCxn id="58395" idx="0"/>
            <a:endCxn id="58373" idx="2"/>
          </p:cNvCxnSpPr>
          <p:nvPr/>
        </p:nvCxnSpPr>
        <p:spPr bwMode="auto">
          <a:xfrm flipV="1">
            <a:off x="1524000" y="2895600"/>
            <a:ext cx="0" cy="38100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97" name="Text Box 28"/>
          <p:cNvSpPr txBox="1">
            <a:spLocks noChangeArrowheads="1"/>
          </p:cNvSpPr>
          <p:nvPr/>
        </p:nvSpPr>
        <p:spPr bwMode="auto">
          <a:xfrm>
            <a:off x="1600200" y="327660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Syntax Error</a:t>
            </a:r>
          </a:p>
        </p:txBody>
      </p:sp>
      <p:sp>
        <p:nvSpPr>
          <p:cNvPr id="58398" name="Line 29"/>
          <p:cNvSpPr>
            <a:spLocks noChangeShapeType="1"/>
          </p:cNvSpPr>
          <p:nvPr/>
        </p:nvSpPr>
        <p:spPr bwMode="auto">
          <a:xfrm flipH="1">
            <a:off x="1356233" y="3721608"/>
            <a:ext cx="526415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Text Box 30"/>
          <p:cNvSpPr txBox="1">
            <a:spLocks noChangeArrowheads="1"/>
          </p:cNvSpPr>
          <p:nvPr/>
        </p:nvSpPr>
        <p:spPr bwMode="auto">
          <a:xfrm>
            <a:off x="3429000" y="379095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Link Error</a:t>
            </a:r>
          </a:p>
        </p:txBody>
      </p:sp>
      <p:cxnSp>
        <p:nvCxnSpPr>
          <p:cNvPr id="58400" name="AutoShape 31"/>
          <p:cNvCxnSpPr>
            <a:cxnSpLocks noChangeShapeType="1"/>
          </p:cNvCxnSpPr>
          <p:nvPr/>
        </p:nvCxnSpPr>
        <p:spPr bwMode="auto">
          <a:xfrm>
            <a:off x="304800" y="2516188"/>
            <a:ext cx="419100" cy="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401" name="AutoShape 32"/>
          <p:cNvCxnSpPr>
            <a:cxnSpLocks noChangeShapeType="1"/>
          </p:cNvCxnSpPr>
          <p:nvPr/>
        </p:nvCxnSpPr>
        <p:spPr bwMode="auto">
          <a:xfrm flipV="1">
            <a:off x="1331640" y="2898776"/>
            <a:ext cx="1587" cy="836612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2" name="Text Box 33"/>
          <p:cNvSpPr txBox="1">
            <a:spLocks noChangeArrowheads="1"/>
          </p:cNvSpPr>
          <p:nvPr/>
        </p:nvSpPr>
        <p:spPr bwMode="auto">
          <a:xfrm>
            <a:off x="1043608" y="4005064"/>
            <a:ext cx="11430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C00000"/>
                </a:solidFill>
              </a:rPr>
              <a:t>Execution Error</a:t>
            </a:r>
          </a:p>
        </p:txBody>
      </p:sp>
      <p:sp>
        <p:nvSpPr>
          <p:cNvPr id="58403" name="Line 34"/>
          <p:cNvSpPr>
            <a:spLocks noChangeShapeType="1"/>
          </p:cNvSpPr>
          <p:nvPr/>
        </p:nvSpPr>
        <p:spPr bwMode="auto">
          <a:xfrm flipV="1">
            <a:off x="304800" y="1368425"/>
            <a:ext cx="1588" cy="3435350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404" name="AutoShape 35"/>
          <p:cNvCxnSpPr>
            <a:cxnSpLocks noChangeShapeType="1"/>
          </p:cNvCxnSpPr>
          <p:nvPr/>
        </p:nvCxnSpPr>
        <p:spPr bwMode="auto">
          <a:xfrm>
            <a:off x="304800" y="1371600"/>
            <a:ext cx="381000" cy="1588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304800" y="3200400"/>
            <a:ext cx="8382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Logical Error</a:t>
            </a:r>
          </a:p>
        </p:txBody>
      </p:sp>
      <p:sp>
        <p:nvSpPr>
          <p:cNvPr id="58406" name="Rectangle 37"/>
          <p:cNvSpPr>
            <a:spLocks noChangeArrowheads="1"/>
          </p:cNvSpPr>
          <p:nvPr/>
        </p:nvSpPr>
        <p:spPr bwMode="auto">
          <a:xfrm>
            <a:off x="35052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7" name="Rectangle 38"/>
          <p:cNvSpPr>
            <a:spLocks noChangeArrowheads="1"/>
          </p:cNvSpPr>
          <p:nvPr/>
        </p:nvSpPr>
        <p:spPr bwMode="auto">
          <a:xfrm>
            <a:off x="63246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8" name="Rectangle 39"/>
          <p:cNvSpPr>
            <a:spLocks noChangeArrowheads="1"/>
          </p:cNvSpPr>
          <p:nvPr/>
        </p:nvSpPr>
        <p:spPr bwMode="auto">
          <a:xfrm>
            <a:off x="7239000" y="4343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9" name="Rectangle 40"/>
          <p:cNvSpPr>
            <a:spLocks noChangeArrowheads="1"/>
          </p:cNvSpPr>
          <p:nvPr/>
        </p:nvSpPr>
        <p:spPr bwMode="auto">
          <a:xfrm>
            <a:off x="4343400" y="44958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0" name="Rectangle 41"/>
          <p:cNvSpPr>
            <a:spLocks noChangeArrowheads="1"/>
          </p:cNvSpPr>
          <p:nvPr/>
        </p:nvSpPr>
        <p:spPr bwMode="auto">
          <a:xfrm>
            <a:off x="2133600" y="53340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 flipV="1">
            <a:off x="1114029" y="2895600"/>
            <a:ext cx="1587" cy="1660525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Desired Features of Programs 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3820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Integrity(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درستي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Correctly solve the problem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وضوح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read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Simplicity(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سادگي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understand 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Efficiency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كارايي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Speed and memory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Modularity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پيمانه‌اي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Break down of a large task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Generality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عموميت</a:t>
            </a:r>
            <a:r>
              <a:rPr lang="en-US" sz="2400" dirty="0">
                <a:solidFill>
                  <a:srgbClr val="000000"/>
                </a:solidFill>
              </a:rPr>
              <a:t>)‌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Tunable by input as much as possible 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B2DA6F-FCF2-4883-B736-50441B4BE8E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158710B-06B1-44F3-9FC7-CD50824E6A9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and Software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 &amp;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What is the difference between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solve a problem using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Steps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Errors in problem solving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What is the next: Design algorithm </a:t>
            </a:r>
            <a:r>
              <a:rPr lang="en-US" sz="30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3000" dirty="0">
                <a:solidFill>
                  <a:srgbClr val="000000"/>
                </a:solidFill>
              </a:rPr>
              <a:t> Program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E66B83-27CE-42F9-8B40-55ECE4F7298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908335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Programming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a </a:t>
            </a:r>
            <a:r>
              <a:rPr lang="en-US" sz="2400" dirty="0">
                <a:solidFill>
                  <a:srgbClr val="CC0000"/>
                </a:solidFill>
              </a:rPr>
              <a:t>pure</a:t>
            </a:r>
            <a:r>
              <a:rPr lang="en-US" sz="2400" dirty="0">
                <a:solidFill>
                  <a:srgbClr val="000000"/>
                </a:solidFill>
              </a:rPr>
              <a:t> theoretical course (mathematics, …)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Read, read, read, read ….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a </a:t>
            </a:r>
            <a:r>
              <a:rPr lang="en-US" sz="2400" dirty="0">
                <a:solidFill>
                  <a:srgbClr val="CC0000"/>
                </a:solidFill>
              </a:rPr>
              <a:t>practical</a:t>
            </a:r>
            <a:r>
              <a:rPr lang="en-US" sz="2400" dirty="0">
                <a:solidFill>
                  <a:srgbClr val="000000"/>
                </a:solidFill>
              </a:rPr>
              <a:t> course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Read, programming, programming, programming,…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Course materials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Lecture notes (slides) are in (simple) English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Available in the course homepage: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ceit.aut.ac.ir/~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bakhshi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Textbook (C: How to Program 7</a:t>
            </a:r>
            <a:r>
              <a:rPr lang="en-US" sz="2400" baseline="30000" dirty="0">
                <a:solidFill>
                  <a:srgbClr val="000000"/>
                </a:solidFill>
              </a:rPr>
              <a:t>th</a:t>
            </a:r>
            <a:r>
              <a:rPr lang="en-US" sz="2400" dirty="0">
                <a:solidFill>
                  <a:srgbClr val="000000"/>
                </a:solidFill>
              </a:rPr>
              <a:t> Edition 2012) + books:</a:t>
            </a:r>
          </a:p>
          <a:p>
            <a:pPr marL="0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\\fileserver\common\Bakhshi\Introduction to Programming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12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Grading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Four major parts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Midterm			25%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Final 				25%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Homework		35%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Project			15%</a:t>
            </a:r>
          </a:p>
          <a:p>
            <a:pPr marL="0" lvl="0" indent="0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3200" dirty="0">
                <a:solidFill>
                  <a:srgbClr val="000000"/>
                </a:solidFill>
              </a:rPr>
              <a:t>TA Classes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One or Two classes per week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More details, Practical aspects, Solving HW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Homework are not accepted after solutions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Any Question?!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Is CE a good engineering dep. at university?! Yes </a:t>
            </a:r>
            <a:r>
              <a:rPr lang="en-US" sz="3200" dirty="0">
                <a:solidFill>
                  <a:srgbClr val="000000"/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sym typeface="Wingdings" pitchFamily="2" charset="2"/>
              </a:rPr>
              <a:t>Is AUT really a top university?! Yes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sym typeface="Wingdings" pitchFamily="2" charset="2"/>
              </a:rPr>
              <a:t>Do I need to learn C?! Yes!!!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Is internet free at university?! Yes </a:t>
            </a:r>
            <a:r>
              <a:rPr lang="en-US" sz="3200" dirty="0">
                <a:solidFill>
                  <a:srgbClr val="000000"/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sym typeface="Wingdings" pitchFamily="2" charset="2"/>
              </a:rPr>
              <a:t>Is lunch free?! No 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sym typeface="Wingdings" pitchFamily="2" charset="2"/>
              </a:rPr>
              <a:t>…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16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43F3D5-9060-46B8-BC13-57944AC521B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Software</a:t>
            </a:r>
            <a:r>
              <a:rPr lang="en-US" sz="280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188ffc24e0f2f63c5dd4962203a5dacb15eaeb8"/>
  <p:tag name="ISPRING_RESOURCE_PATHS_HASH_PRESENTER" val="37b374e4474d151d38acf548eac3b8bd21c1554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2492</Words>
  <Application>Microsoft Office PowerPoint</Application>
  <PresentationFormat>On-screen Show (4:3)</PresentationFormat>
  <Paragraphs>710</Paragraphs>
  <Slides>60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218</cp:revision>
  <cp:lastPrinted>1601-01-01T00:00:00Z</cp:lastPrinted>
  <dcterms:created xsi:type="dcterms:W3CDTF">2007-10-07T13:27:00Z</dcterms:created>
  <dcterms:modified xsi:type="dcterms:W3CDTF">2017-09-25T12:49:47Z</dcterms:modified>
</cp:coreProperties>
</file>