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7315200" cy="9601200"/>
  <p:custDataLst>
    <p:tags r:id="rId4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3" autoAdjust="0"/>
  </p:normalViewPr>
  <p:slideViewPr>
    <p:cSldViewPr>
      <p:cViewPr varScale="1">
        <p:scale>
          <a:sx n="56" d="100"/>
          <a:sy n="56" d="100"/>
        </p:scale>
        <p:origin x="1222" y="65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0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1FDA9F1-86B9-481F-9F38-222ECF9F4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2A1AD7-7089-4128-9D7A-7FEE9DD1260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038856-0DEC-4039-AB42-EFF8F3BFCD2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3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9F8D05-9526-491F-9B33-4EEDA05792C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C56492-9FCB-4443-8D07-339F3D53529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8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0F4664-4F69-40DE-A4AE-5A3842D818C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F6B44-CCF4-4715-A236-7CF12BAD3A6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89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CC6CF6-BACB-420C-8A1E-9C9AFB7B6E4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32F84F-38B6-44CD-B2EB-8BFF30F874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69252A-3836-4CC9-800B-A949F84C263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823C-A2B3-4437-A247-EF63FD426CC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80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CF2AB4-16C9-4BBF-B40F-04895460BF6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D8B8AA-573A-4BF0-B1DB-B0DBCACB4A6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65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B31330-9CDF-4055-A478-8B6DD65C6B1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100C0F-C147-41FB-9263-772924D3B33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11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AB123-E43A-4F60-999C-D313A4F632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5C939EE-7610-4833-8FD9-093A6D36991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5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065044-54FB-4AC0-8AA4-31C8558E017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CC257F-67D8-4196-A2BE-7C70EB3727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1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9BCF3C-5829-4EB1-AB9A-097F5AB7896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A05771-7012-44EE-9D9F-CF213C89D97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12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591C10-CF6C-48D7-BBEE-CCDF18A9DD7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F1E2D-59B7-484B-96C1-A8B6A0E9381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0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F97E08-FB89-4D1F-898E-63080D24A71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FC39E1-0385-405A-A23D-F2E58B930D0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0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557587-730F-4E1A-BA77-A1CB730F5D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BF4E5D1-D5C1-4861-9BA6-2DC5EF87997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95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FBE21-4A5C-4E2F-B927-333E602A4C1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2B12B4-535D-460F-A5C9-55868A82465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39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2ADA8F-47A1-4C28-A5C3-EA02E4DFF97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F40A71-C7F3-49BB-8FA1-04E9EA2EC41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9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143786-7700-4277-8A23-CC0DBD34345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C11B85-DEB5-4A33-A772-6812959C7C5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67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7AF704-1BC0-4028-BC5F-37F65F2E04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00A904-620B-4B33-B788-83CE5C086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7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15AEBD-C035-46B7-B8E3-467B0A182AD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58E4E4-ADC8-4417-94C1-A96F2C00D47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8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E7C87E-D489-4E49-8EB5-9381B662922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5B116-C859-43C3-A5E9-7144B899BE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51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27E263-39D1-4C8F-9C29-5EF8051BBB6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A5DD45-977A-4CF2-9012-762D3A5D5F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79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7C7590-4710-4BF7-B169-56451C14752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7AD314-DE3D-4A07-8084-964572A7A8B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9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E201E0-5B6E-4D08-8AFE-F15E44A488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028E64C-E97A-43BC-A40A-B2B34C7F54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Arial" charset="0"/>
                <a:cs typeface="Arial" charset="0"/>
              </a:rPr>
              <a:t>Linux</a:t>
            </a:r>
            <a:r>
              <a:rPr lang="en-US" baseline="0" dirty="0">
                <a:latin typeface="Arial" charset="0"/>
                <a:cs typeface="Arial" charset="0"/>
              </a:rPr>
              <a:t> GCC &amp; Code::Blocks outputs </a:t>
            </a:r>
            <a:r>
              <a:rPr lang="en-US" baseline="0">
                <a:latin typeface="Arial" charset="0"/>
                <a:cs typeface="Arial" charset="0"/>
              </a:rPr>
              <a:t>are different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2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B3E22B-6B9E-4AAE-863D-BE0604BD55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36D5D8-1739-40A5-9BCC-1448C743CF4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03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ECB759-AC76-4549-B4B0-CBDC7ACE781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C58A9EF-5078-4BD0-B9B1-3915605BDBE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2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D001C4-10C3-44C8-8F79-6154EF482A9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93A8EA-6D8B-4EA5-A109-0826092DAA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74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AC3E05-1F81-4FFA-8A77-3485D5DDD23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2DEDF8-2A55-4E2D-8547-07CD24407B4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57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57D14E-E98C-4A1E-A62F-52A8E98B78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D4647DB-8C00-4C69-AA59-E7865E3F789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46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98A62B-80F0-4F71-B306-A502303BEC6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3758D5-E014-4035-A3E6-66B3CEBAC7F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41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AAA749-19F8-4AE9-8404-1FDD1EF9386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68C6D9-FB03-4CF3-9C99-5DE066E147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23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3BAC11-13CD-4F7F-8ECF-90ECD36DACE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72E5A23-0C1B-4362-94DF-BD075A94D9C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3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1C0AC8-2D4A-4E8F-A645-8D6E83F474F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B71FF5-85DB-4975-B111-078029AECD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50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1ED069-6C6F-467A-BADA-4DCAA1A4F9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10C23-1EB4-4B87-BAA3-9FC558FE905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82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23211A-2975-47D3-A773-B1AA9591F3D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A67B26-6294-4118-85C4-89F701325C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6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BA64D9-ECFF-4740-A8E7-7EA6D72DA2B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9D0506-C4D1-4027-958A-B1108054FDD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4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D4A825-C3D8-45A4-A44A-D011A29103E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C92596-FB20-4183-BFBE-9CE2A6AFE8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71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537C2F-D760-498B-B690-D89C6801784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F3479DD-49D3-4CAB-BCD3-B7738ACC9FC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41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AC5C92-8048-48A0-B833-4720A988A3C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6916E9-AD0B-45BA-A203-3A5EB75728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465300-9658-413C-A189-1992DFD71D3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2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1CB42-191B-4210-9ADF-0008E5A952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F87C6-7377-4811-B739-2B05F1641E4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B7D7FC-CE62-472E-AC53-E6D4DD85F2F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ABFD2A-3B51-46F7-AC5F-600D23EA18B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0F0F61-8A97-4CF2-8745-50DE3A9239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E6BD12-E70A-4E18-8E07-B4EE21C2E84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41C2C2-9885-43B8-AA78-9E449B3660F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9CD692-EB95-4E9B-AABF-B973E78D6BC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3634-5DBB-41A9-BAF6-C83EFA156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BFF74-97DB-426A-90DD-AC9A09B55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3913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8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A591B-48AD-4B26-82D7-3A3A5D028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38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4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05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044575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45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8278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17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791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66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BDA3-B792-45F4-BE1D-E52095F24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178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78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3913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8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39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9F75-D3F4-440A-A5CC-1FBD312F5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044575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BDD79-4ED1-4998-AECF-B1540B104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C3D2-7E82-4060-8294-3F1CACB92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2EA6-5D76-4AD6-A054-A5DFBA93D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B7EC-22D6-4905-8D0B-CB8435681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1633-964D-4B00-B21E-97177A727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47CE-790D-4992-95C6-69D8D7014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32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D215FAA-FEC9-4236-A7EB-9A8C607C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32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914400" y="533400"/>
            <a:ext cx="7623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300" dirty="0">
                <a:solidFill>
                  <a:srgbClr val="005000"/>
                </a:solidFill>
              </a:rPr>
              <a:t>Introduction to Programming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259632" y="3124200"/>
            <a:ext cx="70866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Lecture 4:</a:t>
            </a: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4000" smtClean="0">
                <a:solidFill>
                  <a:srgbClr val="000000"/>
                </a:solidFill>
              </a:rPr>
              <a:t>Calculations </a:t>
            </a:r>
            <a:endParaRPr lang="en-US" sz="4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125"/>
              </a:spcBef>
              <a:buClrTx/>
              <a:buFontTx/>
              <a:buNone/>
            </a:pPr>
            <a:r>
              <a:rPr lang="en-US" sz="3400" dirty="0">
                <a:solidFill>
                  <a:srgbClr val="000000"/>
                </a:solidFill>
              </a:rPr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A8C98B-2EEC-45C3-B7D9-BA933351A48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of type conversion 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If either operand is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convert </a:t>
            </a:r>
            <a:r>
              <a:rPr lang="en-US" sz="3000">
                <a:solidFill>
                  <a:srgbClr val="CC0000"/>
                </a:solidFill>
              </a:rPr>
              <a:t>char</a:t>
            </a:r>
            <a:r>
              <a:rPr lang="en-US" sz="3000">
                <a:solidFill>
                  <a:srgbClr val="000000"/>
                </a:solidFill>
              </a:rPr>
              <a:t> and </a:t>
            </a:r>
            <a:r>
              <a:rPr lang="en-US" sz="3000">
                <a:solidFill>
                  <a:srgbClr val="CC0000"/>
                </a:solidFill>
              </a:rPr>
              <a:t>short</a:t>
            </a:r>
            <a:r>
              <a:rPr lang="en-US" sz="3000">
                <a:solidFill>
                  <a:srgbClr val="000000"/>
                </a:solidFill>
              </a:rPr>
              <a:t> to </a:t>
            </a:r>
            <a:r>
              <a:rPr lang="en-US" sz="3000">
                <a:solidFill>
                  <a:srgbClr val="CC0000"/>
                </a:solidFill>
              </a:rPr>
              <a:t>int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Then, if either operand is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06FD34-39F3-42AC-822D-15987D1D697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Type of operands determines the type of the result</a:t>
            </a:r>
          </a:p>
          <a:p>
            <a:pPr lvl="1" eaLnBrk="1" hangingPunct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type of output is the type of operands (after conversion)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endParaRPr lang="en-US" sz="26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long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long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double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double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5400"/>
            <a:ext cx="883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748547-3D45-4C34-8A7C-91B52F65BB7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both operand of division (/) is </a:t>
            </a:r>
            <a:r>
              <a:rPr lang="en-US" sz="3200">
                <a:solidFill>
                  <a:srgbClr val="C5000B"/>
                </a:solidFill>
              </a:rPr>
              <a:t>int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data lost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9538"/>
            <a:ext cx="83820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B3F73-0330-49DB-B02A-C16A603DB4C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Effect of types &amp; Explicit casts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		</a:t>
            </a:r>
            <a:r>
              <a:rPr lang="en-US" sz="3200" i="1">
                <a:solidFill>
                  <a:srgbClr val="000000"/>
                </a:solidFill>
              </a:rPr>
              <a:t>Expression</a:t>
            </a:r>
            <a:r>
              <a:rPr lang="en-US" sz="3200">
                <a:solidFill>
                  <a:srgbClr val="000000"/>
                </a:solidFill>
              </a:rPr>
              <a:t> 		</a:t>
            </a:r>
            <a:r>
              <a:rPr lang="en-US" sz="3200" i="1">
                <a:solidFill>
                  <a:srgbClr val="000000"/>
                </a:solidFill>
              </a:rPr>
              <a:t>Type of result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125"/>
              </a:spcBef>
              <a:buClrTx/>
              <a:buFontTx/>
              <a:buNone/>
            </a:pPr>
            <a:endParaRPr lang="en-US" sz="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+ 2.0f 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3.0   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 2.69 + 4 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6		int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/ 2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0.5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1 / (int) 2.0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		int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(1 / 2)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0.0	double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(int)((double) 1 / 2)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 		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79A13A-DC73-4D5B-9281-ACB81F00CEF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EEA21E-E1F4-47B2-A175-434DB7B6C26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Precedence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الويت</a:t>
            </a: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1) Parenthesis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2) unary + - (for sign):  +4, -8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3) Explicit casting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4) / * %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5) Binary + -: 4+8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6) If multiple + - or / * %: from left to right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5 + 2 / 4.0 * (-7 / 8)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-5 + 2 / 4.0 *  (0)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+ 0.5 *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103698-1DD9-4B59-A0DC-1D2D9AB818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(7 + (float) (2 + (int) 1.005)) / (int) 20	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(7 + (float) (2 + 1))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(7 + (float) (3))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(7 + 3.0)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10.0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>
                <a:solidFill>
                  <a:srgbClr val="000000"/>
                </a:solidFill>
              </a:rPr>
              <a:t>  0.5 		 	// Result is float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5 + (double)(7 / (int) 8.5 / 7.0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5 + (double)(7 / 8 / 7.0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5 + (double)(0 / 7.0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5 + (double)(0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>
                <a:solidFill>
                  <a:srgbClr val="000000"/>
                </a:solidFill>
              </a:rPr>
              <a:t> 5 + 0.0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>
                <a:solidFill>
                  <a:srgbClr val="000000"/>
                </a:solidFill>
              </a:rPr>
              <a:t> 5.0  // Result is double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795619-E25A-4399-888D-69C29BAA32E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صحيح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058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fa-IR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num2; //</a:t>
            </a:r>
            <a:r>
              <a:rPr lang="fa-I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ورودي‌ها</a:t>
            </a:r>
            <a:r>
              <a:rPr lang="fa-I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sum;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a-I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حاصل‌ جمع</a:t>
            </a:r>
            <a:r>
              <a:rPr lang="fa-IR" sz="17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 +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EE10B2-2A64-4D44-8021-E65291D630F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اعشاري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fpart1, fpart2, sum;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fpart1 = num1 -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fpart2 = num2 -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fpart1 + fpart2;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8C7A01-86FE-40CE-8394-B4FD6A772E2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Advanced mathematical operations</a:t>
            </a:r>
            <a:r>
              <a:rPr lang="en-US" sz="3200" dirty="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C33936-B1A7-4842-ABF5-019CF1D5CE5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Mathematic library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6B2E0C-C089-410E-BC74-0FBC1CAD025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Increment &amp; Decrement of </a:t>
            </a:r>
            <a:r>
              <a:rPr lang="en-US" sz="3800">
                <a:solidFill>
                  <a:srgbClr val="CC0000"/>
                </a:solidFill>
              </a:rPr>
              <a:t>Variables</a:t>
            </a:r>
            <a:r>
              <a:rPr lang="en-US" sz="400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Unary operators only for variables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++ : increase by one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-- : decrease by one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13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CE1888-7108-447C-974D-526C53E6EA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Increment &amp; Decrement (cont’d)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Postfix</a:t>
            </a:r>
            <a:r>
              <a:rPr lang="en-US" sz="3000" dirty="0">
                <a:solidFill>
                  <a:srgbClr val="000000"/>
                </a:solidFill>
              </a:rPr>
              <a:t>: Use the value then apply the operator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Prefix</a:t>
            </a:r>
            <a:r>
              <a:rPr lang="en-US" sz="3000" dirty="0">
                <a:solidFill>
                  <a:srgbClr val="000000"/>
                </a:solidFill>
              </a:rPr>
              <a:t>: Apply the operator then use the value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k = 6, j;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++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--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9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2E3EBA-782F-4BE8-8458-2FF1957F861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Assignment Combined with Operation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39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These are equal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&lt;op&gt;= &lt;expression&gt;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= &lt;variable&gt; &lt;op&gt; (&lt;expression&gt;)</a:t>
            </a:r>
          </a:p>
          <a:p>
            <a:pPr eaLnBrk="1" hangingPunct="1"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9, j = 20;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1;		//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/=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// j = j 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j = 2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*=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j;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j));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110*/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1B62C9-3C62-4B0A-BBB1-0A3316FBE2F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Multiple assignment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More than one assignment in a statement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From right to left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j = k = l = 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3 / l;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3)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-3]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[j = -3]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-2, j = -3, k = -3, l = 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59D660-92EE-4615-84C3-ECB53498561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66941"/>
              </p:ext>
            </p:extLst>
          </p:nvPr>
        </p:nvGraphicFramePr>
        <p:xfrm>
          <a:off x="609600" y="1664814"/>
          <a:ext cx="8002588" cy="3708402"/>
        </p:xfrm>
        <a:graphic>
          <a:graphicData uri="http://schemas.openxmlformats.org/drawingml/2006/table">
            <a:tbl>
              <a:tblPr/>
              <a:tblGrid>
                <a:gridCol w="400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  -- (type)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83D497-6434-430E-9B19-B566E8E1B57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Arithmetic on characters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3200">
                <a:solidFill>
                  <a:srgbClr val="000000"/>
                </a:solidFill>
              </a:rPr>
              <a:t> can be used as 8-bit integer 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All arithmetic operation can be used with characters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A: 65, B: 66, C: 67, … 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 = 'A', ch;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i;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c++;		// c = 66, c = 'B'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 = c;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 += 3;	// ch = 69, ch = 'E'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c - ch + 'X' - 'Z'; // i = -5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C686D-8519-4F5D-B476-9BBF439710C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4000">
                <a:solidFill>
                  <a:srgbClr val="293A83"/>
                </a:solidFill>
              </a:rPr>
              <a:t> operator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200">
                <a:solidFill>
                  <a:srgbClr val="000000"/>
                </a:solidFill>
              </a:rPr>
              <a:t> is a unary operator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Return the size of operand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Operand can be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  <a:cs typeface="Courier New" pitchFamily="49" charset="0"/>
              </a:rPr>
              <a:t>Variable, value or type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size, i = 10;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 i;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sizeof(i);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sizeof(2000);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sizeof(char)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39A3AC-92EA-40F6-B70A-D13FB214915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13231"/>
              </p:ext>
            </p:extLst>
          </p:nvPr>
        </p:nvGraphicFramePr>
        <p:xfrm>
          <a:off x="609600" y="1397000"/>
          <a:ext cx="8002588" cy="3708402"/>
        </p:xfrm>
        <a:graphic>
          <a:graphicData uri="http://schemas.openxmlformats.org/drawingml/2006/table">
            <a:tbl>
              <a:tblPr/>
              <a:tblGrid>
                <a:gridCol w="400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  -- (type) sizeof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51FB5B-1145-4671-8806-A3A9DEBAFEA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Complicated examples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		//9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   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j * k++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		//6 1 2 1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2;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(k = ++n);				//5 2 3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18891B-213A-4D8F-AE83-107A3AA45B7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Undefined Statements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When standard does </a:t>
            </a:r>
            <a:r>
              <a:rPr lang="en-US" sz="3000" dirty="0">
                <a:solidFill>
                  <a:srgbClr val="CC0000"/>
                </a:solidFill>
              </a:rPr>
              <a:t>not</a:t>
            </a:r>
            <a:r>
              <a:rPr lang="en-US" sz="3000" dirty="0">
                <a:solidFill>
                  <a:srgbClr val="000000"/>
                </a:solidFill>
              </a:rPr>
              <a:t> tell what will happen.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Examples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=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k +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//j = 29 or 30?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	//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 or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50250-FE0E-4C16-A3C4-D225F7A568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33A73F9-C5D0-4690-B4AA-135EE977FC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and Underflow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1679575" indent="-3381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1367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5939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0511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5083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Computer’s precision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The number of bits</a:t>
            </a:r>
            <a:r>
              <a:rPr lang="en-US" sz="2400">
                <a:solidFill>
                  <a:srgbClr val="000000"/>
                </a:solidFill>
              </a:rPr>
              <a:t> in each type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double [-1e308, 1e308]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Overflow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result is larger than specified ranges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1e300 * 1e200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Underflow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the result is too smaller than precision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   1e-300 * 1e-200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55EB5-ABDE-40DC-8902-EED79C4F5DA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محاسبه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x, result;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c, x: ");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&amp;x);        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result = a * x * x + b * x + c;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result);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2CEC63-CD21-4024-AEA1-73559A044EE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Mathematic library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0375A81-5346-47D3-A466-EEBB77AB87D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f = 36;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(-f) 		36.000000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(f)		6.00000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(f, 0.5)		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fmax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20.2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fmin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10.1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(20.6)		21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(-20.6)		-21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3F09B2-270B-44D8-8835-82E25F7518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double PI = 3.141592653589793;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double E = 2.7182818284590451;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Tx/>
              <a:buFontTx/>
              <a:buNone/>
            </a:pPr>
            <a:endParaRPr lang="fr-FR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(PI/2)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		1.000000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(10)		2.30258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2.718282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محاسبه محيط و مساحت دايره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1000125"/>
            <a:ext cx="8382000" cy="59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#define PI 3.141592653589793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        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float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shoa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&amp;r);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double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*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(r, 2);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 * PI *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2A76D1B-0CF4-4B38-9673-B917202A871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delta, root1, root2;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c: 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121384-89BC-4807-B350-2C4F2CF2C94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delta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((b * b) - (4 * a * c));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root1 = (-b +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root2 = (-b -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("root1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root1);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("root2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root2);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F73A65-35A7-4121-8525-CB6C85D7AAB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3A660B-FE02-4370-8DB7-B3F778A721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rand();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random number in [0, RAND_MAX]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How does it work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Start from a </a:t>
            </a:r>
            <a:r>
              <a:rPr lang="en-US" sz="2800">
                <a:solidFill>
                  <a:srgbClr val="CC0000"/>
                </a:solidFill>
              </a:rPr>
              <a:t>seed</a:t>
            </a:r>
            <a:r>
              <a:rPr lang="en-US" sz="2800">
                <a:solidFill>
                  <a:srgbClr val="000000"/>
                </a:solidFill>
              </a:rPr>
              <a:t> number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X0 </a:t>
            </a:r>
            <a:r>
              <a:rPr lang="en-US" sz="260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n-US" sz="2600">
                <a:solidFill>
                  <a:srgbClr val="000000"/>
                </a:solidFill>
              </a:rPr>
              <a:t> F(seed number)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Xn+1 = F(Xn)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Same seed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Same random number sequence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usually want different random number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1: 10, 20, 17, 1000, 23, 345, 30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2: 23, 904, 23, 346, 85,  234, 63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should use different seed in each run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How?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Initialize seed by system time </a:t>
            </a:r>
          </a:p>
          <a:p>
            <a:pPr lvl="1" eaLnBrk="1" hangingPunct="1">
              <a:spcBef>
                <a:spcPts val="27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1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srand(t);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5BD029E-1A2C-43A8-A7D1-36D263A2E2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0E94D7-133F-4FFB-A184-2E8A6E3754D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Basic operations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71772"/>
              </p:ext>
            </p:extLst>
          </p:nvPr>
        </p:nvGraphicFramePr>
        <p:xfrm>
          <a:off x="1524000" y="2057400"/>
          <a:ext cx="6097588" cy="3124200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مفهوم محاسباتي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عملگر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جمع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تفريق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-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تقسيم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/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ضرب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باقيمانده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%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48CB90-5EEF-42C7-B4A4-6E3D3228121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48006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pt-BR" sz="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r1, r2;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r1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printf("r1 = %d\n", r1);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r2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printf("r2 = %d\n", r2);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172200" y="1143000"/>
            <a:ext cx="2057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First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1873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Second Run 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1866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Third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برنامه‌ چاپ يك عدد اعشاري تصادفي در بازه</a:t>
            </a:r>
            <a:r>
              <a:rPr lang="hi-IN" sz="4000" dirty="0">
                <a:solidFill>
                  <a:srgbClr val="293A83"/>
                </a:solidFill>
                <a:cs typeface="Zar" pitchFamily="2" charset="-78"/>
              </a:rPr>
              <a:t> </a:t>
            </a: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(0, 1)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time_t t = time(NULL);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srand(t);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sz="11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ir = rand();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fr = (ir + 1) / (RAND_MAX + 2.0);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printf("%f\n", fr);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ECCEF3-4605-4A76-A229-0E2D496ECD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Homework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Homework 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A83663-8650-45AA-9B17-2CDCD7631EF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6FCA98-6CF7-4425-8269-7228DEDA51E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+ 3 + 4 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 + 3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6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10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 * 20 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200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100 / 20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B42BCB-62FB-4FB7-9A2D-BC8D018112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Modulo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%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Only can be used by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operands</a:t>
            </a:r>
            <a:endParaRPr lang="en-US" sz="3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5 % 4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1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7 % 88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20 % -7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-7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351B1-A119-4606-93F9-0F890E1F5A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Parenthesis  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2 + 5) * (7 – 1)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(7) * (6)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42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1 * (2 + (3  * (4 + 5)))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(3  * (9)))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(27))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(29)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29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(((1 * 2) + 3)  * 4) + 5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(((2) + 3)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((5)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(20)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ميانگين سه عدد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num3, sum, average;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3 number: \n");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("%f",&amp;num3);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num1 + num2 + num3;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average = sum / 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Miangin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average);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1C856D-4B52-4845-B6B9-EF9B46F5BF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9032E1-D07E-4A1B-97B7-20F54C59878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738f2a1c7bf7f5369f8ada051421cfbce90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1497</Words>
  <Application>Microsoft Office PowerPoint</Application>
  <PresentationFormat>On-screen Show (4:3)</PresentationFormat>
  <Paragraphs>572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Arial</vt:lpstr>
      <vt:lpstr>B Nazanin</vt:lpstr>
      <vt:lpstr>Courier New</vt:lpstr>
      <vt:lpstr>Tahoma</vt:lpstr>
      <vt:lpstr>Times New Roman</vt:lpstr>
      <vt:lpstr>Wingdings</vt:lpstr>
      <vt:lpstr>Zar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349</cp:revision>
  <cp:lastPrinted>2014-10-18T04:03:53Z</cp:lastPrinted>
  <dcterms:created xsi:type="dcterms:W3CDTF">2007-10-07T13:27:00Z</dcterms:created>
  <dcterms:modified xsi:type="dcterms:W3CDTF">2017-10-23T13:47:29Z</dcterms:modified>
</cp:coreProperties>
</file>