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6" r:id="rId2"/>
    <p:sldId id="320" r:id="rId3"/>
    <p:sldId id="341" r:id="rId4"/>
    <p:sldId id="321" r:id="rId5"/>
    <p:sldId id="323" r:id="rId6"/>
    <p:sldId id="343" r:id="rId7"/>
    <p:sldId id="324" r:id="rId8"/>
    <p:sldId id="357" r:id="rId9"/>
    <p:sldId id="373" r:id="rId10"/>
    <p:sldId id="331" r:id="rId11"/>
    <p:sldId id="360" r:id="rId12"/>
    <p:sldId id="358" r:id="rId13"/>
    <p:sldId id="362" r:id="rId14"/>
    <p:sldId id="363" r:id="rId15"/>
    <p:sldId id="364" r:id="rId16"/>
    <p:sldId id="359" r:id="rId17"/>
    <p:sldId id="330" r:id="rId18"/>
    <p:sldId id="342" r:id="rId19"/>
    <p:sldId id="327" r:id="rId20"/>
    <p:sldId id="328" r:id="rId21"/>
    <p:sldId id="352" r:id="rId22"/>
    <p:sldId id="329" r:id="rId23"/>
    <p:sldId id="371" r:id="rId24"/>
    <p:sldId id="332" r:id="rId25"/>
    <p:sldId id="353" r:id="rId26"/>
    <p:sldId id="355" r:id="rId27"/>
    <p:sldId id="367" r:id="rId28"/>
    <p:sldId id="370" r:id="rId29"/>
    <p:sldId id="354" r:id="rId30"/>
    <p:sldId id="369" r:id="rId31"/>
    <p:sldId id="368" r:id="rId32"/>
    <p:sldId id="333" r:id="rId33"/>
    <p:sldId id="356" r:id="rId34"/>
    <p:sldId id="374" r:id="rId35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  <a:srgbClr val="00CC00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13" autoAdjust="0"/>
  </p:normalViewPr>
  <p:slideViewPr>
    <p:cSldViewPr>
      <p:cViewPr varScale="1">
        <p:scale>
          <a:sx n="58" d="100"/>
          <a:sy n="58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245C4CE-6FD8-43EB-BDE3-E181E272D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DD8982-C832-443A-B962-8B8356D11D00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2D9CF5-787C-4216-952E-D7F5F9D9DCDA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0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A14A61-B55E-4646-9C3A-EEB555C0E545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AB60AA-5C4A-42D2-AA91-60657C1B9E51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7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912851-A374-4B8E-B98E-8670B147823E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5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F77980-B7E7-4A19-84A7-9A03AAF277E7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3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CEBFB5-F677-4BC9-91AA-8EFA17982F98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A62FAE-D481-4E6C-B30A-447A5328A462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5CA41B-A113-4283-B83F-DC37ECA82341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81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782360-6E9B-48E4-B650-158FF0A2874E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10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71008C-ECA2-408D-9C0E-5D90295113FA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Discuss about</a:t>
            </a:r>
            <a:r>
              <a:rPr lang="en-US" baseline="0" dirty="0"/>
              <a:t> the role of input buffer</a:t>
            </a:r>
          </a:p>
          <a:p>
            <a:pPr eaLnBrk="1" hangingPunct="1"/>
            <a:r>
              <a:rPr lang="en-US" baseline="0" dirty="0"/>
              <a:t>All inputs go in to the buffer from keyboard</a:t>
            </a:r>
          </a:p>
          <a:p>
            <a:pPr eaLnBrk="1" hangingPunct="1"/>
            <a:r>
              <a:rPr lang="en-US" baseline="0" dirty="0" err="1"/>
              <a:t>scanf</a:t>
            </a:r>
            <a:r>
              <a:rPr lang="en-US" baseline="0" dirty="0"/>
              <a:t> is blocked if the buffer empty</a:t>
            </a:r>
          </a:p>
          <a:p>
            <a:pPr eaLnBrk="1" hangingPunct="1"/>
            <a:r>
              <a:rPr lang="en-US" baseline="0" dirty="0" err="1"/>
              <a:t>scanf</a:t>
            </a:r>
            <a:r>
              <a:rPr lang="en-US" baseline="0" dirty="0"/>
              <a:t> does not know whether some characters go in buffer or not until Enter</a:t>
            </a:r>
          </a:p>
          <a:p>
            <a:pPr eaLnBrk="1" hangingPunct="1"/>
            <a:r>
              <a:rPr lang="en-US" baseline="0" dirty="0"/>
              <a:t>After Enter OS inform the </a:t>
            </a:r>
            <a:r>
              <a:rPr lang="en-US" baseline="0" dirty="0" err="1"/>
              <a:t>scanf</a:t>
            </a:r>
            <a:r>
              <a:rPr lang="en-US" baseline="0" dirty="0"/>
              <a:t> and </a:t>
            </a:r>
            <a:r>
              <a:rPr lang="en-US" baseline="0" dirty="0" err="1"/>
              <a:t>scanf</a:t>
            </a:r>
            <a:r>
              <a:rPr lang="en-US" baseline="0" dirty="0"/>
              <a:t> start reading the buffer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C3FB2-7CD3-4ACD-BBD1-B2B80DBA5573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aseline="0" dirty="0"/>
              <a:t>Different kinds of interactions</a:t>
            </a:r>
          </a:p>
          <a:p>
            <a:pPr eaLnBrk="1" hangingPunct="1"/>
            <a:r>
              <a:rPr lang="en-US" baseline="0" dirty="0"/>
              <a:t>Input: Directly from keyboard, Mouse in GUI, Microphone, Joystick, …</a:t>
            </a:r>
          </a:p>
          <a:p>
            <a:pPr eaLnBrk="1" hangingPunct="1"/>
            <a:r>
              <a:rPr lang="en-US" baseline="0" dirty="0"/>
              <a:t>Output: Directly message on screen, Windows in GUI, Sound card, …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In this course we use the simple method (directly read from keyboard and write to screen) </a:t>
            </a:r>
            <a:r>
              <a:rPr lang="en-US" baseline="0" dirty="0">
                <a:sym typeface="Wingdings" pitchFamily="2" charset="2"/>
              </a:rPr>
              <a:t> which is called “console”</a:t>
            </a:r>
          </a:p>
          <a:p>
            <a:pPr eaLnBrk="1" hangingPunct="1"/>
            <a:r>
              <a:rPr lang="en-US" baseline="0" dirty="0">
                <a:sym typeface="Wingdings" pitchFamily="2" charset="2"/>
              </a:rPr>
              <a:t>In Graphical OS (like Windows), the console is simulated by OS in a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15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7E87F3-45A4-4BF8-BEDD-EA18BDB130A1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4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C00D4E-62AE-42A4-9F88-E59070334EA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%</a:t>
            </a:r>
            <a:r>
              <a:rPr lang="en-US" baseline="0" dirty="0" err="1"/>
              <a:t>i</a:t>
            </a:r>
            <a:r>
              <a:rPr lang="en-US" baseline="0" dirty="0"/>
              <a:t> can recognize!!!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82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8E8CB6-6CB8-4343-858E-EF95E8AAC903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6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1E1149-809A-49DA-8167-095884FB17C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9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A00F36-B2E2-4A21-B4B7-795A180C7AFC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26B1E0-6AC8-46A0-BBD3-247B77A0BDAF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F0C631-B5EE-434E-AFD4-E7F8AAAD2644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In </a:t>
            </a:r>
            <a:r>
              <a:rPr lang="en-US" dirty="0" err="1"/>
              <a:t>scanf</a:t>
            </a:r>
            <a:r>
              <a:rPr lang="en-US" baseline="0" dirty="0"/>
              <a:t> while input characters are inserted into buffer they are also displayed on console </a:t>
            </a:r>
          </a:p>
          <a:p>
            <a:pPr eaLnBrk="1" hangingPunct="1"/>
            <a:r>
              <a:rPr lang="en-US" baseline="0" dirty="0"/>
              <a:t>However, </a:t>
            </a:r>
            <a:r>
              <a:rPr lang="en-US" baseline="0" dirty="0" err="1"/>
              <a:t>getch</a:t>
            </a:r>
            <a:r>
              <a:rPr lang="en-US" baseline="0" dirty="0"/>
              <a:t> prevents displaying the inputs </a:t>
            </a:r>
            <a:r>
              <a:rPr lang="en-US" baseline="0"/>
              <a:t>on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9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771868-5ACA-4416-B8DB-EB1EC3748AF3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6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3AA2F-CAC9-4840-9C28-60ACD784C7E8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CDFD76-BA46-46DE-9D8C-3C67F4EAB921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575A7C-DA0D-49A0-9B2F-9C09F5DE57A1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27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ED545F-0CEA-41BF-BE0D-C919CCA82635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1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537F5-1BB1-42E4-8062-AAD1130A302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8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65DB47-42D7-4D9A-B2FF-2A31E7D30C66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1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DCDB66-F521-43C8-A846-0D16A7AF62CF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3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B1F91C-428A-458C-979B-EB99ED30D6EB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1D32DD-C2E7-45F3-9BD8-014A77ABDEC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Q:</a:t>
            </a:r>
            <a:r>
              <a:rPr lang="en-US" baseline="0" dirty="0"/>
              <a:t> </a:t>
            </a:r>
            <a:r>
              <a:rPr lang="en-US" dirty="0"/>
              <a:t>What is the difference between %d and %</a:t>
            </a:r>
            <a:r>
              <a:rPr lang="en-US" dirty="0" err="1"/>
              <a:t>i</a:t>
            </a:r>
            <a:r>
              <a:rPr lang="en-US" dirty="0"/>
              <a:t> when used as format </a:t>
            </a:r>
            <a:r>
              <a:rPr lang="en-US" dirty="0" err="1"/>
              <a:t>specifiers</a:t>
            </a:r>
            <a:r>
              <a:rPr lang="en-US" dirty="0"/>
              <a:t> in </a:t>
            </a:r>
            <a:r>
              <a:rPr lang="en-US" dirty="0" err="1"/>
              <a:t>printf</a:t>
            </a:r>
            <a:r>
              <a:rPr lang="en-US" dirty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A: They are the same when used for output, e.g. with </a:t>
            </a:r>
            <a:r>
              <a:rPr lang="en-US" dirty="0" err="1"/>
              <a:t>printf</a:t>
            </a:r>
            <a:r>
              <a:rPr lang="en-US" dirty="0"/>
              <a:t>, but different when used as input </a:t>
            </a:r>
            <a:r>
              <a:rPr lang="en-US" dirty="0" err="1"/>
              <a:t>specifier</a:t>
            </a:r>
            <a:r>
              <a:rPr lang="en-US" dirty="0"/>
              <a:t> e.g. with </a:t>
            </a:r>
            <a:r>
              <a:rPr lang="en-US" dirty="0" err="1"/>
              <a:t>scanf</a:t>
            </a:r>
            <a:r>
              <a:rPr lang="en-US" dirty="0"/>
              <a:t>, where %d scans an integer as a signed decimal number, but %</a:t>
            </a:r>
            <a:r>
              <a:rPr lang="en-US" dirty="0" err="1"/>
              <a:t>i</a:t>
            </a:r>
            <a:r>
              <a:rPr lang="en-US" dirty="0"/>
              <a:t> defaults to decimal but also allows hexadecimal (if preceded by "0x") and octal if preceded by "0".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(One difference between %</a:t>
            </a:r>
            <a:r>
              <a:rPr lang="en-US" dirty="0" err="1"/>
              <a:t>i</a:t>
            </a:r>
            <a:r>
              <a:rPr lang="en-US" dirty="0"/>
              <a:t> and %d is that when used with </a:t>
            </a:r>
            <a:r>
              <a:rPr lang="en-US" dirty="0" err="1"/>
              <a:t>scanf</a:t>
            </a:r>
            <a:r>
              <a:rPr lang="en-US" dirty="0"/>
              <a:t>(), then %d always expects a decimal integer, whereas %</a:t>
            </a:r>
            <a:r>
              <a:rPr lang="en-US" dirty="0" err="1"/>
              <a:t>i</a:t>
            </a:r>
            <a:r>
              <a:rPr lang="en-US" dirty="0"/>
              <a:t> recognizes the 0 and 0x prefixes as octal and hexadecimal, but no sane programmer uses </a:t>
            </a:r>
            <a:r>
              <a:rPr lang="en-US" dirty="0" err="1"/>
              <a:t>scanf</a:t>
            </a:r>
            <a:r>
              <a:rPr lang="en-US" dirty="0"/>
              <a:t>() anyway so this should not be a concern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 "033" would be 27 with %</a:t>
            </a:r>
            <a:r>
              <a:rPr lang="en-US" dirty="0" err="1"/>
              <a:t>i</a:t>
            </a:r>
            <a:r>
              <a:rPr lang="en-US" dirty="0"/>
              <a:t> but 33 with %d.)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3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6B24B0-7A7C-4BE4-96E1-BF9495201FAD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5CE5DD-85BB-4E0C-BFBE-ADBE6E1F325E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01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8C7374-C01B-4BFD-8428-CC96FCFBB289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6D0D29-20BF-4E54-9253-8CB90DDB3FEB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27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E8023-B523-476F-B056-1A8E941F9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E9053-3676-489C-A752-F4481A08B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DA85C-250F-4B6C-A42E-65E27BDF2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BE12F-36DE-4FF2-8C3A-16ED7E037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C0179-14FE-4A37-839F-25331DFF0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2602B-5F48-4205-BF65-B868541A1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D0154-58CB-4EB9-A7DC-20E117BEE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C776E-CC30-4E91-B610-FA4534524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4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4AE1A-A114-4EB6-A687-A822D8A2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8F03E-A99D-4A98-B2FD-851EA23C2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F0E84D29-446E-4D31-86BF-AC8F1BC74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533400"/>
            <a:ext cx="7623175" cy="1752600"/>
          </a:xfrm>
        </p:spPr>
        <p:txBody>
          <a:bodyPr/>
          <a:lstStyle/>
          <a:p>
            <a:pPr eaLnBrk="1" hangingPunct="1"/>
            <a:r>
              <a:rPr lang="en-US" sz="4300" dirty="0"/>
              <a:t>Introduction to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00400"/>
            <a:ext cx="7086600" cy="1752600"/>
          </a:xfrm>
        </p:spPr>
        <p:txBody>
          <a:bodyPr/>
          <a:lstStyle/>
          <a:p>
            <a:pPr eaLnBrk="1" hangingPunct="1"/>
            <a:r>
              <a:rPr lang="en-US" sz="3200"/>
              <a:t>Lecture 5:</a:t>
            </a:r>
          </a:p>
          <a:p>
            <a:pPr eaLnBrk="1" hangingPunct="1"/>
            <a:r>
              <a:rPr lang="en-US"/>
              <a:t>	  	</a:t>
            </a:r>
            <a:r>
              <a:rPr lang="en-US" sz="4000"/>
              <a:t>Interaction</a:t>
            </a:r>
            <a:r>
              <a:rPr lang="en-US"/>
              <a:t>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5AF22E-2D31-456E-8C65-C066AB9251DC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Strings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message");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%s", "message");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</a:t>
            </a: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str1[20] = "This is message";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("%s", str1);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Field length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r>
              <a:rPr lang="en-US" dirty="0"/>
              <a:t>Field length is a </a:t>
            </a:r>
            <a:r>
              <a:rPr lang="en-US" dirty="0">
                <a:solidFill>
                  <a:srgbClr val="CC0000"/>
                </a:solidFill>
              </a:rPr>
              <a:t>number</a:t>
            </a:r>
          </a:p>
          <a:p>
            <a:r>
              <a:rPr lang="en-US" dirty="0"/>
              <a:t>Comes after % (and before the type char)</a:t>
            </a:r>
          </a:p>
          <a:p>
            <a:r>
              <a:rPr lang="en-US" dirty="0"/>
              <a:t>It is the </a:t>
            </a:r>
            <a:r>
              <a:rPr lang="en-US" dirty="0">
                <a:solidFill>
                  <a:srgbClr val="C00000"/>
                </a:solidFill>
              </a:rPr>
              <a:t>minimum</a:t>
            </a:r>
            <a:r>
              <a:rPr lang="en-US" dirty="0"/>
              <a:t> space reserved for print</a:t>
            </a:r>
          </a:p>
          <a:p>
            <a:pPr lvl="1"/>
            <a:r>
              <a:rPr lang="en-US" dirty="0"/>
              <a:t>If value is smaller than the space</a:t>
            </a:r>
          </a:p>
          <a:p>
            <a:pPr lvl="2"/>
            <a:r>
              <a:rPr lang="en-US" dirty="0"/>
              <a:t>Empty space</a:t>
            </a:r>
          </a:p>
          <a:p>
            <a:pPr lvl="1"/>
            <a:r>
              <a:rPr lang="en-US" dirty="0"/>
              <a:t>If value is larger than the space</a:t>
            </a:r>
          </a:p>
          <a:p>
            <a:pPr lvl="2"/>
            <a:r>
              <a:rPr lang="en-US" dirty="0"/>
              <a:t>No effect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2067AD-FDAE-4668-8355-D1607E64ADFB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EB0B82-B22A-434C-ACC9-B5F9F09A80FE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9448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1);		//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|   1|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|12345|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-12345);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|-12345|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("|%4f|\n", 1234.0);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("|%15f|\n", 1234.0); 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  1234.000000|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("|%4c|\n", 'A');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 A|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("|%4s|\n", "ABC");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ABC|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("|%4s|\n", "ABCDE");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|ABCDE|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Precision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Precision is a </a:t>
            </a:r>
            <a:r>
              <a:rPr lang="en-US" dirty="0">
                <a:solidFill>
                  <a:srgbClr val="CC0000"/>
                </a:solidFill>
              </a:rPr>
              <a:t>.number </a:t>
            </a:r>
            <a:r>
              <a:rPr lang="en-US" dirty="0"/>
              <a:t>and comes after %</a:t>
            </a:r>
          </a:p>
          <a:p>
            <a:r>
              <a:rPr lang="en-US" dirty="0"/>
              <a:t>For Integer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minimum</a:t>
            </a:r>
            <a:r>
              <a:rPr lang="en-US" dirty="0"/>
              <a:t> number of </a:t>
            </a:r>
            <a:r>
              <a:rPr lang="en-US" dirty="0" smtClean="0"/>
              <a:t>digits</a:t>
            </a:r>
          </a:p>
          <a:p>
            <a:pPr lvl="2"/>
            <a:r>
              <a:rPr lang="en-US" dirty="0" smtClean="0"/>
              <a:t>If (# of digits </a:t>
            </a:r>
            <a:r>
              <a:rPr lang="en-US" smtClean="0"/>
              <a:t>&lt; precision) </a:t>
            </a:r>
            <a:r>
              <a:rPr lang="en-US" dirty="0" smtClean="0">
                <a:sym typeface="Wingdings" panose="05000000000000000000" pitchFamily="2" charset="2"/>
              </a:rPr>
              <a:t> empty space = 0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floats</a:t>
            </a:r>
          </a:p>
          <a:p>
            <a:pPr lvl="1"/>
            <a:r>
              <a:rPr lang="en-US" dirty="0"/>
              <a:t>With %f, %e</a:t>
            </a:r>
          </a:p>
          <a:p>
            <a:pPr lvl="2"/>
            <a:r>
              <a:rPr lang="en-US" sz="2800" dirty="0"/>
              <a:t>The number of digits </a:t>
            </a:r>
            <a:r>
              <a:rPr lang="en-US" sz="2800" dirty="0">
                <a:solidFill>
                  <a:srgbClr val="C00000"/>
                </a:solidFill>
              </a:rPr>
              <a:t>after .</a:t>
            </a:r>
          </a:p>
          <a:p>
            <a:r>
              <a:rPr lang="en-US" dirty="0"/>
              <a:t>For strings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maximum</a:t>
            </a:r>
            <a:r>
              <a:rPr lang="en-US" dirty="0"/>
              <a:t> number of characters </a:t>
            </a:r>
          </a:p>
          <a:p>
            <a:endParaRPr lang="en-US" sz="3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11CAD5-BDD5-49AC-BB2E-022C35CB3261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D6A40C-36D1-49AD-8F84-EE3D7998B0FF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Precision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9448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1);		//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|0001|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|12345|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-12345);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|-12345|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("|%.4f|\n", 1234.0);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("|%.10f|\n", 1234.0);//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("|%.4s|\n", "ABC");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("|%.4s|\n", "ABCDEF");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|ABCD|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Field length and Precision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r>
              <a:rPr lang="en-US"/>
              <a:t>This is a number with format </a:t>
            </a:r>
            <a:r>
              <a:rPr lang="en-US">
                <a:solidFill>
                  <a:srgbClr val="CC0000"/>
                </a:solidFill>
              </a:rPr>
              <a:t>a.b</a:t>
            </a:r>
          </a:p>
          <a:p>
            <a:pPr lvl="1"/>
            <a:r>
              <a:rPr lang="en-US"/>
              <a:t>Comes after %</a:t>
            </a:r>
          </a:p>
          <a:p>
            <a:r>
              <a:rPr lang="en-US"/>
              <a:t>First </a:t>
            </a:r>
            <a:r>
              <a:rPr lang="en-US">
                <a:solidFill>
                  <a:srgbClr val="CC0000"/>
                </a:solidFill>
              </a:rPr>
              <a:t>b</a:t>
            </a:r>
            <a:r>
              <a:rPr lang="en-US"/>
              <a:t> determines the precision</a:t>
            </a:r>
          </a:p>
          <a:p>
            <a:r>
              <a:rPr lang="en-US"/>
              <a:t>Then </a:t>
            </a:r>
            <a:r>
              <a:rPr lang="en-US">
                <a:solidFill>
                  <a:srgbClr val="CC0000"/>
                </a:solidFill>
              </a:rPr>
              <a:t>a</a:t>
            </a:r>
            <a:r>
              <a:rPr lang="en-US"/>
              <a:t> specifies the field length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54EE62-C44E-47E2-8F26-0F6BD2B6CA73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BB4C0D-2527-448B-85F0-B3081BDFAFD4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 and Precision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printf("|%10.5d|\n", 12);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  00012|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printf("|%3.5d|\n", 12);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|00012|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printf("|%10.5f|\n", 1.234567890123);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1.23457|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printf("|%0.5f|\n", 1.234567890123);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|1.23457|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printf("|%15.10s|\n", "Hello, world");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  Hello, wor|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printf("|%5.10s|\n", "Hello, world");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|Hello, wor|</a:t>
            </a:r>
            <a:endParaRPr lang="en-US" sz="22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91D941-F1FD-4061-8994-8EF974ECBF32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Cast in printing (</a:t>
            </a:r>
            <a:r>
              <a:rPr lang="en-US">
                <a:solidFill>
                  <a:srgbClr val="CC0000"/>
                </a:solidFill>
              </a:rPr>
              <a:t>do NOT use</a:t>
            </a:r>
            <a:r>
              <a:rPr lang="en-US"/>
              <a:t>)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int i = -60;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unsigned int j = 4147482648;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float f = -700.05;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printf("i = %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 = 0.000000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printf("i = %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 = 4294967236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printf("j = %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j = -147484648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printf("f = %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f = 1610612736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0A8382-4853-47D7-A62A-A1FFAEF44E49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/>
              <a:t>Interaction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 sz="3900">
                <a:solidFill>
                  <a:srgbClr val="C2C2C2"/>
                </a:solidFill>
              </a:rPr>
              <a:t>Produce output </a:t>
            </a:r>
          </a:p>
          <a:p>
            <a:pPr eaLnBrk="1" hangingPunct="1"/>
            <a:endParaRPr lang="en-US" sz="3900">
              <a:solidFill>
                <a:srgbClr val="C2C2C2"/>
              </a:solidFill>
            </a:endParaRPr>
          </a:p>
          <a:p>
            <a:pPr eaLnBrk="1" hangingPunct="1"/>
            <a:r>
              <a:rPr lang="en-US" sz="3900"/>
              <a:t>Get input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C80DCD-BED6-45F5-915F-5CC8ADB08070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534400" cy="5216525"/>
          </a:xfrm>
        </p:spPr>
        <p:txBody>
          <a:bodyPr/>
          <a:lstStyle/>
          <a:p>
            <a:pPr eaLnBrk="1" hangingPunct="1"/>
            <a:r>
              <a:rPr lang="en-US" sz="2800" dirty="0"/>
              <a:t>Read from keyboard (console)</a:t>
            </a:r>
          </a:p>
          <a:p>
            <a:pPr eaLnBrk="1" hangingPunct="1"/>
            <a:r>
              <a:rPr lang="en-US" sz="2800" dirty="0"/>
              <a:t>What should be determined in reading</a:t>
            </a:r>
          </a:p>
          <a:p>
            <a:pPr lvl="1" eaLnBrk="1" hangingPunct="1"/>
            <a:r>
              <a:rPr lang="en-US" sz="2000" dirty="0"/>
              <a:t>Keyboard enters “characters”, so, how to read </a:t>
            </a:r>
            <a:r>
              <a:rPr lang="en-US" sz="2000" dirty="0" err="1"/>
              <a:t>int</a:t>
            </a:r>
            <a:r>
              <a:rPr lang="en-US" sz="2000" dirty="0"/>
              <a:t>, char, …?</a:t>
            </a:r>
          </a:p>
          <a:p>
            <a:pPr lvl="2" eaLnBrk="1" hangingPunct="1"/>
            <a:r>
              <a:rPr lang="en-US" sz="1800" dirty="0"/>
              <a:t>Which type the chars should be converted?</a:t>
            </a:r>
          </a:p>
          <a:p>
            <a:pPr lvl="1" eaLnBrk="1" hangingPunct="1"/>
            <a:r>
              <a:rPr lang="en-US" sz="2000" dirty="0"/>
              <a:t>Where should be saved?</a:t>
            </a:r>
          </a:p>
          <a:p>
            <a:pPr eaLnBrk="1" hangingPunct="1"/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>
                <a:solidFill>
                  <a:srgbClr val="C00000"/>
                </a:solidFill>
              </a:rPr>
              <a:t>(“format”, parameters)</a:t>
            </a:r>
          </a:p>
          <a:p>
            <a:pPr lvl="1" eaLnBrk="1" hangingPunct="1"/>
            <a:r>
              <a:rPr lang="en-US" sz="2000" dirty="0"/>
              <a:t>Format: The type that input should be converted to</a:t>
            </a:r>
          </a:p>
          <a:p>
            <a:pPr lvl="1" eaLnBrk="1" hangingPunct="1"/>
            <a:r>
              <a:rPr lang="en-US" sz="2000" dirty="0"/>
              <a:t>Parameters: Where should be saved</a:t>
            </a:r>
          </a:p>
          <a:p>
            <a:pPr eaLnBrk="1" hangingPunct="1"/>
            <a:r>
              <a:rPr lang="en-US" sz="2800" dirty="0"/>
              <a:t>Needs ‘Enter’ at the end to start reading (why?!)</a:t>
            </a:r>
          </a:p>
          <a:p>
            <a:pPr eaLnBrk="1" hangingPunct="1"/>
            <a:r>
              <a:rPr lang="en-US" sz="2800" dirty="0"/>
              <a:t>Reads from beginning until to white spaces (except reading chars)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FC682B-5031-44FE-B42E-0FBE54EA6E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/>
              <a:t>Interaction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900" dirty="0"/>
              <a:t>Produce output </a:t>
            </a:r>
          </a:p>
          <a:p>
            <a:pPr eaLnBrk="1" hangingPunct="1"/>
            <a:endParaRPr lang="en-US" sz="3900" dirty="0"/>
          </a:p>
          <a:p>
            <a:pPr eaLnBrk="1" hangingPunct="1"/>
            <a:r>
              <a:rPr lang="en-US" sz="3900" dirty="0"/>
              <a:t>Get input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21468F-59DE-45D4-8725-7D8A9CDA9FAC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Integers (base 10)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%d, %u, %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lu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("%u",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j);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-90	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-90 is saved in memory location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78	 60L 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78 is saved in memory location j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60 is saved in memory location 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ignored 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551E7E-CA02-49AD-B35B-1101851EAABD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Integers (cont’d)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%o, %x, %X, %i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scanf("%o",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/>
              <a:t>	</a:t>
            </a:r>
            <a:r>
              <a:rPr lang="en-US" sz="2400" b="1"/>
              <a:t>Input:</a:t>
            </a:r>
            <a:r>
              <a:rPr lang="en-US" sz="2400" b="1">
                <a:solidFill>
                  <a:srgbClr val="0033CC"/>
                </a:solidFill>
              </a:rPr>
              <a:t> 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10</a:t>
            </a:r>
            <a:endParaRPr lang="en-US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scanf("%x",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1a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26</a:t>
            </a:r>
            <a:endParaRPr lang="en-US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scanf("%i",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12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012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10 (It reads in base 8)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0x12</a:t>
            </a:r>
            <a:r>
              <a:rPr lang="en-US" sz="2400"/>
              <a:t>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18 (It reads in base 16)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366394-3347-40EB-92FD-034E85C0EB7E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floats and doubles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%f, %lf, %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", &amp;f);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", &amp;d);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90.9  	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90.9 is saved in memory 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88.123456789 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88.123456789 saved in 				   memory 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ignored</a:t>
            </a:r>
            <a:endParaRPr lang="en-US" sz="21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7B42C4-92D6-40FE-A295-9FDE22244CB4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floats and doubles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float f1, f2;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scanf("%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", &amp;f1);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scanf("%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", &amp;f2);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1.23  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f1 = 1.23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4.56	 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f2 = 4.56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1.23e+1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f1 = 12.3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4.56e-1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f2 = 0.456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E00B34-7056-4658-8473-777B7B787550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c1, c2, c3;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c1); 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spaces */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azb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c1 = 'a'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c2 = 'z'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c3 = 'b'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NOT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599563-63AE-46CC-B660-BC6800FCE171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 (cont’d)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White spaces (space, tab, enter) are </a:t>
            </a:r>
            <a:r>
              <a:rPr lang="en-US" dirty="0">
                <a:solidFill>
                  <a:srgbClr val="CC0000"/>
                </a:solidFill>
              </a:rPr>
              <a:t>not</a:t>
            </a:r>
            <a:r>
              <a:rPr lang="en-US" dirty="0"/>
              <a:t> ignored when reading char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To ignore white spaces, use “ “ before %c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3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2800" dirty="0"/>
              <a:t>	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scanf("%d%c%d", &amp;i, &amp;c, &amp;j);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123  45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 ‘   j = 45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2800" dirty="0"/>
              <a:t>	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scanf("%d %c%d", &amp;i, &amp;c, &amp;j);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123    4      56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‘4’   j = 56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123      456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‘4’   j = 56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E4E265-EBD6-4180-87AF-F70EF3B8220D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 (cont’d)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11725"/>
          </a:xfrm>
        </p:spPr>
        <p:txBody>
          <a:bodyPr/>
          <a:lstStyle/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getchar()</a:t>
            </a:r>
          </a:p>
          <a:p>
            <a:pPr lvl="1" eaLnBrk="1" hangingPunct="1"/>
            <a:r>
              <a:rPr lang="en-US"/>
              <a:t>Read char after Enter </a:t>
            </a:r>
          </a:p>
          <a:p>
            <a:pPr lvl="1" eaLnBrk="1" hangingPunct="1"/>
            <a:endParaRPr lang="en-US" sz="1000"/>
          </a:p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getch()</a:t>
            </a:r>
          </a:p>
          <a:p>
            <a:pPr lvl="1" eaLnBrk="1" hangingPunct="1"/>
            <a:r>
              <a:rPr lang="en-US"/>
              <a:t>Read char without Enter, does NOT show the char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getche()</a:t>
            </a:r>
          </a:p>
          <a:p>
            <a:pPr lvl="1" eaLnBrk="1" hangingPunct="1"/>
            <a:r>
              <a:rPr lang="en-US"/>
              <a:t>Read char without Enter, shows the 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C9EE23-16B2-480B-B05E-B45D36242FB7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Strings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scanf("%s", str);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ABC	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str = "ABC"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scanf("%s", str);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AB C	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str = "AB"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DF0561-3654-4162-A183-BF73DC1DED2C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Strings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Courier New" pitchFamily="49" charset="0"/>
              </a:rPr>
              <a:t>How to read a line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Courier New" pitchFamily="49" charset="0"/>
              </a:rPr>
              <a:t>Contains spaces (read until end of line)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gets(s)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gets(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ABC DEF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"ABC DEF"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857DD9-C2FD-419A-A89C-509C28B22907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 in scanf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Field length specifies the </a:t>
            </a:r>
            <a:r>
              <a:rPr lang="en-US" sz="2800" dirty="0">
                <a:solidFill>
                  <a:srgbClr val="CC0000"/>
                </a:solidFill>
              </a:rPr>
              <a:t>maximum</a:t>
            </a:r>
            <a:r>
              <a:rPr lang="en-US" sz="2800" dirty="0"/>
              <a:t> number of input characters (in the buffer) used for scanning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sz="2000" b="1" dirty="0">
                <a:latin typeface="Courier New" pitchFamily="49" charset="0"/>
                <a:cs typeface="Courier New" pitchFamily="49" charset="0"/>
              </a:rPr>
              <a:t>scanf("%5d",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Input:</a:t>
            </a:r>
            <a:r>
              <a:rPr lang="en-US" sz="2000" b="1" dirty="0">
                <a:solidFill>
                  <a:srgbClr val="0033CC"/>
                </a:solidFill>
              </a:rPr>
              <a:t> 122</a:t>
            </a:r>
            <a:r>
              <a:rPr lang="en-US" sz="2000" dirty="0"/>
              <a:t>		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1234567</a:t>
            </a:r>
            <a:r>
              <a:rPr lang="en-US" sz="2000" dirty="0">
                <a:sym typeface="Wingdings" pitchFamily="2" charset="2"/>
              </a:rPr>
              <a:t>	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CC0000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("%5d%d",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&amp;j);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1 2</a:t>
            </a:r>
            <a:r>
              <a:rPr lang="en-US" sz="2000" dirty="0">
                <a:sym typeface="Wingdings" pitchFamily="2" charset="2"/>
              </a:rPr>
              <a:t>	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1, j =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1234567	</a:t>
            </a:r>
            <a:r>
              <a:rPr lang="en-US" sz="2000" dirty="0">
                <a:sym typeface="Wingdings" pitchFamily="2" charset="2"/>
              </a:rPr>
              <a:t>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12345, j = 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123456  7</a:t>
            </a:r>
            <a:r>
              <a:rPr lang="en-US" sz="2000" dirty="0">
                <a:sym typeface="Wingdings" pitchFamily="2" charset="2"/>
              </a:rPr>
              <a:t>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12345, j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310241-40D0-417A-855A-60ED0C8440E0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/>
              <a:t>Interaction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900" dirty="0"/>
              <a:t>Produce output </a:t>
            </a:r>
          </a:p>
          <a:p>
            <a:pPr eaLnBrk="1" hangingPunct="1"/>
            <a:endParaRPr lang="en-US" sz="3900" dirty="0"/>
          </a:p>
          <a:p>
            <a:pPr eaLnBrk="1" hangingPunct="1"/>
            <a:r>
              <a:rPr lang="en-US" sz="3900" dirty="0">
                <a:solidFill>
                  <a:srgbClr val="C2C2C2"/>
                </a:solidFill>
              </a:rPr>
              <a:t>Get input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7ED74D-AADE-4FD3-87D0-3C24486C7AF7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Special input format 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If input data has special format with extra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/>
              <a:t>scanf</a:t>
            </a:r>
            <a:r>
              <a:rPr lang="en-US" dirty="0"/>
              <a:t> can ignore them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%d",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1389/12/1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1389,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12,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C7459E-0529-4DBD-A65B-8BFA1D7E74F9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Format of actual input data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2296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dirty="0">
                <a:latin typeface="+mj-lt"/>
                <a:cs typeface="Courier New" pitchFamily="49" charset="0"/>
              </a:rPr>
              <a:t>The format of actual input data MUST match with the format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("%d--%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d%f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&amp;a, &amp;b, &amp;f);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1--2 3.0  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 = 1, b = 2, f = 3.0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1-2 3.0	   a = 1, b  = 57, f = 0.0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1.0--2 3.0  a = 1, b  = 57, f = 0.0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5CF213-A79C-46A8-BA8B-C66F36DE8E7D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-228600"/>
            <a:ext cx="8458200" cy="73152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k;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 eaLnBrk="1" hangingPunct="1">
              <a:lnSpc>
                <a:spcPct val="80000"/>
              </a:lnSpc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 char:\n");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&amp;c);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&amp;j);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&amp;k);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 float:\n");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&amp;f);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("Your input are:\n");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j, k);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("char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float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\n", c, f);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4876800" y="533400"/>
            <a:ext cx="38862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با توليد پيغام‌هاي مناسب ورودي‌هاي را از كاربر بگيرد و در انتها ليست ورودي‌ها را به كاربر نشان دهد.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3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83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3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3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3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83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3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83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832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832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832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E1A93E-A60A-4709-87AA-994E39229787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2296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2800" dirty="0"/>
              <a:t>Casting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or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120.23);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double d;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("%f", &amp;d);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/>
              <a:t>Mismatch between format and the number of expressions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 %d", 10);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10, 20);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/>
              <a:t>Using name of variable instead of </a:t>
            </a:r>
            <a:r>
              <a:rPr lang="en-US" sz="2800" dirty="0">
                <a:solidFill>
                  <a:srgbClr val="C00000"/>
                </a:solidFill>
              </a:rPr>
              <a:t>address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9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044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DEAE4A-9A11-4B59-B385-FC4DD15CC70D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9067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Printing messages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message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/>
              <a:t>Printing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parameters);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c = 'a'; </a:t>
            </a: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 %d and char is %c",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'6');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3CD09A-BF65-41FA-A311-D156E9D18EA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Integers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%d,</a:t>
            </a:r>
            <a:r>
              <a:rPr lang="en-US"/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%i, %ld</a:t>
            </a:r>
            <a:endParaRPr lang="en-US" sz="10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%d, %d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+1000, -100);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1000, -100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%i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%ld, %i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+1000, -100);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1000, -100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9EECA2-949E-41AD-829D-52237E691EBF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</a:t>
            </a:r>
            <a:r>
              <a:rPr lang="en-US" dirty="0">
                <a:solidFill>
                  <a:srgbClr val="C00000"/>
                </a:solidFill>
              </a:rPr>
              <a:t>Unsigned</a:t>
            </a:r>
            <a:r>
              <a:rPr lang="en-US" dirty="0"/>
              <a:t> Integers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%u</a:t>
            </a:r>
            <a:r>
              <a:rPr lang="en-US" dirty="0"/>
              <a:t>(base 10)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%o</a:t>
            </a:r>
            <a:r>
              <a:rPr lang="en-US" dirty="0"/>
              <a:t> (base 8)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%x</a:t>
            </a:r>
            <a:r>
              <a:rPr lang="en-US" dirty="0"/>
              <a:t> (base 16)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%X</a:t>
            </a:r>
            <a:r>
              <a:rPr lang="en-US" dirty="0"/>
              <a:t> (base 16)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unsigned int i = 26;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printf("%u\n",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26</a:t>
            </a: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printf("%o\n",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32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printf("%x\n",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printf("%X\n",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614FB-F218-41F0-9DBD-10F6A4BFD70C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Floats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%f, %e, %E, %lf </a:t>
            </a:r>
          </a:p>
          <a:p>
            <a:pPr eaLnBrk="1" hangingPunct="1">
              <a:lnSpc>
                <a:spcPct val="80000"/>
              </a:lnSpc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100.5f);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100.500000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float f = -2;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double d = 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%f, %f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f, 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-2.000000, 100.000000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%f, %e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1e3, 1e3);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1000.000000, 1.000000e+003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4B542B-A371-4255-A25B-7BC15A553892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Chars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'a');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%c, 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a','b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a,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c1 = 'a';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%c, %c, 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c1, 'b', 65);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a, b,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AEB50B-2AAD-4996-B4B8-FA46C72757D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Special Character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Characters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latin typeface="+mj-lt"/>
                <a:cs typeface="Courier New" pitchFamily="49" charset="0"/>
              </a:rPr>
              <a:t> 		result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\n				newline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\r				carriage return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\b				backspace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\"				"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%%				%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\%				%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  <p:tag name="ISPRING_RESOURCE_PATHS_HASH_PRESENTER" val="f628803667972f96b4ae9ec7c4887943c373446c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2811</TotalTime>
  <Words>1719</Words>
  <Application>Microsoft Office PowerPoint</Application>
  <PresentationFormat>On-screen Show (4:3)</PresentationFormat>
  <Paragraphs>425</Paragraphs>
  <Slides>34</Slides>
  <Notes>34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Edge</vt:lpstr>
      <vt:lpstr>Introduction to Programming</vt:lpstr>
      <vt:lpstr>Interaction </vt:lpstr>
      <vt:lpstr>Interaction </vt:lpstr>
      <vt:lpstr>Printing </vt:lpstr>
      <vt:lpstr>Printing Integers</vt:lpstr>
      <vt:lpstr>Printing Unsigned Integers </vt:lpstr>
      <vt:lpstr>Printing Floats</vt:lpstr>
      <vt:lpstr>Printing Chars</vt:lpstr>
      <vt:lpstr>Special Character</vt:lpstr>
      <vt:lpstr>Printing Strings</vt:lpstr>
      <vt:lpstr>Field length </vt:lpstr>
      <vt:lpstr>Field length</vt:lpstr>
      <vt:lpstr>Precision</vt:lpstr>
      <vt:lpstr>Precision </vt:lpstr>
      <vt:lpstr>Field length and Precision</vt:lpstr>
      <vt:lpstr>Field length and Precision</vt:lpstr>
      <vt:lpstr>Cast in printing (do NOT use) </vt:lpstr>
      <vt:lpstr>Interaction </vt:lpstr>
      <vt:lpstr>Reading </vt:lpstr>
      <vt:lpstr>Reading Integers (base 10)</vt:lpstr>
      <vt:lpstr>Reading Integers (cont’d)</vt:lpstr>
      <vt:lpstr>Reading floats and doubles </vt:lpstr>
      <vt:lpstr>Reading floats and doubles </vt:lpstr>
      <vt:lpstr>Reading chars</vt:lpstr>
      <vt:lpstr>Reading chars (cont’d)</vt:lpstr>
      <vt:lpstr>Reading chars (cont’d)</vt:lpstr>
      <vt:lpstr>Reading Strings </vt:lpstr>
      <vt:lpstr>Reading Strings </vt:lpstr>
      <vt:lpstr>Field length in scanf</vt:lpstr>
      <vt:lpstr>Special input format </vt:lpstr>
      <vt:lpstr>Format of actual input data</vt:lpstr>
      <vt:lpstr>PowerPoint Presentation</vt:lpstr>
      <vt:lpstr>Common Bugs</vt:lpstr>
      <vt:lpstr>PowerPoint Presentation</vt:lpstr>
    </vt:vector>
  </TitlesOfParts>
  <Company>AUT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289</cp:revision>
  <dcterms:created xsi:type="dcterms:W3CDTF">2007-10-07T13:27:00Z</dcterms:created>
  <dcterms:modified xsi:type="dcterms:W3CDTF">2017-10-28T11:28:07Z</dcterms:modified>
</cp:coreProperties>
</file>