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304" r:id="rId3"/>
    <p:sldId id="305" r:id="rId4"/>
    <p:sldId id="257" r:id="rId5"/>
    <p:sldId id="323" r:id="rId6"/>
    <p:sldId id="324" r:id="rId7"/>
    <p:sldId id="302" r:id="rId8"/>
    <p:sldId id="306" r:id="rId9"/>
    <p:sldId id="284" r:id="rId10"/>
    <p:sldId id="314" r:id="rId11"/>
    <p:sldId id="285" r:id="rId12"/>
    <p:sldId id="307" r:id="rId13"/>
    <p:sldId id="286" r:id="rId14"/>
    <p:sldId id="318" r:id="rId15"/>
    <p:sldId id="287" r:id="rId16"/>
    <p:sldId id="308" r:id="rId17"/>
    <p:sldId id="288" r:id="rId18"/>
    <p:sldId id="290" r:id="rId19"/>
    <p:sldId id="317" r:id="rId20"/>
    <p:sldId id="316" r:id="rId21"/>
    <p:sldId id="289" r:id="rId22"/>
    <p:sldId id="341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7" r:id="rId31"/>
    <p:sldId id="338" r:id="rId32"/>
    <p:sldId id="340" r:id="rId33"/>
    <p:sldId id="310" r:id="rId34"/>
    <p:sldId id="313" r:id="rId35"/>
    <p:sldId id="295" r:id="rId36"/>
    <p:sldId id="319" r:id="rId37"/>
    <p:sldId id="320" r:id="rId38"/>
    <p:sldId id="321" r:id="rId39"/>
    <p:sldId id="322" r:id="rId40"/>
    <p:sldId id="296" r:id="rId41"/>
    <p:sldId id="299" r:id="rId42"/>
    <p:sldId id="300" r:id="rId43"/>
    <p:sldId id="312" r:id="rId44"/>
    <p:sldId id="311" r:id="rId45"/>
    <p:sldId id="297" r:id="rId46"/>
    <p:sldId id="303" r:id="rId47"/>
    <p:sldId id="325" r:id="rId48"/>
    <p:sldId id="298" r:id="rId49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CC0000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3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D3863AC-4423-4F7B-9D91-CBCC281F8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7B1026-5BF9-468D-B208-F71A1836528D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D8F13A-810E-4A83-8B99-1B0039DC2999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C8F4E7-1EE3-4B04-BAC1-13C9394BB119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B7C2C0-2E70-4508-9FE1-F919E7DA0D19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13CC80-6507-43C6-B82B-D466632E1C04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4298E1-8CB8-4834-9F9F-F9FD3B2386D4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8986EF-A9FE-40C1-B532-F9F7EB99614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EDD6A1-9076-481E-BD7C-00C361F02D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EB9988-A978-4807-9F34-BED0CD3F44BF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66CF11-6176-433F-9CDB-F2F7456390AB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6A95F9-7D0D-478D-821A-D9689A47C89F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10D60E-7792-4D36-A9C3-2B162D7A50C7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9FDD18-B4A9-4DC6-A6A3-5CFE3DDA3B3D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B157C6-78FA-4955-B45B-622F68FF0FE8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EDD6A1-9076-481E-BD7C-00C361F02DD4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23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4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24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  <p:extLst>
      <p:ext uri="{BB962C8B-B14F-4D97-AF65-F5344CB8AC3E}">
        <p14:creationId xmlns:p14="http://schemas.microsoft.com/office/powerpoint/2010/main" val="1941647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25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26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  <p:extLst>
      <p:ext uri="{BB962C8B-B14F-4D97-AF65-F5344CB8AC3E}">
        <p14:creationId xmlns:p14="http://schemas.microsoft.com/office/powerpoint/2010/main" val="426744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9038C5-BDF8-4962-BB9B-798F1081BBEE}" type="slidenum">
              <a:rPr lang="en-US"/>
              <a:pPr/>
              <a:t>27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07AD436-A40C-4238-B3AD-7F8A2693CCB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99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E1F8A4-0741-463C-BBFD-AF6FB74B6A53}" type="slidenum">
              <a:rPr lang="en-US"/>
              <a:pPr/>
              <a:t>28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0540663-A9D4-4E46-BE11-7BF30B0325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3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1604FB-F1DC-48F0-AEB3-D5CB20F0B34C}" type="slidenum">
              <a:rPr lang="en-US"/>
              <a:pPr/>
              <a:t>29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00D34E-91EC-4584-8653-4DDD69857C4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1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02C442-A5B6-47AB-8C81-2D20E5E74E2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EB37F-A2BC-495A-8BBD-F03E8AA3D577}" type="slidenum">
              <a:rPr lang="en-US"/>
              <a:pPr/>
              <a:t>30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3BFC781-1E3F-49BA-856C-F131BC35144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08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3D3FB-0E9A-4AC0-8383-DFCBB8F0A2DD}" type="slidenum">
              <a:rPr lang="en-US"/>
              <a:pPr/>
              <a:t>31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A1E2C93-9054-44E7-A7F3-3C79112436B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59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3D3FB-0E9A-4AC0-8383-DFCBB8F0A2DD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A1E2C93-9054-44E7-A7F3-3C79112436B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40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9A5466-1523-49D3-8396-BD26DDAC109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FAF73F-B92C-4F91-978F-2351107F5300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CFD6C1-F3F8-4E36-92D7-ECFCE02C52A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2E5656-54EF-455C-82B8-8B3B02B86697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C71B18-E6EE-43AF-8327-0C4E66A3463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44870A-870E-43EF-89AF-F680D88D3363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530EB-B03D-4AFF-9390-1F714219EA5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40AF07-FA66-41DD-A29F-DD861C6925EE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F28D6C-2999-4D79-BB19-2C5CAADA87B9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9EF34D-7DEF-4D46-B742-B84A0AC48634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0C8CDB-4AC6-4C28-976E-03BF0B7F6894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F746BC-2C70-4BC5-84B2-EEF8BF8EFBB7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0766A5-268A-4630-B449-7BCAE1E92459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19EB6-46E3-4611-A196-1FBFC17A6718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14094F-CECA-4E90-8E20-ECDE76B0C6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3E13E2-DC98-411F-BCB8-C3559DD635FE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E8DFF-848F-4A91-A43A-9F01B3A35F9E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858611-8B1E-42C7-B40F-B1548DC7500A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18355B-D136-46C8-BB2D-0F328252EF6F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BCC766-50C3-453C-8CB7-5D92EFE2C62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FDD1C5-CB8B-4D83-A853-259297E9D962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88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7B67-4FD8-4FB7-8BBD-FC74A46E4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ED3EB-8344-482D-BE29-3115343FC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19BD0-9600-44AD-93B9-AED2B37DC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EA2B1-B352-4B29-92F0-6FFC5B4AD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A58D-6650-45DB-8879-69285EAA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7494-EDB7-49A7-AFC1-A0710349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E0EF-B7ED-49F1-AA3E-E8E746BC1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7435B-4F0B-4A2B-AD86-75D6DCDDC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5365-98FE-4EB4-B8D7-02CFEFD1B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CEC0C-A735-443E-B96B-A45522D7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1AE96789-5EA0-4C0C-8901-711C71688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/>
              <a:t>Lecture 7:</a:t>
            </a:r>
          </a:p>
          <a:p>
            <a:pPr eaLnBrk="1" hangingPunct="1"/>
            <a:r>
              <a:rPr lang="en-US" sz="4000"/>
              <a:t>	  Repeating Statements </a:t>
            </a:r>
          </a:p>
          <a:p>
            <a:pPr eaLnBrk="1" hangingPunct="1"/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CB338D-EEA7-4131-A675-753DF4BA8614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"/>
            <a:ext cx="8458200" cy="6740525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number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while(number &lt;= 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printf("%d \n", 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number++;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029200" y="381000"/>
            <a:ext cx="38862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اعداد </a:t>
            </a:r>
            <a:r>
              <a:rPr lang="en-US" sz="2200" dirty="0">
                <a:cs typeface="B Nazanin" pitchFamily="2" charset="-78"/>
              </a:rPr>
              <a:t>0</a:t>
            </a:r>
            <a:r>
              <a:rPr lang="fa-IR" sz="2500" dirty="0">
                <a:cs typeface="B Nazanin" pitchFamily="2" charset="-78"/>
              </a:rPr>
              <a:t> تا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82405C-2A03-427D-A9E2-CA07FB509522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"/>
            <a:ext cx="8458200" cy="6740525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int negative_num, positive_num;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negative_num = positive_num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printf("Enter Zero to stop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printf("Enter next number: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scanf("%d",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while(number != 0){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	if(number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		positive_num++;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		negative_num++;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printf("Enter next number: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scanf("%d",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printf("The number of positive numbers = %d\n", positive_num);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printf("The number of negative numbers = %d\n", negative_num);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419600" y="152400"/>
            <a:ext cx="4572000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يك سري عدد را از كاربر بگيرد و تعداد اعداد مثبت و منفي آنرا بشمارد. اين سري اعداد با صفر تمام مي‌شود.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12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1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1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D1F52F-01E5-4902-899B-DBCEA3E64F7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571A2F-6AEC-4CA8-B7D2-4AE164584AA9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/>
              <a:t> statement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80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61" y="3124200"/>
            <a:ext cx="3113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6DE2C5-1F91-4506-97D6-BE80D521E13B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7056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double number, sum;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n &gt; 0: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if(n &lt; 1){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("wrong input"); return -1;}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number = 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number++;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sum += number / (number + 1.0);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}while(number &lt; 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("sum = %f\n",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495800" y="152400"/>
            <a:ext cx="4419600" cy="1369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بگيرد و مجموع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200" dirty="0">
                <a:cs typeface="B Nazanin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جمله اول رشته زير را حساب كند</a:t>
            </a:r>
          </a:p>
          <a:p>
            <a:pPr algn="r" rtl="1" eaLnBrk="1" hangingPunct="1">
              <a:spcBef>
                <a:spcPct val="50000"/>
              </a:spcBef>
            </a:pPr>
            <a:r>
              <a:rPr lang="fa-IR" sz="2200" dirty="0">
                <a:cs typeface="B Nazanin" pitchFamily="2" charset="-78"/>
              </a:rPr>
              <a:t> </a:t>
            </a:r>
            <a:r>
              <a:rPr lang="en-US" sz="2200" dirty="0">
                <a:cs typeface="B Nazanin" pitchFamily="2" charset="-78"/>
              </a:rPr>
              <a:t>1.0/2.0 + 2.0/3.0 + 3.0/4.0 +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9579D2-A1EB-4045-BD2A-EEBA126B117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int negative_num=0, positive_num=0;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printf("Enter Zero to stop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printf("Enter next number: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scanf("%d",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if(number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positive_num++;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if(number &lt;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negative_num++;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}while(number != 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printf("The number of positive numbers = %d\n", positive_num);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printf("The number of negative numbers = %d\n", negative_num);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  <a:endParaRPr lang="en-US" sz="140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0" y="381000"/>
            <a:ext cx="3581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يك رشته عدد را از كاربر بگيرد و تعداد اعداد مثبت و منفي آنرا بشمارد. اين رشته اعداد با صفر تمام مي‌شود.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FC30D-C282-489F-ADF9-2CFD588F056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</a:t>
            </a:r>
            <a:r>
              <a:rPr lang="en-US" dirty="0">
                <a:solidFill>
                  <a:srgbClr val="C2C2C2"/>
                </a:solidFill>
              </a:rPr>
              <a:t> 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Advanced </a:t>
            </a:r>
            <a:r>
              <a:rPr lang="en-US" dirty="0">
                <a:solidFill>
                  <a:srgbClr val="C2C2C2"/>
                </a:solidFill>
              </a:rPr>
              <a:t>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F7F8C5-C4DB-40B7-8D20-1C9FC5F98F62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80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&lt;expression1&gt;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&lt;expression2&gt;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&lt;expression3&gt;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067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DAC86-AF02-4955-BE25-41B3B54831C7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int grade, count,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double average, sum;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printf("Enter the number of students: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scanf("%d", &amp;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for(i = 0;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&lt; count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printf("Enter the grade of %d-th student: ", (i + 1));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scanf("%d", &amp;grade);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grade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average = sum /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printf("The average of your class is %0.3f\n",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تعداد </a:t>
            </a:r>
            <a:r>
              <a:rPr lang="fa-IR" sz="2500" dirty="0" err="1">
                <a:cs typeface="B Nazanin" pitchFamily="2" charset="-78"/>
              </a:rPr>
              <a:t>دانشجويان</a:t>
            </a:r>
            <a:r>
              <a:rPr lang="fa-IR" sz="2500" dirty="0">
                <a:cs typeface="B Nazanin" pitchFamily="2" charset="-78"/>
              </a:rPr>
              <a:t> و </a:t>
            </a:r>
            <a:r>
              <a:rPr lang="fa-IR" sz="2500" dirty="0" err="1">
                <a:cs typeface="B Nazanin" pitchFamily="2" charset="-78"/>
              </a:rPr>
              <a:t>نمره‌هاي</a:t>
            </a:r>
            <a:r>
              <a:rPr lang="fa-IR" sz="2500" dirty="0">
                <a:cs typeface="B Nazanin" pitchFamily="2" charset="-78"/>
              </a:rPr>
              <a:t> آنها را خوانده و </a:t>
            </a:r>
            <a:r>
              <a:rPr lang="fa-IR" sz="2500" dirty="0" err="1">
                <a:cs typeface="B Nazanin" pitchFamily="2" charset="-78"/>
              </a:rPr>
              <a:t>ميانگين</a:t>
            </a:r>
            <a:r>
              <a:rPr lang="fa-IR" sz="2500" dirty="0">
                <a:cs typeface="B Nazanin" pitchFamily="2" charset="-78"/>
              </a:rPr>
              <a:t> را محاسبه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1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9130AA-A802-4C6C-A538-D57DBFC027ED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for(number = 2; number &lt;= n; number += 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printf("%d \n", number); </a:t>
            </a:r>
            <a:endParaRPr lang="fa-IR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همه اعداد زوج </a:t>
            </a:r>
            <a:r>
              <a:rPr lang="fa-IR" sz="2500" dirty="0" err="1">
                <a:cs typeface="B Nazanin" pitchFamily="2" charset="-78"/>
              </a:rPr>
              <a:t>كوچكتر</a:t>
            </a:r>
            <a:r>
              <a:rPr lang="fa-IR" sz="2500" dirty="0">
                <a:cs typeface="B Nazanin" pitchFamily="2" charset="-78"/>
              </a:rPr>
              <a:t> </a:t>
            </a:r>
            <a:r>
              <a:rPr lang="fa-IR" sz="2500" dirty="0" err="1">
                <a:cs typeface="B Nazanin" pitchFamily="2" charset="-78"/>
              </a:rPr>
              <a:t>مساوي</a:t>
            </a:r>
            <a:r>
              <a:rPr lang="fa-IR" sz="2500" dirty="0">
                <a:cs typeface="B Nazanin" pitchFamily="2" charset="-78"/>
              </a:rPr>
              <a:t> آن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7F8FA8-C909-4720-ABEB-9B9F11D7789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</a:t>
            </a:r>
            <a:endParaRPr lang="en-US" dirty="0" smtClean="0"/>
          </a:p>
          <a:p>
            <a:pPr eaLnBrk="1" hangingPunct="1"/>
            <a:r>
              <a:rPr lang="en-US" dirty="0" smtClean="0"/>
              <a:t>Arrays</a:t>
            </a:r>
            <a:endParaRPr lang="en-US" dirty="0"/>
          </a:p>
          <a:p>
            <a:pPr eaLnBrk="1" hangingPunct="1"/>
            <a:r>
              <a:rPr lang="en-US" dirty="0"/>
              <a:t>Advanced loops </a:t>
            </a:r>
          </a:p>
          <a:p>
            <a:pPr eaLnBrk="1" hangingPunct="1"/>
            <a:r>
              <a:rPr lang="en-US" dirty="0"/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A8C7FA-616B-48F6-828C-EFBD9C77A24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for(number = 1; number &lt;= n; number++)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if((number % 2)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printf("%d \n", number);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همه اعداد زوج </a:t>
            </a:r>
            <a:r>
              <a:rPr lang="fa-IR" sz="2500" dirty="0" err="1">
                <a:cs typeface="B Nazanin" pitchFamily="2" charset="-78"/>
              </a:rPr>
              <a:t>كوچكتر</a:t>
            </a:r>
            <a:r>
              <a:rPr lang="fa-IR" sz="2500" dirty="0">
                <a:cs typeface="B Nazanin" pitchFamily="2" charset="-78"/>
              </a:rPr>
              <a:t> </a:t>
            </a:r>
            <a:r>
              <a:rPr lang="fa-IR" sz="2500" dirty="0" err="1">
                <a:cs typeface="B Nazanin" pitchFamily="2" charset="-78"/>
              </a:rPr>
              <a:t>مساوي</a:t>
            </a:r>
            <a:r>
              <a:rPr lang="fa-IR" sz="2500" dirty="0">
                <a:cs typeface="B Nazanin" pitchFamily="2" charset="-78"/>
              </a:rPr>
              <a:t> آن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3B4146-B476-44B0-997C-7617781AF2F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Expressions in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statements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pPr eaLnBrk="1" hangingPunct="1"/>
            <a:r>
              <a:rPr lang="en-US" sz="2800"/>
              <a:t>Expression1 and Expression3 can be any number of expressions</a:t>
            </a:r>
          </a:p>
          <a:p>
            <a:pPr lvl="1" eaLnBrk="1" hangingPunct="1"/>
            <a:r>
              <a:rPr lang="en-US" sz="2600" b="1">
                <a:latin typeface="Courier New" pitchFamily="49" charset="0"/>
                <a:cs typeface="Courier New" pitchFamily="49" charset="0"/>
              </a:rPr>
              <a:t>for(i = 0, j = 0; i &lt; 10; i++, j--)</a:t>
            </a:r>
          </a:p>
          <a:p>
            <a:pPr eaLnBrk="1" hangingPunct="1"/>
            <a:r>
              <a:rPr lang="en-US" sz="2800"/>
              <a:t>Expression2 at most should be a single expression</a:t>
            </a:r>
            <a:r>
              <a:rPr lang="en-US"/>
              <a:t> </a:t>
            </a:r>
          </a:p>
          <a:p>
            <a:pPr lvl="1" eaLnBrk="1" hangingPunct="1"/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for(i = 0, j = 0; i &lt; 10, j &gt; -100; i++, j--)  //ERROR</a:t>
            </a:r>
          </a:p>
          <a:p>
            <a:pPr eaLnBrk="1" hangingPunct="1"/>
            <a:r>
              <a:rPr lang="en-US" sz="2800"/>
              <a:t>Any expression can be empty expression</a:t>
            </a:r>
            <a:r>
              <a:rPr lang="en-US"/>
              <a:t> </a:t>
            </a:r>
          </a:p>
          <a:p>
            <a:pPr lvl="1" eaLnBrk="1" hangingPunct="1"/>
            <a:r>
              <a:rPr lang="en-US" sz="2600" b="1">
                <a:latin typeface="Courier New" pitchFamily="49" charset="0"/>
                <a:cs typeface="Courier New" pitchFamily="49" charset="0"/>
              </a:rPr>
              <a:t>for( ; i &lt; 10; i++)</a:t>
            </a:r>
          </a:p>
          <a:p>
            <a:pPr lvl="1" eaLnBrk="1" hangingPunct="1"/>
            <a:r>
              <a:rPr lang="en-US" sz="2600" b="1">
                <a:latin typeface="Courier New" pitchFamily="49" charset="0"/>
                <a:cs typeface="Courier New" pitchFamily="49" charset="0"/>
              </a:rPr>
              <a:t>for( ; ; ) //infinite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FC30D-C282-489F-ADF9-2CFD588F056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</a:p>
          <a:p>
            <a:pPr eaLnBrk="1" hangingPunct="1"/>
            <a:r>
              <a:rPr lang="en-US" dirty="0" smtClean="0">
                <a:solidFill>
                  <a:schemeClr val="accent4"/>
                </a:solidFill>
              </a:rPr>
              <a:t>Arrays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Advanced </a:t>
            </a:r>
            <a:r>
              <a:rPr lang="en-US" dirty="0">
                <a:solidFill>
                  <a:srgbClr val="C2C2C2"/>
                </a:solidFill>
              </a:rPr>
              <a:t>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  <p:extLst>
      <p:ext uri="{BB962C8B-B14F-4D97-AF65-F5344CB8AC3E}">
        <p14:creationId xmlns:p14="http://schemas.microsoft.com/office/powerpoint/2010/main" val="10767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  <p:extLst>
      <p:ext uri="{BB962C8B-B14F-4D97-AF65-F5344CB8AC3E}">
        <p14:creationId xmlns:p14="http://schemas.microsoft.com/office/powerpoint/2010/main" val="3910362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An </a:t>
            </a:r>
            <a:r>
              <a:rPr lang="en-US" sz="3100" dirty="0">
                <a:solidFill>
                  <a:srgbClr val="C00000"/>
                </a:solidFill>
              </a:rPr>
              <a:t>ordered</a:t>
            </a:r>
            <a:r>
              <a:rPr lang="en-US" sz="3100" dirty="0"/>
              <a:t> collection of </a:t>
            </a:r>
            <a:r>
              <a:rPr lang="en-US" sz="3100" dirty="0">
                <a:solidFill>
                  <a:srgbClr val="CC0000"/>
                </a:solidFill>
              </a:rPr>
              <a:t>same type</a:t>
            </a:r>
            <a:r>
              <a:rPr lang="en-US" sz="3100" dirty="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5 chars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5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  <p:extLst>
      <p:ext uri="{BB962C8B-B14F-4D97-AF65-F5344CB8AC3E}">
        <p14:creationId xmlns:p14="http://schemas.microsoft.com/office/powerpoint/2010/main" val="1055651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  <p:extLst>
      <p:ext uri="{BB962C8B-B14F-4D97-AF65-F5344CB8AC3E}">
        <p14:creationId xmlns:p14="http://schemas.microsoft.com/office/powerpoint/2010/main" val="78345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F30B20A-8F0A-459C-A84D-92F946E27D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number[10];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j = 3;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5; // -1 &lt;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 10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= 0; 		//6</a:t>
            </a:r>
            <a:r>
              <a:rPr lang="en-US" sz="2600" b="1" baseline="30000" dirty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number is 0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+ j] = 1;	//??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];		//?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+ 1];	//?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+ 1;	//?</a:t>
            </a:r>
          </a:p>
        </p:txBody>
      </p:sp>
    </p:spTree>
    <p:extLst>
      <p:ext uri="{BB962C8B-B14F-4D97-AF65-F5344CB8AC3E}">
        <p14:creationId xmlns:p14="http://schemas.microsoft.com/office/powerpoint/2010/main" val="161564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E718-AF8B-4A5B-BEBC-4985E8EE60C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6106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number[SIZE];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double average;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sum,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number[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number[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average = (1.0 * sum) / SIZE;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if(number[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] &gt;=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("average = %f\n",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("Small Size = %d, Large Size = %d\n",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</a:t>
            </a:r>
            <a:r>
              <a:rPr lang="en-US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اي </a:t>
            </a:r>
            <a:r>
              <a:rPr lang="fa-IR" sz="2500" dirty="0">
                <a:cs typeface="B Nazanin" pitchFamily="2" charset="-78"/>
              </a:rPr>
              <a:t>كه 20 </a:t>
            </a:r>
            <a:r>
              <a:rPr lang="ar-SA" sz="2500" dirty="0">
                <a:cs typeface="B Nazanin" pitchFamily="2" charset="-78"/>
              </a:rPr>
              <a:t>عدد را بگيرد و تعداد اعداد بزرگتر و كوچكتر از ميانگين را حساب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780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4270A1-4A8E-4FD5-A296-72FFB45A18B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n: ", n);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number[n];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double average;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sum,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(number[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number[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average = (1.0 * sum) / n;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if(number[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&gt;=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("average = %f\n",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("Small Size = %d,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 = %d\n",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076056" y="381000"/>
            <a:ext cx="383934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</a:t>
            </a:r>
            <a:r>
              <a:rPr lang="en-US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اي </a:t>
            </a:r>
            <a:r>
              <a:rPr lang="fa-IR" sz="2500" dirty="0">
                <a:cs typeface="B Nazanin" pitchFamily="2" charset="-78"/>
              </a:rPr>
              <a:t>كه </a:t>
            </a:r>
            <a:r>
              <a:rPr lang="ar-SA" sz="2500" dirty="0">
                <a:cs typeface="B Nazanin" pitchFamily="2" charset="-78"/>
              </a:rPr>
              <a:t>تعداد اعداد و يك رشته عدد را بگيرد و تعداد اعداد بزرگتر و كوچكتر از ميانگين را حساب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8080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FC4598-8E26-457F-9AF0-A1DF8A196A8A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</a:t>
            </a:r>
            <a:r>
              <a:rPr lang="en-US" dirty="0" smtClean="0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r>
              <a:rPr lang="en-US" dirty="0" smtClean="0">
                <a:solidFill>
                  <a:srgbClr val="C2C2C2"/>
                </a:solidFill>
              </a:rPr>
              <a:t> 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050DE32-386B-4580-BF31-5E557DA7AE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 </a:t>
            </a:r>
            <a:r>
              <a:rPr lang="en-US" sz="4000" dirty="0" smtClean="0">
                <a:solidFill>
                  <a:srgbClr val="293A83"/>
                </a:solidFill>
              </a:rPr>
              <a:t>Initialization: Known Length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[3]={10, 20, 60};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3</a:t>
            </a:r>
            <a:r>
              <a:rPr lang="en-US" sz="2800" dirty="0"/>
              <a:t> integers,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2800" dirty="0"/>
              <a:t> is 10, …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[]={40, 50, 60, 70, 70, 80};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6</a:t>
            </a:r>
            <a:r>
              <a:rPr lang="en-US" sz="2800" dirty="0"/>
              <a:t> integers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[10]={40, 50, 60};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10</a:t>
            </a:r>
            <a:r>
              <a:rPr lang="en-US" sz="2800" dirty="0"/>
              <a:t> integers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2800" dirty="0"/>
              <a:t> is 40,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2800" dirty="0"/>
              <a:t> is 50,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sz="2800" dirty="0"/>
              <a:t> is 60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[3],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[4], ...,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[9]</a:t>
            </a:r>
            <a:r>
              <a:rPr lang="en-US" sz="2800" dirty="0"/>
              <a:t> are 0</a:t>
            </a:r>
          </a:p>
        </p:txBody>
      </p:sp>
    </p:spTree>
    <p:extLst>
      <p:ext uri="{BB962C8B-B14F-4D97-AF65-F5344CB8AC3E}">
        <p14:creationId xmlns:p14="http://schemas.microsoft.com/office/powerpoint/2010/main" val="1816193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5C71B7-91E4-4904-8D91-40686C8DC2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Initialization (cont’d)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40, 50, 60, 70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warning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[5]={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[0] = 3, [4] = 6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/* </a:t>
            </a:r>
            <a:r>
              <a:rPr lang="en-US" sz="2800" dirty="0" err="1"/>
              <a:t>num</a:t>
            </a:r>
            <a:r>
              <a:rPr lang="en-US" sz="2800" dirty="0"/>
              <a:t>[5] = {3, 0, 0, 0, 6} */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249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5C71B7-91E4-4904-8D91-40686C8DC2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Initializing Variable Length Arrays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Variable length arrays cannot be initialized!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Solution</a:t>
            </a: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dirty="0"/>
              <a:t>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 marL="342900" lvl="1" indent="-338138">
              <a:spcBef>
                <a:spcPts val="2000"/>
              </a:spcBef>
              <a:buClrTx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[5]={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[0] = 3, [4] = 6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/* </a:t>
            </a:r>
            <a:r>
              <a:rPr lang="en-US" sz="2800" dirty="0" err="1"/>
              <a:t>num</a:t>
            </a:r>
            <a:r>
              <a:rPr lang="en-US" sz="2800" dirty="0"/>
              <a:t>[5] = {3, 0, 0, 0, 6} */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169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25AF14-6345-4E41-84A6-F9111F1B56A9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/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Empty statements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&lt;statement&gt; in loops can be empty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while(&lt;expression&gt;) 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E.g.,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while(i++ &lt;= n)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for(&lt;expression1&gt;; &lt;expression2&gt;; &lt;expression3&gt;)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E.g.,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for(i = 0; i &lt; 10; printf("%d\n",i), i++) ;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DDF322-239D-4AD0-B63C-00886F24F8BD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5C159A-3197-4254-B2F0-59A130279537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loops 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&lt;statement&gt; in loops can be loop itself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while(&lt;expression0&gt;)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for(&lt;expression1&gt;; &lt;expression2&gt;; &lt;expression3&gt;)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 eaLnBrk="1" hangingPunct="1">
              <a:lnSpc>
                <a:spcPct val="80000"/>
              </a:lnSpc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for(&lt;expression1&gt;; &lt;expression2&gt;; &lt;expression3&gt;)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while(&lt;expression&gt;);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example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that takes n and m and prints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*** ….*  (m * in each line)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</a:t>
            </a:r>
          </a:p>
          <a:p>
            <a:pPr>
              <a:buFont typeface="Wingdings" pitchFamily="2" charset="2"/>
              <a:buNone/>
            </a:pPr>
            <a:r>
              <a:rPr lang="en-US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 </a:t>
            </a:r>
          </a:p>
          <a:p>
            <a:pPr>
              <a:buFont typeface="Wingdings" pitchFamily="2" charset="2"/>
              <a:buNone/>
            </a:pPr>
            <a:r>
              <a:rPr lang="en-US"/>
              <a:t> (n lines)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F067-1631-46F3-86D4-919403ACBB3F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E0C7F7-C2AA-4ECB-9B65-B8CE6FB1D176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int i, j, n,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printf("Enter n &amp; m: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scanf("%d%d", &amp;n, &amp;m);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for(i = 0; i &lt; n; i++){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      for(j = 0; j &lt; m;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            printf("*");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      printf("\n");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example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that takes n and prints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* 				(i * in i-th line)</a:t>
            </a:r>
          </a:p>
          <a:p>
            <a:pPr>
              <a:buFont typeface="Wingdings" pitchFamily="2" charset="2"/>
              <a:buNone/>
            </a:pPr>
            <a:r>
              <a:rPr lang="en-US"/>
              <a:t>** </a:t>
            </a:r>
          </a:p>
          <a:p>
            <a:pPr>
              <a:buFont typeface="Wingdings" pitchFamily="2" charset="2"/>
              <a:buNone/>
            </a:pPr>
            <a:r>
              <a:rPr lang="en-US"/>
              <a:t>***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 </a:t>
            </a:r>
          </a:p>
          <a:p>
            <a:pPr>
              <a:buFont typeface="Wingdings" pitchFamily="2" charset="2"/>
              <a:buNone/>
            </a:pPr>
            <a:r>
              <a:rPr lang="en-US"/>
              <a:t> (n lines)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ADD6CB-96A7-4911-B7C9-9D245DA8109F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033C8-F4C4-472F-8C0D-BB44F79D2FB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705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j,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&lt;= 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for(j = 0;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&lt;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4FE08F-E0D3-41C0-856C-D95A5EA3BCE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3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is easy. 3 </a:t>
            </a:r>
            <a:r>
              <a:rPr lang="en-US" sz="2400" dirty="0" err="1"/>
              <a:t>scanf</a:t>
            </a:r>
            <a:r>
              <a:rPr lang="en-US" sz="2400" dirty="0"/>
              <a:t>, an addition, a division and, a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3000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?? 3000 </a:t>
            </a:r>
            <a:r>
              <a:rPr lang="en-US" sz="2400" dirty="0" err="1">
                <a:solidFill>
                  <a:srgbClr val="CC0000"/>
                </a:solidFill>
              </a:rPr>
              <a:t>scanf</a:t>
            </a:r>
            <a:r>
              <a:rPr lang="en-US" sz="2400" dirty="0">
                <a:solidFill>
                  <a:srgbClr val="CC0000"/>
                </a:solidFill>
              </a:rPr>
              <a:t> !!!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n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N??? </a:t>
            </a:r>
            <a:r>
              <a:rPr lang="en-US" sz="2400" dirty="0" err="1">
                <a:solidFill>
                  <a:srgbClr val="CC0000"/>
                </a:solidFill>
              </a:rPr>
              <a:t>scanf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endParaRPr lang="en-US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Repetition in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6F3A4-4F55-4237-91B3-9DC717533428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Example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program that takes a number and generates the following pattern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Input =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*****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2895600" y="1600200"/>
            <a:ext cx="59436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&lt; i-1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");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n-1;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&gt;= 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4068E8-167C-46BF-A081-ED7589D6AD1C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/>
              <a:t> statement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Exit from loop based on some conditions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if(b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res = a /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printf("a / b = %d\n",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}while(b &gt;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4AC510-5409-43A3-8179-84CFFA361DB1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/>
              <a:t> statement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Jump to end of loop and continue repetition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if(b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continue;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res = a /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 / b = %f\n", res);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}while(a &gt; 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432136-9711-4C5A-AA67-751C7A6EC635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Which loop?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When you know the number of repetition </a:t>
            </a:r>
          </a:p>
          <a:p>
            <a:pPr lvl="1" eaLnBrk="1" hangingPunct="1"/>
            <a:r>
              <a:rPr lang="en-US" dirty="0"/>
              <a:t>Counter-controlled loops</a:t>
            </a:r>
          </a:p>
          <a:p>
            <a:pPr lvl="1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statements</a:t>
            </a:r>
            <a:endParaRPr lang="en-US" sz="1800" dirty="0"/>
          </a:p>
          <a:p>
            <a:pPr eaLnBrk="1" hangingPunct="1"/>
            <a:r>
              <a:rPr lang="en-US" dirty="0"/>
              <a:t>When you don’t know the number of repetitions (sentinel loop)</a:t>
            </a:r>
          </a:p>
          <a:p>
            <a:pPr lvl="1" eaLnBrk="1" hangingPunct="1"/>
            <a:r>
              <a:rPr lang="en-US" dirty="0"/>
              <a:t>Some condition should be check before starting loop </a:t>
            </a:r>
          </a:p>
          <a:p>
            <a:pPr lvl="2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lvl="1" eaLnBrk="1" hangingPunct="1"/>
            <a:r>
              <a:rPr lang="en-US" dirty="0"/>
              <a:t>The loop should be executed at least one time</a:t>
            </a:r>
          </a:p>
          <a:p>
            <a:pPr lvl="2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C37DFF-FA96-472C-8217-77A55F90DE34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 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/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95FD96-CEA1-4361-B5C6-302B0A8FA56A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 and avoiding them 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Loop should terminate</a:t>
            </a:r>
          </a:p>
          <a:p>
            <a:pPr lvl="1" eaLnBrk="1" hangingPunct="1"/>
            <a:r>
              <a:rPr lang="en-US" dirty="0"/>
              <a:t>E.g.,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loops, after each iteration, we should approach to the stop condition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++)	//OK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--) //Bug</a:t>
            </a:r>
          </a:p>
          <a:p>
            <a:pPr eaLnBrk="1" hangingPunct="1">
              <a:spcAft>
                <a:spcPct val="20000"/>
              </a:spcAft>
            </a:pPr>
            <a:endParaRPr lang="en-US" sz="1000" dirty="0"/>
          </a:p>
          <a:p>
            <a:pPr eaLnBrk="1" hangingPunct="1">
              <a:spcAft>
                <a:spcPct val="20000"/>
              </a:spcAft>
            </a:pPr>
            <a:r>
              <a:rPr lang="en-US" dirty="0"/>
              <a:t>Initialize loop control variables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 ;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++) //Bug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7E3E9-1B89-4DCE-AA33-B443361BB621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 and avoiding them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700"/>
              <a:t>Don’t modify </a:t>
            </a:r>
            <a:r>
              <a:rPr lang="en-US" sz="27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700"/>
              <a:t> loop controller in loop body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for(i = 0; i &lt; 10; i++){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i--; //Bug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500"/>
          </a:p>
          <a:p>
            <a:pPr eaLnBrk="1" hangingPunct="1">
              <a:lnSpc>
                <a:spcPct val="80000"/>
              </a:lnSpc>
            </a:pPr>
            <a:r>
              <a:rPr lang="en-US" sz="2700"/>
              <a:t>Take care about wrong control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/>
              <a:t> &lt; vs. &lt;=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/>
              <a:t> = vs. ==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int b = 10;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</a:t>
            </a:r>
            <a:r>
              <a:rPr lang="en-US" sz="2700" b="1">
                <a:latin typeface="Courier New" pitchFamily="49" charset="0"/>
                <a:cs typeface="Courier New" pitchFamily="49" charset="0"/>
              </a:rPr>
              <a:t>){  </a:t>
            </a: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//it means while(true)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	scanf("%d", &amp;a)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}</a:t>
            </a: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4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894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9D9A8B-0CD0-46AC-B2C6-D6B38DA5B870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Homework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Homework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AB9C38-F236-4CB2-9A74-FD028E5950F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Repetition: counter controlled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we know the number of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of 10 number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Initialize counter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Initialize other variables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While (counter &lt; number of loop repetition)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do something (e.g. read input, take sum)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counter </a:t>
            </a:r>
            <a:r>
              <a:rPr lang="en-US" dirty="0">
                <a:sym typeface="Wingdings" pitchFamily="2" charset="2"/>
              </a:rPr>
              <a:t> counter + 1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11954D-36E2-4101-AA6B-8AD53F3A78F2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Repetition: sentinel controlled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we do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know the number of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we know, when loop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 Average of arbitrary positive numbers ending with &lt;0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Get first input </a:t>
            </a:r>
            <a:r>
              <a:rPr lang="en-US" sz="2800" dirty="0">
                <a:sym typeface="Wingdings" pitchFamily="2" charset="2"/>
              </a:rPr>
              <a:t>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While (n is not sentinel)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do something (sum,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get the next input 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if (there is not any valid input)  then S1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else S2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F006B2-DB19-47FB-913E-8B6354A718EB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dirty="0"/>
              <a:t>Repetition is performed by loops</a:t>
            </a:r>
          </a:p>
          <a:p>
            <a:pPr lvl="1" eaLnBrk="1" hangingPunct="1"/>
            <a:r>
              <a:rPr lang="en-US" dirty="0"/>
              <a:t>Put all statements to repeat in a </a:t>
            </a:r>
            <a:r>
              <a:rPr lang="en-US" dirty="0">
                <a:solidFill>
                  <a:srgbClr val="CC0000"/>
                </a:solidFill>
              </a:rPr>
              <a:t>loop</a:t>
            </a:r>
          </a:p>
          <a:p>
            <a:pPr eaLnBrk="1" hangingPunct="1"/>
            <a:r>
              <a:rPr lang="en-US" dirty="0"/>
              <a:t>Don’t loop to infinity </a:t>
            </a:r>
          </a:p>
          <a:p>
            <a:pPr lvl="1" eaLnBrk="1" hangingPunct="1"/>
            <a:r>
              <a:rPr lang="en-US" dirty="0"/>
              <a:t>Stop the repetition</a:t>
            </a:r>
          </a:p>
          <a:p>
            <a:pPr lvl="1" eaLnBrk="1" hangingPunct="1"/>
            <a:r>
              <a:rPr lang="en-US" dirty="0"/>
              <a:t>Based on some conditions (counter, sentinel)</a:t>
            </a:r>
            <a:endParaRPr lang="en-US" sz="1600" dirty="0"/>
          </a:p>
          <a:p>
            <a:pPr eaLnBrk="1" hangingPunct="1"/>
            <a:r>
              <a:rPr lang="en-US" dirty="0"/>
              <a:t>C has 3 statements for loops</a:t>
            </a: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 </a:t>
            </a: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 </a:t>
            </a:r>
            <a:endParaRPr lang="en-US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6C367F-6571-47B8-9AA6-8E8CE534B9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108D27-875E-4128-BC3E-C448A146A0B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/>
              <a:t> statement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9088"/>
            <a:ext cx="6400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645bc77e5d595f1ec2933605447f6dc987ab44"/>
  <p:tag name="ISPRING_RESOURCE_PATHS_HASH_PRESENTER" val="d952986bee8ee24b9e32ab8eeee229d4cd61dea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4057</TotalTime>
  <Words>1523</Words>
  <Application>Microsoft Office PowerPoint</Application>
  <PresentationFormat>On-screen Show (4:3)</PresentationFormat>
  <Paragraphs>658</Paragraphs>
  <Slides>48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Edge</vt:lpstr>
      <vt:lpstr>Introduction to Programming</vt:lpstr>
      <vt:lpstr>What We Will Learn </vt:lpstr>
      <vt:lpstr>What We Will Learn </vt:lpstr>
      <vt:lpstr>Repetition</vt:lpstr>
      <vt:lpstr>Repetition: counter controlled </vt:lpstr>
      <vt:lpstr>Repetition: sentinel controlled </vt:lpstr>
      <vt:lpstr>Repetition </vt:lpstr>
      <vt:lpstr>What We Will Learn </vt:lpstr>
      <vt:lpstr>while statement </vt:lpstr>
      <vt:lpstr>PowerPoint Presentation</vt:lpstr>
      <vt:lpstr>PowerPoint Presentation</vt:lpstr>
      <vt:lpstr>What We Will Learn </vt:lpstr>
      <vt:lpstr>do-while statement</vt:lpstr>
      <vt:lpstr>PowerPoint Presentation</vt:lpstr>
      <vt:lpstr>PowerPoint Presentation</vt:lpstr>
      <vt:lpstr>What We Will Learn </vt:lpstr>
      <vt:lpstr>for statement</vt:lpstr>
      <vt:lpstr>PowerPoint Presentation</vt:lpstr>
      <vt:lpstr>PowerPoint Presentation</vt:lpstr>
      <vt:lpstr>PowerPoint Presentation</vt:lpstr>
      <vt:lpstr>Expressions in for statements </vt:lpstr>
      <vt:lpstr>What We Will Learn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Will Learn </vt:lpstr>
      <vt:lpstr>Empty statements</vt:lpstr>
      <vt:lpstr>Nested loops </vt:lpstr>
      <vt:lpstr>Nested loops example </vt:lpstr>
      <vt:lpstr>PowerPoint Presentation</vt:lpstr>
      <vt:lpstr>Nested loops example </vt:lpstr>
      <vt:lpstr>PowerPoint Presentation</vt:lpstr>
      <vt:lpstr>Example </vt:lpstr>
      <vt:lpstr>break statement </vt:lpstr>
      <vt:lpstr>continue statement  </vt:lpstr>
      <vt:lpstr>Which loop?</vt:lpstr>
      <vt:lpstr>What We Will Learn </vt:lpstr>
      <vt:lpstr>Common bugs and avoiding them </vt:lpstr>
      <vt:lpstr>Common bugs and avoiding them</vt:lpstr>
      <vt:lpstr>PowerPoint Presentation</vt:lpstr>
      <vt:lpstr>Homework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471</cp:revision>
  <dcterms:created xsi:type="dcterms:W3CDTF">2007-10-07T13:27:00Z</dcterms:created>
  <dcterms:modified xsi:type="dcterms:W3CDTF">2017-11-02T05:29:38Z</dcterms:modified>
</cp:coreProperties>
</file>