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41" r:id="rId27"/>
    <p:sldId id="335" r:id="rId28"/>
    <p:sldId id="336" r:id="rId29"/>
    <p:sldId id="337" r:id="rId30"/>
    <p:sldId id="338" r:id="rId31"/>
    <p:sldId id="340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00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 snapToGrid="0">
      <p:cViewPr varScale="1">
        <p:scale>
          <a:sx n="117" d="100"/>
          <a:sy n="117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lnSpc>
                <a:spcPct val="100000"/>
              </a:lnSpc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solidFill>
                  <a:srgbClr val="FF000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2015/11/22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2017/12/19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2017/12/19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4444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File </a:t>
            </a:r>
            <a:r>
              <a:rPr lang="en-US" sz="4400" smtClean="0"/>
              <a:t>System Implementation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Directory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1) Linear </a:t>
            </a:r>
            <a:r>
              <a:rPr lang="en-US" altLang="en-US" b="1" dirty="0">
                <a:solidFill>
                  <a:srgbClr val="FF0000"/>
                </a:solidFill>
              </a:rPr>
              <a:t>list</a:t>
            </a:r>
            <a:r>
              <a:rPr lang="en-US" altLang="en-US" dirty="0"/>
              <a:t> of file names with pointer to the data blocks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Simple</a:t>
            </a:r>
            <a:r>
              <a:rPr lang="en-US" altLang="en-US" dirty="0"/>
              <a:t> to program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Time-consuming to </a:t>
            </a:r>
            <a:r>
              <a:rPr lang="en-US" altLang="en-US" dirty="0" smtClean="0">
                <a:solidFill>
                  <a:srgbClr val="0070C0"/>
                </a:solidFill>
              </a:rPr>
              <a:t>execute (Why?)</a:t>
            </a:r>
            <a:endParaRPr lang="en-US" altLang="en-US" dirty="0">
              <a:solidFill>
                <a:srgbClr val="0070C0"/>
              </a:solidFill>
            </a:endParaRPr>
          </a:p>
          <a:p>
            <a:pPr lvl="2"/>
            <a:r>
              <a:rPr lang="en-US" altLang="en-US" dirty="0"/>
              <a:t>Linear search time</a:t>
            </a:r>
          </a:p>
          <a:p>
            <a:pPr lvl="2"/>
            <a:r>
              <a:rPr lang="en-US" altLang="en-US" dirty="0"/>
              <a:t>Could keep ordered alphabetically via linked list or use B+ </a:t>
            </a:r>
            <a:r>
              <a:rPr lang="en-US" altLang="en-US" dirty="0" smtClean="0"/>
              <a:t>tree</a:t>
            </a:r>
          </a:p>
          <a:p>
            <a:pPr lvl="1"/>
            <a:r>
              <a:rPr lang="en-US" altLang="en-US" dirty="0" smtClean="0"/>
              <a:t>What would happen if a file is </a:t>
            </a:r>
            <a:r>
              <a:rPr lang="en-US" altLang="en-US" dirty="0" smtClean="0">
                <a:solidFill>
                  <a:srgbClr val="FF0000"/>
                </a:solidFill>
              </a:rPr>
              <a:t>deleted</a:t>
            </a:r>
            <a:r>
              <a:rPr lang="en-US" altLang="en-US" dirty="0" smtClean="0"/>
              <a:t>? 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Problem with fragmentation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Problem of limited size</a:t>
            </a:r>
          </a:p>
          <a:p>
            <a:pPr lvl="2"/>
            <a:endParaRPr lang="en-US" altLang="en-US" dirty="0"/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2) Hash Table</a:t>
            </a:r>
            <a:endParaRPr lang="en-US" altLang="en-US" dirty="0" smtClean="0"/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inear </a:t>
            </a:r>
            <a:r>
              <a:rPr lang="en-US" altLang="en-US" dirty="0"/>
              <a:t>list with hash data structure</a:t>
            </a:r>
          </a:p>
          <a:p>
            <a:pPr lvl="1"/>
            <a:r>
              <a:rPr lang="en-US" altLang="en-US" dirty="0"/>
              <a:t>Decreases directory search </a:t>
            </a:r>
            <a:r>
              <a:rPr lang="en-US" altLang="en-US" dirty="0" smtClean="0"/>
              <a:t>time</a:t>
            </a:r>
          </a:p>
          <a:p>
            <a:pPr lvl="1"/>
            <a:r>
              <a:rPr lang="en-US" altLang="en-US" dirty="0" smtClean="0"/>
              <a:t>Hash is used to </a:t>
            </a:r>
            <a:r>
              <a:rPr lang="en-US" altLang="en-US" dirty="0" smtClean="0">
                <a:solidFill>
                  <a:srgbClr val="00B050"/>
                </a:solidFill>
              </a:rPr>
              <a:t>map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file name </a:t>
            </a:r>
            <a:r>
              <a:rPr lang="en-US" altLang="en-US" dirty="0" smtClean="0"/>
              <a:t>to a </a:t>
            </a:r>
            <a:r>
              <a:rPr lang="en-US" altLang="en-US" dirty="0" smtClean="0">
                <a:solidFill>
                  <a:srgbClr val="0070C0"/>
                </a:solidFill>
              </a:rPr>
              <a:t>number</a:t>
            </a:r>
            <a:endParaRPr lang="en-US" altLang="en-US" dirty="0">
              <a:solidFill>
                <a:srgbClr val="0070C0"/>
              </a:solidFill>
            </a:endParaRP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Collisions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situations where two file names hash to the same location</a:t>
            </a:r>
          </a:p>
          <a:p>
            <a:pPr lvl="1"/>
            <a:r>
              <a:rPr lang="en-US" altLang="en-US" dirty="0"/>
              <a:t>Only good if entries are </a:t>
            </a:r>
            <a:r>
              <a:rPr lang="en-US" altLang="en-US" dirty="0">
                <a:solidFill>
                  <a:srgbClr val="00B050"/>
                </a:solidFill>
              </a:rPr>
              <a:t>fixed size</a:t>
            </a:r>
            <a:r>
              <a:rPr lang="en-US" altLang="en-US" dirty="0"/>
              <a:t>, or use </a:t>
            </a:r>
            <a:r>
              <a:rPr lang="en-US" altLang="en-US" dirty="0">
                <a:solidFill>
                  <a:srgbClr val="00B050"/>
                </a:solidFill>
              </a:rPr>
              <a:t>chained-overflow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Allocation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Contiguous allocation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011" y="1263316"/>
            <a:ext cx="7134726" cy="4913647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Contiguous </a:t>
            </a:r>
            <a:r>
              <a:rPr lang="en-US" altLang="en-US" b="1" dirty="0" smtClean="0">
                <a:solidFill>
                  <a:srgbClr val="3366FF"/>
                </a:solidFill>
              </a:rPr>
              <a:t>allocation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dirty="0" smtClean="0"/>
              <a:t>ach </a:t>
            </a:r>
            <a:r>
              <a:rPr lang="en-US" altLang="en-US" dirty="0"/>
              <a:t>file occupies set of contiguous blocks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>
                <a:solidFill>
                  <a:srgbClr val="0070C0"/>
                </a:solidFill>
              </a:rPr>
              <a:t>Best </a:t>
            </a:r>
            <a:r>
              <a:rPr lang="en-US" altLang="en-US" dirty="0">
                <a:solidFill>
                  <a:srgbClr val="0070C0"/>
                </a:solidFill>
              </a:rPr>
              <a:t>performance</a:t>
            </a:r>
            <a:r>
              <a:rPr lang="en-US" altLang="en-US" dirty="0"/>
              <a:t> in most cases</a:t>
            </a:r>
          </a:p>
          <a:p>
            <a:pPr lvl="1"/>
            <a:r>
              <a:rPr lang="en-US" altLang="en-US" dirty="0"/>
              <a:t>Simple – only </a:t>
            </a:r>
            <a:r>
              <a:rPr lang="en-US" altLang="en-US" dirty="0">
                <a:solidFill>
                  <a:srgbClr val="00B050"/>
                </a:solidFill>
              </a:rPr>
              <a:t>starting </a:t>
            </a:r>
            <a:r>
              <a:rPr lang="en-US" altLang="en-US" dirty="0"/>
              <a:t>location (block #) and </a:t>
            </a:r>
            <a:r>
              <a:rPr lang="en-US" altLang="en-US" dirty="0">
                <a:solidFill>
                  <a:srgbClr val="00B050"/>
                </a:solidFill>
              </a:rPr>
              <a:t>length </a:t>
            </a:r>
            <a:r>
              <a:rPr lang="en-US" altLang="en-US" dirty="0"/>
              <a:t>(number of blocks) are required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Problems </a:t>
            </a:r>
            <a:r>
              <a:rPr lang="en-US" altLang="en-US" dirty="0"/>
              <a:t>include </a:t>
            </a:r>
            <a:endParaRPr lang="en-US" altLang="en-US" dirty="0" smtClean="0"/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 smtClean="0">
                <a:solidFill>
                  <a:srgbClr val="FF0000"/>
                </a:solidFill>
              </a:rPr>
              <a:t>inding </a:t>
            </a:r>
            <a:r>
              <a:rPr lang="en-US" altLang="en-US" dirty="0">
                <a:solidFill>
                  <a:srgbClr val="FF0000"/>
                </a:solidFill>
              </a:rPr>
              <a:t>space for </a:t>
            </a:r>
            <a:r>
              <a:rPr lang="en-US" altLang="en-US" dirty="0" smtClean="0">
                <a:solidFill>
                  <a:srgbClr val="FF0000"/>
                </a:solidFill>
              </a:rPr>
              <a:t>file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K</a:t>
            </a:r>
            <a:r>
              <a:rPr lang="en-US" altLang="en-US" dirty="0" smtClean="0">
                <a:solidFill>
                  <a:srgbClr val="FF0000"/>
                </a:solidFill>
              </a:rPr>
              <a:t>nowing </a:t>
            </a:r>
            <a:r>
              <a:rPr lang="en-US" altLang="en-US" dirty="0">
                <a:solidFill>
                  <a:srgbClr val="FF0000"/>
                </a:solidFill>
              </a:rPr>
              <a:t>file </a:t>
            </a:r>
            <a:r>
              <a:rPr lang="en-US" altLang="en-US" dirty="0" smtClean="0">
                <a:solidFill>
                  <a:srgbClr val="FF0000"/>
                </a:solidFill>
              </a:rPr>
              <a:t>size</a:t>
            </a:r>
            <a:endParaRPr lang="en-US" altLang="en-US" dirty="0"/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E</a:t>
            </a:r>
            <a:r>
              <a:rPr lang="en-US" altLang="en-US" dirty="0" smtClean="0">
                <a:solidFill>
                  <a:srgbClr val="FF0000"/>
                </a:solidFill>
              </a:rPr>
              <a:t>xternal fragmentation</a:t>
            </a:r>
            <a:endParaRPr lang="en-US" altLang="en-US" dirty="0"/>
          </a:p>
          <a:p>
            <a:pPr lvl="2"/>
            <a:r>
              <a:rPr lang="en-US" altLang="en-US" dirty="0"/>
              <a:t>N</a:t>
            </a:r>
            <a:r>
              <a:rPr lang="en-US" altLang="en-US" dirty="0" smtClean="0"/>
              <a:t>eed </a:t>
            </a:r>
            <a:r>
              <a:rPr lang="en-US" altLang="en-US" dirty="0"/>
              <a:t>for </a:t>
            </a:r>
            <a:r>
              <a:rPr lang="en-US" altLang="en-US" b="1" dirty="0">
                <a:solidFill>
                  <a:srgbClr val="FF0000"/>
                </a:solidFill>
              </a:rPr>
              <a:t>compaction off-line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downtime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FF0000"/>
                </a:solidFill>
              </a:rPr>
              <a:t>on-line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34" y="1732297"/>
            <a:ext cx="4367687" cy="39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7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63316"/>
            <a:ext cx="730316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Linked </a:t>
            </a:r>
            <a:r>
              <a:rPr lang="en-US" altLang="en-US" b="1" dirty="0" smtClean="0">
                <a:solidFill>
                  <a:srgbClr val="3366FF"/>
                </a:solidFill>
              </a:rPr>
              <a:t>allocation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Each </a:t>
            </a:r>
            <a:r>
              <a:rPr lang="en-US" altLang="en-US" dirty="0">
                <a:solidFill>
                  <a:srgbClr val="000000"/>
                </a:solidFill>
              </a:rPr>
              <a:t>file a </a:t>
            </a:r>
            <a:r>
              <a:rPr lang="en-US" altLang="en-US" dirty="0">
                <a:solidFill>
                  <a:srgbClr val="00B050"/>
                </a:solidFill>
              </a:rPr>
              <a:t>linked list</a:t>
            </a:r>
            <a:r>
              <a:rPr lang="en-US" altLang="en-US" dirty="0">
                <a:solidFill>
                  <a:srgbClr val="000000"/>
                </a:solidFill>
              </a:rPr>
              <a:t> of blocks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File ends at </a:t>
            </a:r>
            <a:r>
              <a:rPr lang="en-US" altLang="en-US" dirty="0">
                <a:solidFill>
                  <a:srgbClr val="00B050"/>
                </a:solidFill>
              </a:rPr>
              <a:t>nil </a:t>
            </a:r>
            <a:r>
              <a:rPr lang="en-US" altLang="en-US" dirty="0">
                <a:solidFill>
                  <a:srgbClr val="000000"/>
                </a:solidFill>
              </a:rPr>
              <a:t>pointer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No external fragmentation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Each block contains </a:t>
            </a:r>
            <a:r>
              <a:rPr lang="en-US" altLang="en-US" dirty="0">
                <a:solidFill>
                  <a:srgbClr val="00B050"/>
                </a:solidFill>
              </a:rPr>
              <a:t>pointer </a:t>
            </a:r>
            <a:r>
              <a:rPr lang="en-US" altLang="en-US" dirty="0">
                <a:solidFill>
                  <a:srgbClr val="000000"/>
                </a:solidFill>
              </a:rPr>
              <a:t>to </a:t>
            </a:r>
            <a:r>
              <a:rPr lang="en-US" altLang="en-US" dirty="0">
                <a:solidFill>
                  <a:srgbClr val="00B050"/>
                </a:solidFill>
              </a:rPr>
              <a:t>next </a:t>
            </a:r>
            <a:r>
              <a:rPr lang="en-US" altLang="en-US" dirty="0">
                <a:solidFill>
                  <a:srgbClr val="000000"/>
                </a:solidFill>
              </a:rPr>
              <a:t>block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No compaction</a:t>
            </a:r>
            <a:r>
              <a:rPr lang="en-US" altLang="en-US" dirty="0">
                <a:solidFill>
                  <a:srgbClr val="000000"/>
                </a:solidFill>
              </a:rPr>
              <a:t>, external fragmentation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Improve </a:t>
            </a:r>
            <a:r>
              <a:rPr lang="en-US" altLang="en-US" dirty="0">
                <a:solidFill>
                  <a:srgbClr val="00B050"/>
                </a:solidFill>
              </a:rPr>
              <a:t>efficiency </a:t>
            </a:r>
            <a:r>
              <a:rPr lang="en-US" altLang="en-US" dirty="0">
                <a:solidFill>
                  <a:srgbClr val="000000"/>
                </a:solidFill>
              </a:rPr>
              <a:t>by </a:t>
            </a:r>
            <a:r>
              <a:rPr lang="en-US" altLang="en-US" dirty="0">
                <a:solidFill>
                  <a:srgbClr val="00B050"/>
                </a:solidFill>
              </a:rPr>
              <a:t>clustering </a:t>
            </a:r>
            <a:r>
              <a:rPr lang="en-US" altLang="en-US" dirty="0">
                <a:solidFill>
                  <a:srgbClr val="000000"/>
                </a:solidFill>
              </a:rPr>
              <a:t>blocks into groups but increases </a:t>
            </a:r>
            <a:r>
              <a:rPr lang="en-US" altLang="en-US" dirty="0">
                <a:solidFill>
                  <a:srgbClr val="FF0000"/>
                </a:solidFill>
              </a:rPr>
              <a:t>internal fragmentation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Reliability can be a </a:t>
            </a:r>
            <a:r>
              <a:rPr lang="en-US" altLang="en-US" dirty="0" smtClean="0">
                <a:solidFill>
                  <a:srgbClr val="FF0000"/>
                </a:solidFill>
              </a:rPr>
              <a:t>problem (How?)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Locating a block can take </a:t>
            </a:r>
            <a:r>
              <a:rPr lang="en-US" altLang="en-US" dirty="0">
                <a:solidFill>
                  <a:srgbClr val="FF0000"/>
                </a:solidFill>
              </a:rPr>
              <a:t>many I/</a:t>
            </a:r>
            <a:r>
              <a:rPr lang="en-US" altLang="en-US" dirty="0" err="1">
                <a:solidFill>
                  <a:srgbClr val="FF0000"/>
                </a:solidFill>
              </a:rPr>
              <a:t>Os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FF0000"/>
                </a:solidFill>
              </a:rPr>
              <a:t>disk </a:t>
            </a:r>
            <a:r>
              <a:rPr lang="en-US" altLang="en-US" dirty="0" smtClean="0">
                <a:solidFill>
                  <a:srgbClr val="FF0000"/>
                </a:solidFill>
              </a:rPr>
              <a:t>seeks</a:t>
            </a:r>
          </a:p>
          <a:p>
            <a:pPr lvl="1"/>
            <a:r>
              <a:rPr lang="en-US" altLang="en-US" dirty="0" smtClean="0"/>
              <a:t>4 byte pointer in 512 byte block =</a:t>
            </a:r>
            <a:r>
              <a:rPr lang="en-US" altLang="en-US" dirty="0" smtClean="0">
                <a:solidFill>
                  <a:srgbClr val="FF0000"/>
                </a:solidFill>
              </a:rPr>
              <a:t> 0.78% overhead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Use of cluster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</a:rPr>
              <a:t>Internal fragmentation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34" y="1488574"/>
            <a:ext cx="45434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04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FAT in linked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FAT</a:t>
            </a:r>
          </a:p>
          <a:p>
            <a:pPr lvl="1"/>
            <a:r>
              <a:rPr lang="en-US" dirty="0" smtClean="0"/>
              <a:t>File Allocation Table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95" y="1181376"/>
            <a:ext cx="6136523" cy="49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34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Indexed allocation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263316"/>
            <a:ext cx="6388768" cy="491364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Indexed allocation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Each file has its own </a:t>
            </a:r>
            <a:r>
              <a:rPr lang="en-US" altLang="en-US" b="1" dirty="0">
                <a:solidFill>
                  <a:srgbClr val="3366FF"/>
                </a:solidFill>
              </a:rPr>
              <a:t>index block</a:t>
            </a:r>
            <a:r>
              <a:rPr lang="en-US" altLang="en-US" dirty="0">
                <a:solidFill>
                  <a:srgbClr val="000000"/>
                </a:solidFill>
              </a:rPr>
              <a:t>(s) of pointers to its data </a:t>
            </a:r>
            <a:r>
              <a:rPr lang="en-US" altLang="en-US" dirty="0" smtClean="0">
                <a:solidFill>
                  <a:srgbClr val="000000"/>
                </a:solidFill>
              </a:rPr>
              <a:t>blocks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Need index table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Random access</a:t>
            </a:r>
          </a:p>
          <a:p>
            <a:pPr lvl="1"/>
            <a:r>
              <a:rPr lang="en-US" altLang="en-US" dirty="0"/>
              <a:t>Dynamic access </a:t>
            </a:r>
            <a:r>
              <a:rPr lang="en-US" altLang="en-US" dirty="0">
                <a:solidFill>
                  <a:srgbClr val="00B050"/>
                </a:solidFill>
              </a:rPr>
              <a:t>without external fragmentation</a:t>
            </a:r>
            <a:r>
              <a:rPr lang="en-US" altLang="en-US" dirty="0"/>
              <a:t>, but have </a:t>
            </a:r>
            <a:r>
              <a:rPr lang="en-US" altLang="en-US" dirty="0">
                <a:solidFill>
                  <a:srgbClr val="FF0000"/>
                </a:solidFill>
              </a:rPr>
              <a:t>overhead </a:t>
            </a:r>
            <a:r>
              <a:rPr lang="en-US" altLang="en-US" dirty="0"/>
              <a:t>of index block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Mapping </a:t>
            </a:r>
            <a:r>
              <a:rPr lang="en-US" altLang="en-US" dirty="0"/>
              <a:t>from logical to physical in a file of </a:t>
            </a:r>
            <a:r>
              <a:rPr lang="en-US" altLang="en-US" dirty="0">
                <a:solidFill>
                  <a:srgbClr val="00B050"/>
                </a:solidFill>
              </a:rPr>
              <a:t>unbounded length </a:t>
            </a:r>
            <a:r>
              <a:rPr lang="en-US" altLang="en-US" dirty="0"/>
              <a:t>(block size of 512 words)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Linked scheme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Link </a:t>
            </a:r>
            <a:r>
              <a:rPr lang="en-US" altLang="en-US" dirty="0"/>
              <a:t>blocks of index table (no limit on size)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03" y="1155033"/>
            <a:ext cx="5079081" cy="474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40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Combined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112042" cy="4913647"/>
          </a:xfrm>
        </p:spPr>
        <p:txBody>
          <a:bodyPr/>
          <a:lstStyle/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/>
              <a:t>UNIX UFS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 smtClean="0"/>
          </a:p>
          <a:p>
            <a:r>
              <a:rPr lang="en-US" altLang="en-US" dirty="0" smtClean="0"/>
              <a:t>4K </a:t>
            </a:r>
            <a:r>
              <a:rPr lang="en-US" altLang="en-US" dirty="0"/>
              <a:t>bytes per block, 32-bit addresses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More </a:t>
            </a:r>
            <a:r>
              <a:rPr lang="en-US" altLang="en-US" dirty="0"/>
              <a:t>index blocks than can be addressed with 32-bit file pointer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263316"/>
            <a:ext cx="5703664" cy="474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22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Bit vector (bit map)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3366FF"/>
                </a:solidFill>
              </a:rPr>
              <a:t>free-space list </a:t>
            </a:r>
            <a:r>
              <a:rPr lang="en-US" altLang="en-US" dirty="0"/>
              <a:t>to track available blocks/clusters</a:t>
            </a:r>
          </a:p>
          <a:p>
            <a:pPr lvl="1"/>
            <a:r>
              <a:rPr lang="en-US" altLang="en-US" dirty="0"/>
              <a:t>(Using term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for simplicity)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Bit vector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3366FF"/>
                </a:solidFill>
              </a:rPr>
              <a:t>bit map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block size = 4KB =  2</a:t>
            </a:r>
            <a:r>
              <a:rPr lang="en-US" altLang="en-US" baseline="30000" dirty="0"/>
              <a:t>12</a:t>
            </a:r>
            <a:r>
              <a:rPr lang="en-US" altLang="en-US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disk size = 2</a:t>
            </a:r>
            <a:r>
              <a:rPr lang="en-US" altLang="en-US" baseline="30000" dirty="0"/>
              <a:t>40</a:t>
            </a:r>
            <a:r>
              <a:rPr lang="en-US" altLang="en-US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</a:t>
            </a:r>
            <a:r>
              <a:rPr lang="en-US" altLang="en-US" b="1" i="1" dirty="0"/>
              <a:t>n</a:t>
            </a:r>
            <a:r>
              <a:rPr lang="en-US" altLang="en-US" dirty="0"/>
              <a:t> = 2</a:t>
            </a:r>
            <a:r>
              <a:rPr lang="en-US" altLang="en-US" baseline="30000" dirty="0"/>
              <a:t>40</a:t>
            </a:r>
            <a:r>
              <a:rPr lang="en-US" altLang="en-US" dirty="0"/>
              <a:t>/2</a:t>
            </a:r>
            <a:r>
              <a:rPr lang="en-US" altLang="en-US" baseline="30000" dirty="0"/>
              <a:t>12</a:t>
            </a:r>
            <a:r>
              <a:rPr lang="en-US" altLang="en-US" dirty="0"/>
              <a:t> = 2</a:t>
            </a:r>
            <a:r>
              <a:rPr lang="en-US" altLang="en-US" baseline="30000" dirty="0"/>
              <a:t>28</a:t>
            </a:r>
            <a:r>
              <a:rPr lang="en-US" altLang="en-US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9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b="1" dirty="0">
                <a:solidFill>
                  <a:srgbClr val="00B050"/>
                </a:solidFill>
              </a:rPr>
              <a:t>Easy to get contiguous </a:t>
            </a:r>
            <a:r>
              <a:rPr lang="en-US" altLang="en-US" b="1" dirty="0" smtClean="0">
                <a:solidFill>
                  <a:srgbClr val="00B050"/>
                </a:solidFill>
              </a:rPr>
              <a:t>files</a:t>
            </a:r>
            <a:endParaRPr lang="en-US" alt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6749716" y="2278564"/>
            <a:ext cx="4222749" cy="2353594"/>
            <a:chOff x="2784475" y="2216150"/>
            <a:chExt cx="3878263" cy="19446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Helvetica" panose="020B0604020202020204" pitchFamily="34" charset="0"/>
                </a:rPr>
                <a:t>…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 i="1">
                  <a:latin typeface="Helvetica" panose="020B0604020202020204" pitchFamily="34" charset="0"/>
                </a:rPr>
                <a:t>n</a:t>
              </a:r>
              <a:r>
                <a:rPr lang="en-US" altLang="en-US">
                  <a:latin typeface="Helvetica" panose="020B0604020202020204" pitchFamily="34" charset="0"/>
                </a:rPr>
                <a:t>-1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bit[</a:t>
              </a:r>
              <a:r>
                <a:rPr lang="en-US" altLang="en-US" b="1" i="1">
                  <a:latin typeface="Helvetica" panose="020B0604020202020204" pitchFamily="34" charset="0"/>
                </a:rPr>
                <a:t>i</a:t>
              </a:r>
              <a:r>
                <a:rPr lang="en-US" altLang="en-US">
                  <a:latin typeface="Helvetica" panose="020B0604020202020204" pitchFamily="34" charset="0"/>
                </a:rPr>
                <a:t>] =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Helvetica" panose="020B0604020202020204" pitchFamily="34" charset="0"/>
                  <a:sym typeface="MT Extra" panose="05050102010205020202" pitchFamily="18" charset="2"/>
                </a:rPr>
                <a:t></a:t>
              </a:r>
              <a:endParaRPr lang="en-US" altLang="en-US" sz="5400">
                <a:latin typeface="Helvetica" panose="020B0604020202020204" pitchFamily="34" charset="0"/>
                <a:sym typeface="Monotype Sorts" pitchFamily="-84" charset="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0 </a:t>
              </a:r>
              <a:r>
                <a:rPr lang="en-US" altLang="en-US">
                  <a:latin typeface="Helvetica" panose="020B0604020202020204" pitchFamily="34" charset="0"/>
                </a:rPr>
                <a:t> 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 block[</a:t>
              </a:r>
              <a:r>
                <a:rPr lang="en-US" altLang="en-US" b="1" i="1">
                  <a:latin typeface="Helvetica" panose="020B0604020202020204" pitchFamily="34" charset="0"/>
                  <a:sym typeface="Symbol" panose="05050102010706020507" pitchFamily="18" charset="2"/>
                </a:rPr>
                <a:t>i</a:t>
              </a:r>
              <a:r>
                <a:rPr lang="en-US" altLang="en-US">
                  <a:latin typeface="Helvetica" panose="020B0604020202020204" pitchFamily="34" charset="0"/>
                  <a:sym typeface="Symbol" panose="05050102010706020507" pitchFamily="18" charset="2"/>
                </a:rPr>
                <a:t>] occupied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62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56" y="1106905"/>
            <a:ext cx="4325248" cy="5070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7916778" cy="49136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Linked list (free list)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Cannot get contiguous space easily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No waste of space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No need to traverse the entire list 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B050"/>
                </a:solidFill>
              </a:rPr>
              <a:t>	(</a:t>
            </a:r>
            <a:r>
              <a:rPr lang="en-US" altLang="en-US" dirty="0">
                <a:solidFill>
                  <a:srgbClr val="00B050"/>
                </a:solidFill>
              </a:rPr>
              <a:t>if # free blocks recorded</a:t>
            </a:r>
            <a:r>
              <a:rPr lang="en-US" altLang="en-US" dirty="0" smtClean="0">
                <a:solidFill>
                  <a:srgbClr val="00B050"/>
                </a:solidFill>
              </a:rPr>
              <a:t>)</a:t>
            </a:r>
            <a:endParaRPr lang="en-US" altLang="en-US" dirty="0">
              <a:solidFill>
                <a:srgbClr val="00B05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B050"/>
                </a:solidFill>
              </a:rPr>
              <a:t>FAT is better to contain free blocks</a:t>
            </a:r>
          </a:p>
        </p:txBody>
      </p:sp>
    </p:spTree>
    <p:extLst>
      <p:ext uri="{BB962C8B-B14F-4D97-AF65-F5344CB8AC3E}">
        <p14:creationId xmlns:p14="http://schemas.microsoft.com/office/powerpoint/2010/main" val="189711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file system?</a:t>
            </a:r>
          </a:p>
          <a:p>
            <a:pPr lvl="1"/>
            <a:r>
              <a:rPr lang="en-US" altLang="en-US" dirty="0"/>
              <a:t>Provided user </a:t>
            </a:r>
            <a:r>
              <a:rPr lang="en-US" altLang="en-US" dirty="0">
                <a:solidFill>
                  <a:srgbClr val="00B0F0"/>
                </a:solidFill>
              </a:rPr>
              <a:t>interface</a:t>
            </a:r>
            <a:r>
              <a:rPr lang="en-US" altLang="en-US" dirty="0"/>
              <a:t> to </a:t>
            </a:r>
            <a:r>
              <a:rPr lang="en-US" altLang="en-US" dirty="0">
                <a:solidFill>
                  <a:srgbClr val="00B0F0"/>
                </a:solidFill>
              </a:rPr>
              <a:t>storage</a:t>
            </a:r>
            <a:r>
              <a:rPr lang="en-US" altLang="en-US" dirty="0"/>
              <a:t>, mapping </a:t>
            </a:r>
            <a:r>
              <a:rPr lang="en-US" altLang="en-US" dirty="0">
                <a:solidFill>
                  <a:srgbClr val="00B0F0"/>
                </a:solidFill>
              </a:rPr>
              <a:t>logical</a:t>
            </a:r>
            <a:r>
              <a:rPr lang="en-US" altLang="en-US" dirty="0"/>
              <a:t> to </a:t>
            </a:r>
            <a:r>
              <a:rPr lang="en-US" altLang="en-US" dirty="0" smtClean="0">
                <a:solidFill>
                  <a:srgbClr val="00B0F0"/>
                </a:solidFill>
              </a:rPr>
              <a:t>physical</a:t>
            </a:r>
          </a:p>
          <a:p>
            <a:pPr lvl="1"/>
            <a:r>
              <a:rPr lang="en-US" altLang="en-US" dirty="0"/>
              <a:t>Provides </a:t>
            </a:r>
            <a:r>
              <a:rPr lang="en-US" altLang="en-US" dirty="0">
                <a:solidFill>
                  <a:srgbClr val="00B0F0"/>
                </a:solidFill>
              </a:rPr>
              <a:t>efficient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B0F0"/>
                </a:solidFill>
              </a:rPr>
              <a:t>convenient</a:t>
            </a:r>
            <a:r>
              <a:rPr lang="en-US" altLang="en-US" dirty="0"/>
              <a:t> access to </a:t>
            </a:r>
            <a:r>
              <a:rPr lang="en-US" altLang="en-US" dirty="0">
                <a:solidFill>
                  <a:srgbClr val="00B0F0"/>
                </a:solidFill>
              </a:rPr>
              <a:t>disk</a:t>
            </a:r>
            <a:r>
              <a:rPr lang="en-US" altLang="en-US" dirty="0"/>
              <a:t> by allowing data to be stored, </a:t>
            </a:r>
            <a:r>
              <a:rPr lang="en-US" altLang="en-US" dirty="0" smtClean="0"/>
              <a:t>located, </a:t>
            </a:r>
            <a:r>
              <a:rPr lang="en-US" altLang="en-US" dirty="0"/>
              <a:t>retrieved </a:t>
            </a:r>
            <a:r>
              <a:rPr lang="en-US" altLang="en-US" dirty="0" smtClean="0"/>
              <a:t>easily</a:t>
            </a:r>
          </a:p>
          <a:p>
            <a:endParaRPr lang="en-US" altLang="en-US" b="1" dirty="0" smtClean="0">
              <a:solidFill>
                <a:srgbClr val="3366FF"/>
              </a:solidFill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File </a:t>
            </a:r>
            <a:r>
              <a:rPr lang="en-US" altLang="en-US" b="1" dirty="0">
                <a:solidFill>
                  <a:srgbClr val="3366FF"/>
                </a:solidFill>
              </a:rPr>
              <a:t>control 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endParaRPr lang="en-US" altLang="en-US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dirty="0" smtClean="0"/>
              <a:t>Storage </a:t>
            </a:r>
            <a:r>
              <a:rPr lang="en-US" altLang="en-US" dirty="0"/>
              <a:t>structure consisting of information about a </a:t>
            </a:r>
            <a:r>
              <a:rPr lang="en-US" altLang="en-US" dirty="0" smtClean="0"/>
              <a:t>file</a:t>
            </a:r>
          </a:p>
          <a:p>
            <a:endParaRPr lang="en-US" altLang="en-US" b="1" dirty="0" smtClean="0">
              <a:solidFill>
                <a:srgbClr val="3366FF"/>
              </a:solidFill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Device </a:t>
            </a:r>
            <a:r>
              <a:rPr lang="en-US" altLang="en-US" b="1" dirty="0">
                <a:solidFill>
                  <a:srgbClr val="3366FF"/>
                </a:solidFill>
              </a:rPr>
              <a:t>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endParaRPr lang="en-US" altLang="en-US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dirty="0" smtClean="0"/>
              <a:t>Controls </a:t>
            </a:r>
            <a:r>
              <a:rPr lang="en-US" altLang="en-US" dirty="0"/>
              <a:t>the physical device 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Others: grouping,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Modify linked list to store address of </a:t>
            </a:r>
            <a:r>
              <a:rPr lang="en-US" altLang="en-US" dirty="0">
                <a:solidFill>
                  <a:srgbClr val="00B050"/>
                </a:solidFill>
              </a:rPr>
              <a:t>next </a:t>
            </a:r>
            <a:r>
              <a:rPr lang="en-US" altLang="en-US" i="1" dirty="0">
                <a:solidFill>
                  <a:srgbClr val="00B050"/>
                </a:solidFill>
              </a:rPr>
              <a:t>n-1</a:t>
            </a:r>
            <a:r>
              <a:rPr lang="en-US" altLang="en-US" dirty="0">
                <a:solidFill>
                  <a:srgbClr val="00B050"/>
                </a:solidFill>
              </a:rPr>
              <a:t> free blocks </a:t>
            </a:r>
            <a:r>
              <a:rPr lang="en-US" altLang="en-US" dirty="0"/>
              <a:t>in </a:t>
            </a:r>
            <a:r>
              <a:rPr lang="en-US" altLang="en-US" dirty="0">
                <a:solidFill>
                  <a:srgbClr val="00B050"/>
                </a:solidFill>
              </a:rPr>
              <a:t>first free block</a:t>
            </a:r>
            <a:r>
              <a:rPr lang="en-US" altLang="en-US" dirty="0"/>
              <a:t>, plus </a:t>
            </a:r>
            <a:r>
              <a:rPr lang="en-US" altLang="en-US" dirty="0">
                <a:solidFill>
                  <a:srgbClr val="00B050"/>
                </a:solidFill>
              </a:rPr>
              <a:t>a pointer to next block </a:t>
            </a:r>
            <a:r>
              <a:rPr lang="en-US" altLang="en-US" dirty="0"/>
              <a:t>that contains </a:t>
            </a:r>
            <a:r>
              <a:rPr lang="en-US" altLang="en-US" dirty="0">
                <a:solidFill>
                  <a:srgbClr val="00B050"/>
                </a:solidFill>
              </a:rPr>
              <a:t>free-block-pointers </a:t>
            </a:r>
            <a:r>
              <a:rPr lang="en-US" altLang="en-US" dirty="0"/>
              <a:t>(like this one</a:t>
            </a:r>
            <a:r>
              <a:rPr lang="en-US" altLang="en-US" dirty="0" smtClean="0"/>
              <a:t>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311275" algn="l"/>
              </a:tabLst>
            </a:pPr>
            <a:r>
              <a:rPr lang="en-US" altLang="en-US" dirty="0" smtClean="0"/>
              <a:t>  (</a:t>
            </a:r>
            <a:r>
              <a:rPr lang="en-US" altLang="en-US" dirty="0" smtClean="0">
                <a:solidFill>
                  <a:srgbClr val="0070C0"/>
                </a:solidFill>
              </a:rPr>
              <a:t>Similar to index block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B050"/>
                </a:solidFill>
              </a:rPr>
              <a:t>last free block</a:t>
            </a:r>
            <a:r>
              <a:rPr lang="en-US" altLang="en-US" dirty="0" smtClean="0"/>
              <a:t> contains address of another </a:t>
            </a:r>
            <a:r>
              <a:rPr lang="en-US" altLang="en-US" i="1" dirty="0" smtClean="0">
                <a:solidFill>
                  <a:srgbClr val="00B050"/>
                </a:solidFill>
              </a:rPr>
              <a:t>m</a:t>
            </a:r>
            <a:r>
              <a:rPr lang="en-US" altLang="en-US" dirty="0" smtClean="0">
                <a:solidFill>
                  <a:srgbClr val="00B050"/>
                </a:solidFill>
              </a:rPr>
              <a:t> free blocks</a:t>
            </a:r>
            <a:endParaRPr lang="en-US" altLang="en-US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8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Because space is </a:t>
            </a:r>
            <a:r>
              <a:rPr lang="en-US" altLang="en-US" dirty="0">
                <a:solidFill>
                  <a:srgbClr val="00B050"/>
                </a:solidFill>
              </a:rPr>
              <a:t>frequently contiguously </a:t>
            </a:r>
            <a:r>
              <a:rPr lang="en-US" altLang="en-US" dirty="0"/>
              <a:t>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Keep </a:t>
            </a:r>
            <a:r>
              <a:rPr lang="en-US" altLang="en-US" dirty="0">
                <a:solidFill>
                  <a:srgbClr val="00B050"/>
                </a:solidFill>
              </a:rPr>
              <a:t>address </a:t>
            </a:r>
            <a:r>
              <a:rPr lang="en-US" altLang="en-US" dirty="0"/>
              <a:t>of first free block and </a:t>
            </a:r>
            <a:r>
              <a:rPr lang="en-US" altLang="en-US" dirty="0">
                <a:solidFill>
                  <a:srgbClr val="00B050"/>
                </a:solidFill>
              </a:rPr>
              <a:t>count </a:t>
            </a:r>
            <a:r>
              <a:rPr lang="en-US" altLang="en-US" dirty="0"/>
              <a:t>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Free space list then has entries containing addresses and </a:t>
            </a:r>
            <a:r>
              <a:rPr lang="en-US" altLang="en-US" dirty="0" smtClean="0"/>
              <a:t>counts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25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Performance</a:t>
            </a:r>
          </a:p>
          <a:p>
            <a:pPr lvl="1"/>
            <a:r>
              <a:rPr lang="en-US" altLang="en-US" dirty="0"/>
              <a:t>Keeping </a:t>
            </a:r>
            <a:r>
              <a:rPr lang="en-US" altLang="en-US" dirty="0">
                <a:solidFill>
                  <a:srgbClr val="00B050"/>
                </a:solidFill>
              </a:rPr>
              <a:t>data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B050"/>
                </a:solidFill>
              </a:rPr>
              <a:t>metadata close </a:t>
            </a:r>
            <a:r>
              <a:rPr lang="en-US" altLang="en-US" dirty="0"/>
              <a:t>together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Buffer cache</a:t>
            </a:r>
          </a:p>
          <a:p>
            <a:pPr lvl="2"/>
            <a:r>
              <a:rPr lang="en-US" altLang="en-US" dirty="0" smtClean="0"/>
              <a:t>Separate </a:t>
            </a:r>
            <a:r>
              <a:rPr lang="en-US" altLang="en-US" dirty="0"/>
              <a:t>section of main memory for </a:t>
            </a:r>
            <a:r>
              <a:rPr lang="en-US" altLang="en-US" dirty="0">
                <a:solidFill>
                  <a:srgbClr val="00B050"/>
                </a:solidFill>
              </a:rPr>
              <a:t>frequently </a:t>
            </a:r>
            <a:r>
              <a:rPr lang="en-US" altLang="en-US" dirty="0"/>
              <a:t>used blocks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Synchronous </a:t>
            </a:r>
            <a:r>
              <a:rPr lang="en-US" altLang="en-US" dirty="0"/>
              <a:t>writes sometimes requested by apps or needed by OS</a:t>
            </a:r>
          </a:p>
          <a:p>
            <a:pPr lvl="2"/>
            <a:r>
              <a:rPr lang="en-US" altLang="en-US" dirty="0"/>
              <a:t>No buffering / caching – writes must hit disk before acknowledgement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Asynchronous</a:t>
            </a:r>
            <a:r>
              <a:rPr lang="en-US" altLang="en-US" dirty="0"/>
              <a:t> writes more </a:t>
            </a:r>
            <a:r>
              <a:rPr lang="en-US" altLang="en-US" dirty="0">
                <a:solidFill>
                  <a:srgbClr val="00B050"/>
                </a:solidFill>
              </a:rPr>
              <a:t>common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</a:rPr>
              <a:t>buffer-able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B050"/>
                </a:solidFill>
              </a:rPr>
              <a:t>faster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Free-behind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read-ahead </a:t>
            </a:r>
            <a:endParaRPr lang="en-US" altLang="en-US" dirty="0"/>
          </a:p>
          <a:p>
            <a:pPr lvl="2"/>
            <a:r>
              <a:rPr lang="en-US" altLang="en-US" dirty="0" smtClean="0"/>
              <a:t>Techniques </a:t>
            </a:r>
            <a:r>
              <a:rPr lang="en-US" altLang="en-US" dirty="0"/>
              <a:t>to optimize sequential access</a:t>
            </a:r>
          </a:p>
          <a:p>
            <a:pPr lvl="2"/>
            <a:r>
              <a:rPr lang="en-US" altLang="en-US" dirty="0"/>
              <a:t>Reads frequently slower than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Unified vs. non-unified buffer cache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4" y="1375611"/>
            <a:ext cx="4935538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77794" y="5868609"/>
            <a:ext cx="4006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I/O Without a Unified Buffer </a:t>
            </a:r>
            <a:r>
              <a:rPr lang="en-US" altLang="en-US" b="1" dirty="0" smtClean="0">
                <a:solidFill>
                  <a:srgbClr val="FF0000"/>
                </a:solidFill>
              </a:rPr>
              <a:t>Cache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Wastes </a:t>
            </a:r>
            <a:r>
              <a:rPr lang="en-US" b="1" dirty="0" err="1" smtClean="0">
                <a:solidFill>
                  <a:srgbClr val="FF0000"/>
                </a:solidFill>
              </a:rPr>
              <a:t>mem+CPU+IO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04" y="1698521"/>
            <a:ext cx="5591175" cy="366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90219" y="5807631"/>
            <a:ext cx="3731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I/O Using a Unified Buffer </a:t>
            </a:r>
            <a:r>
              <a:rPr lang="en-US" altLang="en-US" b="1" dirty="0" smtClean="0">
                <a:solidFill>
                  <a:srgbClr val="FF0000"/>
                </a:solidFill>
              </a:rPr>
              <a:t>Cache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Solaris, Linux, Windows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00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Consistency checking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Consistency checking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compares data in directory structure with data blocks on disk, and tries to fix inconsistencies</a:t>
            </a:r>
          </a:p>
          <a:p>
            <a:pPr lvl="1"/>
            <a:r>
              <a:rPr lang="en-US" altLang="en-US" dirty="0"/>
              <a:t>Can be </a:t>
            </a:r>
            <a:r>
              <a:rPr lang="en-US" altLang="en-US" dirty="0">
                <a:solidFill>
                  <a:srgbClr val="FF0000"/>
                </a:solidFill>
              </a:rPr>
              <a:t>slow</a:t>
            </a:r>
            <a:r>
              <a:rPr lang="en-US" altLang="en-US" dirty="0"/>
              <a:t> and sometimes </a:t>
            </a:r>
            <a:r>
              <a:rPr lang="en-US" altLang="en-US" dirty="0" smtClean="0">
                <a:solidFill>
                  <a:srgbClr val="FF0000"/>
                </a:solidFill>
              </a:rPr>
              <a:t>fails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Human based!</a:t>
            </a:r>
            <a:r>
              <a:rPr lang="en-US" altLang="en-US" dirty="0">
                <a:solidFill>
                  <a:srgbClr val="FF0000"/>
                </a:solidFill>
              </a:rPr>
              <a:t/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Use system programs to </a:t>
            </a:r>
            <a:r>
              <a:rPr lang="en-US" altLang="en-US" b="1" dirty="0">
                <a:solidFill>
                  <a:srgbClr val="3366FF"/>
                </a:solidFill>
              </a:rPr>
              <a:t>back 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data from disk to another storage device (magnetic tape, other magnetic disk, optical)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 lost file or disk by </a:t>
            </a:r>
            <a:r>
              <a:rPr lang="en-US" altLang="en-US" b="1" dirty="0">
                <a:solidFill>
                  <a:srgbClr val="3366FF"/>
                </a:solidFill>
              </a:rPr>
              <a:t>restoring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data from backup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Log structured file systems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39252"/>
            <a:ext cx="11417968" cy="5137484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Similar to database log-based recovery algorithm</a:t>
            </a:r>
          </a:p>
          <a:p>
            <a:endParaRPr lang="en-US" altLang="en-US" sz="1800" b="1" dirty="0" smtClean="0">
              <a:solidFill>
                <a:srgbClr val="3366FF"/>
              </a:solidFill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Log </a:t>
            </a:r>
            <a:r>
              <a:rPr lang="en-US" altLang="en-US" b="1" dirty="0">
                <a:solidFill>
                  <a:srgbClr val="3366FF"/>
                </a:solidFill>
              </a:rPr>
              <a:t>structured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(or </a:t>
            </a:r>
            <a:r>
              <a:rPr lang="en-US" altLang="en-US" b="1" dirty="0">
                <a:solidFill>
                  <a:srgbClr val="3366FF"/>
                </a:solidFill>
              </a:rPr>
              <a:t>journaling</a:t>
            </a:r>
            <a:r>
              <a:rPr lang="en-US" altLang="en-US" dirty="0"/>
              <a:t>) file systems record each metadata update to the file system as a </a:t>
            </a:r>
            <a:r>
              <a:rPr lang="en-US" altLang="en-US" b="1" dirty="0">
                <a:solidFill>
                  <a:srgbClr val="3366FF"/>
                </a:solidFill>
              </a:rPr>
              <a:t>transaction</a:t>
            </a:r>
            <a:endParaRPr lang="en-US" altLang="en-US" sz="1050" dirty="0"/>
          </a:p>
          <a:p>
            <a:endParaRPr lang="en-US" altLang="en-US" sz="1800" dirty="0" smtClean="0"/>
          </a:p>
          <a:p>
            <a:r>
              <a:rPr lang="en-US" altLang="en-US" dirty="0" smtClean="0"/>
              <a:t>All </a:t>
            </a:r>
            <a:r>
              <a:rPr lang="en-US" altLang="en-US" dirty="0">
                <a:solidFill>
                  <a:srgbClr val="FF0000"/>
                </a:solidFill>
              </a:rPr>
              <a:t>transactions</a:t>
            </a:r>
            <a:r>
              <a:rPr lang="en-US" altLang="en-US" dirty="0"/>
              <a:t> are </a:t>
            </a:r>
            <a:r>
              <a:rPr lang="en-US" altLang="en-US" dirty="0" smtClean="0"/>
              <a:t>written </a:t>
            </a:r>
            <a:r>
              <a:rPr lang="en-US" altLang="en-US" dirty="0"/>
              <a:t>to a </a:t>
            </a:r>
            <a:r>
              <a:rPr lang="en-US" altLang="en-US" dirty="0" smtClean="0"/>
              <a:t>log</a:t>
            </a:r>
          </a:p>
          <a:p>
            <a:endParaRPr lang="en-US" altLang="en-US" sz="1800" dirty="0"/>
          </a:p>
          <a:p>
            <a:r>
              <a:rPr lang="en-US" altLang="en-US" dirty="0" smtClean="0"/>
              <a:t>Transactions can be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Committed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Rolled back</a:t>
            </a:r>
          </a:p>
          <a:p>
            <a:endParaRPr lang="en-US" altLang="en-US" sz="1800" dirty="0" smtClean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the file system crashes, all remaining transactions in the log must still be </a:t>
            </a:r>
            <a:r>
              <a:rPr lang="en-US" altLang="en-US" dirty="0" smtClean="0"/>
              <a:t>performed</a:t>
            </a:r>
          </a:p>
          <a:p>
            <a:endParaRPr lang="en-US" altLang="en-US" sz="1800" dirty="0"/>
          </a:p>
          <a:p>
            <a:r>
              <a:rPr lang="en-US" altLang="en-US" dirty="0" smtClean="0"/>
              <a:t>Where logs should be stored?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Backup and 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Back up </a:t>
            </a:r>
            <a:r>
              <a:rPr lang="en-US" dirty="0"/>
              <a:t>data from disk to another storage device, such as a magnetic tape or other hard </a:t>
            </a:r>
            <a:r>
              <a:rPr lang="en-US" dirty="0" smtClean="0"/>
              <a:t>disk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Recovery</a:t>
            </a:r>
            <a:r>
              <a:rPr lang="en-US" dirty="0" smtClean="0"/>
              <a:t> </a:t>
            </a:r>
            <a:r>
              <a:rPr lang="en-US" dirty="0"/>
              <a:t>from the loss of an individual file, or of an entire disk, may</a:t>
            </a:r>
            <a:br>
              <a:rPr lang="en-US" dirty="0"/>
            </a:br>
            <a:r>
              <a:rPr lang="en-US" dirty="0"/>
              <a:t>then be a matter of restoring the data from backup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typical backup schedule: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Day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full backup</a:t>
            </a:r>
            <a:r>
              <a:rPr lang="en-US" dirty="0"/>
              <a:t>: copy all files from the disk to a backup medium.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Day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incremental backup</a:t>
            </a:r>
            <a:r>
              <a:rPr lang="en-US" dirty="0"/>
              <a:t>: copy all files changed since </a:t>
            </a:r>
            <a:r>
              <a:rPr lang="en-US" dirty="0">
                <a:solidFill>
                  <a:srgbClr val="00B050"/>
                </a:solidFill>
              </a:rPr>
              <a:t>day 1</a:t>
            </a:r>
            <a:r>
              <a:rPr lang="en-US" dirty="0"/>
              <a:t> </a:t>
            </a:r>
            <a:r>
              <a:rPr lang="en-US" dirty="0" smtClean="0"/>
              <a:t>to another </a:t>
            </a:r>
            <a:r>
              <a:rPr lang="en-US" dirty="0"/>
              <a:t>medium.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Day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incremental backup</a:t>
            </a:r>
            <a:r>
              <a:rPr lang="en-US" dirty="0"/>
              <a:t>: copy all files changed since </a:t>
            </a:r>
            <a:r>
              <a:rPr lang="en-US" dirty="0">
                <a:solidFill>
                  <a:srgbClr val="00B050"/>
                </a:solidFill>
              </a:rPr>
              <a:t>day 2</a:t>
            </a:r>
            <a:r>
              <a:rPr lang="en-US" dirty="0"/>
              <a:t> </a:t>
            </a:r>
            <a:r>
              <a:rPr lang="en-US" dirty="0" smtClean="0"/>
              <a:t>to another </a:t>
            </a:r>
            <a:r>
              <a:rPr lang="en-US" dirty="0"/>
              <a:t>medium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Day 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incremental backup</a:t>
            </a:r>
            <a:r>
              <a:rPr lang="en-US" dirty="0"/>
              <a:t>: copy all files changed since </a:t>
            </a:r>
            <a:r>
              <a:rPr lang="en-US" dirty="0">
                <a:solidFill>
                  <a:srgbClr val="00B050"/>
                </a:solidFill>
              </a:rPr>
              <a:t>day N-1</a:t>
            </a:r>
            <a:r>
              <a:rPr lang="en-US" dirty="0"/>
              <a:t> </a:t>
            </a:r>
            <a:r>
              <a:rPr lang="en-US" dirty="0" smtClean="0"/>
              <a:t>to another </a:t>
            </a:r>
            <a:r>
              <a:rPr lang="en-US" dirty="0"/>
              <a:t>medium. Then </a:t>
            </a:r>
            <a:r>
              <a:rPr lang="en-US" dirty="0">
                <a:solidFill>
                  <a:srgbClr val="00B050"/>
                </a:solidFill>
              </a:rPr>
              <a:t>go back to day 1</a:t>
            </a:r>
          </a:p>
        </p:txBody>
      </p:sp>
    </p:spTree>
    <p:extLst>
      <p:ext uri="{BB962C8B-B14F-4D97-AF65-F5344CB8AC3E}">
        <p14:creationId xmlns:p14="http://schemas.microsoft.com/office/powerpoint/2010/main" val="3098133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smtClean="0"/>
              <a:t>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9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Sun Network File System (NFS)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implementation </a:t>
            </a:r>
            <a:r>
              <a:rPr lang="en-US" altLang="en-US" dirty="0" smtClean="0"/>
              <a:t>&amp; a </a:t>
            </a:r>
            <a:r>
              <a:rPr lang="en-US" altLang="en-US" dirty="0"/>
              <a:t>specification of a software system for accessing </a:t>
            </a:r>
            <a:r>
              <a:rPr lang="en-US" altLang="en-US" dirty="0">
                <a:solidFill>
                  <a:srgbClr val="0070C0"/>
                </a:solidFill>
              </a:rPr>
              <a:t>remote files </a:t>
            </a:r>
            <a:r>
              <a:rPr lang="en-US" altLang="en-US" dirty="0"/>
              <a:t>across </a:t>
            </a:r>
            <a:r>
              <a:rPr lang="en-US" altLang="en-US" dirty="0">
                <a:solidFill>
                  <a:srgbClr val="0070C0"/>
                </a:solidFill>
              </a:rPr>
              <a:t>LANs </a:t>
            </a:r>
            <a:r>
              <a:rPr lang="en-US" altLang="en-US" dirty="0"/>
              <a:t>(or </a:t>
            </a:r>
            <a:r>
              <a:rPr lang="en-US" altLang="en-US" dirty="0">
                <a:solidFill>
                  <a:srgbClr val="0070C0"/>
                </a:solidFill>
              </a:rPr>
              <a:t>WANs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implementation is part of the </a:t>
            </a:r>
            <a:r>
              <a:rPr lang="en-US" altLang="en-US" dirty="0">
                <a:solidFill>
                  <a:srgbClr val="0070C0"/>
                </a:solidFill>
              </a:rPr>
              <a:t>Solaris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70C0"/>
                </a:solidFill>
              </a:rPr>
              <a:t>SunOS </a:t>
            </a:r>
            <a:r>
              <a:rPr lang="en-US" altLang="en-US" dirty="0"/>
              <a:t>operating systems running on </a:t>
            </a:r>
            <a:r>
              <a:rPr lang="en-US" altLang="en-US" dirty="0">
                <a:solidFill>
                  <a:srgbClr val="0070C0"/>
                </a:solidFill>
              </a:rPr>
              <a:t>Sun workstations </a:t>
            </a:r>
            <a:r>
              <a:rPr lang="en-US" altLang="en-US" dirty="0"/>
              <a:t>using an </a:t>
            </a:r>
            <a:r>
              <a:rPr lang="en-US" altLang="en-US" dirty="0">
                <a:solidFill>
                  <a:srgbClr val="FF0000"/>
                </a:solidFill>
              </a:rPr>
              <a:t>unreliable datagram protocol </a:t>
            </a:r>
            <a:r>
              <a:rPr lang="en-US" altLang="en-US" dirty="0"/>
              <a:t>(UDP/IP protocol and </a:t>
            </a:r>
            <a:r>
              <a:rPr lang="en-US" altLang="en-US" dirty="0" smtClean="0"/>
              <a:t>Ethernet)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83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</a:rPr>
              <a:t>remote directory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rgbClr val="0070C0"/>
                </a:solidFill>
              </a:rPr>
              <a:t>mounted </a:t>
            </a:r>
            <a:r>
              <a:rPr lang="en-US" altLang="en-US" dirty="0"/>
              <a:t>over a </a:t>
            </a:r>
            <a:r>
              <a:rPr lang="en-US" altLang="en-US" dirty="0">
                <a:solidFill>
                  <a:srgbClr val="0070C0"/>
                </a:solidFill>
              </a:rPr>
              <a:t>local file </a:t>
            </a:r>
            <a:r>
              <a:rPr lang="en-US" altLang="en-US" dirty="0"/>
              <a:t>system 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mounted directory looks like an integral </a:t>
            </a:r>
            <a:r>
              <a:rPr lang="en-US" altLang="en-US" dirty="0" err="1"/>
              <a:t>subtree</a:t>
            </a:r>
            <a:r>
              <a:rPr lang="en-US" altLang="en-US" dirty="0"/>
              <a:t> of the local file system, replacing the </a:t>
            </a:r>
            <a:r>
              <a:rPr lang="en-US" altLang="en-US" dirty="0" err="1"/>
              <a:t>subtree</a:t>
            </a:r>
            <a:r>
              <a:rPr lang="en-US" altLang="en-US" dirty="0"/>
              <a:t> descending from the local </a:t>
            </a:r>
            <a:r>
              <a:rPr lang="en-US" altLang="en-US" dirty="0" smtClean="0"/>
              <a:t>directory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Specification of the remote directory for the mount operation is </a:t>
            </a:r>
            <a:r>
              <a:rPr lang="en-US" altLang="en-US" dirty="0">
                <a:solidFill>
                  <a:srgbClr val="0070C0"/>
                </a:solidFill>
              </a:rPr>
              <a:t>nontransparent</a:t>
            </a:r>
            <a:r>
              <a:rPr lang="en-US" altLang="en-US" dirty="0"/>
              <a:t>; the </a:t>
            </a:r>
            <a:r>
              <a:rPr lang="en-US" altLang="en-US" dirty="0">
                <a:solidFill>
                  <a:srgbClr val="00B050"/>
                </a:solidFill>
              </a:rPr>
              <a:t>host name </a:t>
            </a:r>
            <a:r>
              <a:rPr lang="en-US" altLang="en-US" dirty="0"/>
              <a:t>of the </a:t>
            </a:r>
            <a:r>
              <a:rPr lang="en-US" altLang="en-US" dirty="0">
                <a:solidFill>
                  <a:srgbClr val="00B050"/>
                </a:solidFill>
              </a:rPr>
              <a:t>remote directory </a:t>
            </a:r>
            <a:r>
              <a:rPr lang="en-US" altLang="en-US" dirty="0"/>
              <a:t>has to be provided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Files in the remote directory can then be accessed in a transparent </a:t>
            </a:r>
            <a:r>
              <a:rPr lang="en-US" altLang="en-US" dirty="0" smtClean="0"/>
              <a:t>manner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Subject to </a:t>
            </a:r>
            <a:r>
              <a:rPr lang="en-US" altLang="en-US" dirty="0">
                <a:solidFill>
                  <a:srgbClr val="FF0000"/>
                </a:solidFill>
              </a:rPr>
              <a:t>access-rights accreditation</a:t>
            </a:r>
            <a:r>
              <a:rPr lang="en-US" altLang="en-US" dirty="0"/>
              <a:t>, potentially any file system (or directory within a file system), can be </a:t>
            </a:r>
            <a:r>
              <a:rPr lang="en-US" altLang="en-US" dirty="0">
                <a:solidFill>
                  <a:srgbClr val="0070C0"/>
                </a:solidFill>
              </a:rPr>
              <a:t>mounted remotely</a:t>
            </a:r>
            <a:r>
              <a:rPr lang="en-US" altLang="en-US" dirty="0"/>
              <a:t> on top of any local </a:t>
            </a:r>
            <a:r>
              <a:rPr lang="en-US" altLang="en-US" dirty="0" smtClean="0"/>
              <a:t>directory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</a:t>
            </a:r>
            <a:r>
              <a:rPr lang="en-US" altLang="en-US" dirty="0">
                <a:solidFill>
                  <a:srgbClr val="0070C0"/>
                </a:solidFill>
              </a:rPr>
              <a:t>independence </a:t>
            </a:r>
            <a:r>
              <a:rPr lang="en-US" altLang="en-US" dirty="0"/>
              <a:t>is achieved through the use of </a:t>
            </a:r>
            <a:r>
              <a:rPr lang="en-US" altLang="en-US" dirty="0">
                <a:solidFill>
                  <a:srgbClr val="0070C0"/>
                </a:solidFill>
              </a:rPr>
              <a:t>RPC primitives </a:t>
            </a:r>
            <a:r>
              <a:rPr lang="en-US" altLang="en-US" dirty="0"/>
              <a:t>built on top of an </a:t>
            </a:r>
            <a:r>
              <a:rPr lang="en-US" altLang="en-US" dirty="0">
                <a:solidFill>
                  <a:srgbClr val="0070C0"/>
                </a:solidFill>
              </a:rPr>
              <a:t>External Data Representation (XDR) </a:t>
            </a:r>
            <a:r>
              <a:rPr lang="en-US" altLang="en-US" dirty="0"/>
              <a:t>protocol used between two implementation-independent </a:t>
            </a:r>
            <a:r>
              <a:rPr lang="en-US" altLang="en-US" dirty="0" smtClean="0"/>
              <a:t>interfaces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022686"/>
            <a:ext cx="8532395" cy="5678904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Logical file system </a:t>
            </a:r>
            <a:r>
              <a:rPr lang="en-US" altLang="en-US" dirty="0"/>
              <a:t>manages metadata information</a:t>
            </a:r>
          </a:p>
          <a:p>
            <a:pPr lvl="1"/>
            <a:r>
              <a:rPr lang="en-US" altLang="en-US" dirty="0"/>
              <a:t>Translates file name into </a:t>
            </a:r>
            <a:r>
              <a:rPr lang="en-US" altLang="en-US" dirty="0">
                <a:solidFill>
                  <a:srgbClr val="FF0000"/>
                </a:solidFill>
              </a:rPr>
              <a:t>file number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file handle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location </a:t>
            </a:r>
            <a:r>
              <a:rPr lang="en-US" altLang="en-US" dirty="0"/>
              <a:t>by maintaining file control blocks (</a:t>
            </a:r>
            <a:r>
              <a:rPr lang="en-US" altLang="en-US" b="1" dirty="0" err="1">
                <a:solidFill>
                  <a:srgbClr val="3366FF"/>
                </a:solidFill>
              </a:rPr>
              <a:t>inodes</a:t>
            </a:r>
            <a:r>
              <a:rPr lang="en-US" altLang="en-US" dirty="0"/>
              <a:t> in UNIX</a:t>
            </a:r>
            <a:r>
              <a:rPr lang="en-US" altLang="en-US" dirty="0" smtClean="0"/>
              <a:t>), </a:t>
            </a:r>
            <a:r>
              <a:rPr lang="en-US" altLang="en-US" dirty="0" smtClean="0">
                <a:solidFill>
                  <a:srgbClr val="FF0000"/>
                </a:solidFill>
              </a:rPr>
              <a:t>FCB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metadata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Directory management</a:t>
            </a:r>
          </a:p>
          <a:p>
            <a:pPr lvl="1"/>
            <a:r>
              <a:rPr lang="en-US" altLang="en-US" dirty="0" smtClean="0"/>
              <a:t>Protection</a:t>
            </a:r>
          </a:p>
          <a:p>
            <a:pPr>
              <a:defRPr/>
            </a:pPr>
            <a:endParaRPr lang="en-US" altLang="en-US" sz="1300" b="1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File </a:t>
            </a:r>
            <a:r>
              <a:rPr lang="en-US" altLang="en-US" b="1" dirty="0">
                <a:solidFill>
                  <a:srgbClr val="3366FF"/>
                </a:solidFill>
              </a:rPr>
              <a:t>organization module </a:t>
            </a:r>
            <a:r>
              <a:rPr lang="en-US" altLang="en-US" dirty="0"/>
              <a:t>understands files, logical address, and physical </a:t>
            </a:r>
            <a:r>
              <a:rPr lang="en-US" altLang="en-US" dirty="0" smtClean="0"/>
              <a:t>blocks</a:t>
            </a:r>
          </a:p>
          <a:p>
            <a:pPr lvl="1">
              <a:defRPr/>
            </a:pPr>
            <a:r>
              <a:rPr lang="en-US" altLang="en-US" dirty="0" smtClean="0"/>
              <a:t>Translates </a:t>
            </a:r>
            <a:r>
              <a:rPr lang="en-US" altLang="en-US" dirty="0"/>
              <a:t>logical block # to physical block </a:t>
            </a:r>
            <a:r>
              <a:rPr lang="en-US" altLang="en-US" dirty="0" smtClean="0"/>
              <a:t>#</a:t>
            </a:r>
          </a:p>
          <a:p>
            <a:pPr lvl="1">
              <a:defRPr/>
            </a:pPr>
            <a:r>
              <a:rPr lang="en-US" altLang="en-US" dirty="0" smtClean="0"/>
              <a:t>Manages </a:t>
            </a:r>
            <a:r>
              <a:rPr lang="en-US" altLang="en-US" dirty="0"/>
              <a:t>free space, disk allocation </a:t>
            </a:r>
          </a:p>
          <a:p>
            <a:pPr>
              <a:defRPr/>
            </a:pPr>
            <a:endParaRPr lang="en-US" altLang="en-US" sz="1300" b="1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Basic </a:t>
            </a:r>
            <a:r>
              <a:rPr lang="en-US" altLang="en-US" b="1" dirty="0">
                <a:solidFill>
                  <a:srgbClr val="3366FF"/>
                </a:solidFill>
              </a:rPr>
              <a:t>file system </a:t>
            </a:r>
            <a:r>
              <a:rPr lang="en-US" altLang="en-US" dirty="0"/>
              <a:t>given command like </a:t>
            </a:r>
            <a:r>
              <a:rPr lang="ja-JP" altLang="en-US" dirty="0"/>
              <a:t>“</a:t>
            </a:r>
            <a:r>
              <a:rPr lang="en-US" altLang="ja-JP" dirty="0"/>
              <a:t>retrieve block 123</a:t>
            </a:r>
            <a:r>
              <a:rPr lang="ja-JP" altLang="en-US" dirty="0"/>
              <a:t>”</a:t>
            </a:r>
            <a:r>
              <a:rPr lang="en-US" altLang="ja-JP" dirty="0"/>
              <a:t> translates to device driver</a:t>
            </a:r>
          </a:p>
          <a:p>
            <a:endParaRPr lang="en-US" altLang="en-US" sz="1100" dirty="0" smtClean="0"/>
          </a:p>
          <a:p>
            <a:pPr>
              <a:defRPr/>
            </a:pPr>
            <a:r>
              <a:rPr lang="en-US" altLang="en-US" b="1" dirty="0">
                <a:solidFill>
                  <a:srgbClr val="3366FF"/>
                </a:solidFill>
              </a:rPr>
              <a:t>Device drivers </a:t>
            </a:r>
            <a:r>
              <a:rPr lang="en-US" altLang="en-US" dirty="0"/>
              <a:t>manage I/O devices at the I/O control layer</a:t>
            </a:r>
          </a:p>
          <a:p>
            <a:pPr lvl="1">
              <a:defRPr/>
            </a:pPr>
            <a:r>
              <a:rPr lang="en-US" altLang="en-US" dirty="0"/>
              <a:t>Given commands like </a:t>
            </a:r>
            <a:r>
              <a:rPr lang="ja-JP" altLang="en-US" dirty="0"/>
              <a:t>“</a:t>
            </a:r>
            <a:r>
              <a:rPr lang="en-US" altLang="ja-JP" dirty="0"/>
              <a:t>read drive1, cylinder 72, track 2, sector 10, into memory location 1060</a:t>
            </a:r>
            <a:r>
              <a:rPr lang="ja-JP" altLang="en-US" dirty="0"/>
              <a:t>”</a:t>
            </a:r>
            <a:r>
              <a:rPr lang="en-US" altLang="ja-JP" dirty="0"/>
              <a:t> outputs low-level hardware specific commands to hardware </a:t>
            </a:r>
            <a:r>
              <a:rPr lang="en-US" altLang="ja-JP" dirty="0" smtClean="0"/>
              <a:t>controller</a:t>
            </a:r>
          </a:p>
          <a:p>
            <a:pPr lvl="1">
              <a:defRPr/>
            </a:pPr>
            <a:r>
              <a:rPr lang="en-US" dirty="0"/>
              <a:t>Interrupt Service Routines</a:t>
            </a:r>
          </a:p>
          <a:p>
            <a:pPr>
              <a:defRPr/>
            </a:pPr>
            <a:r>
              <a:rPr lang="en-US" dirty="0" smtClean="0"/>
              <a:t>Layered design</a:t>
            </a:r>
          </a:p>
          <a:p>
            <a:pPr lvl="1">
              <a:defRPr/>
            </a:pPr>
            <a:r>
              <a:rPr lang="en-US" dirty="0" smtClean="0">
                <a:solidFill>
                  <a:srgbClr val="00B050"/>
                </a:solidFill>
              </a:rPr>
              <a:t>Reduction of complexity and redundancy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Overheads and performance penalty translation of file to disk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406" y="1263316"/>
            <a:ext cx="24765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9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Three </a:t>
            </a:r>
            <a:r>
              <a:rPr lang="en-US" altLang="en-US" dirty="0" smtClean="0"/>
              <a:t>independent file systems &amp; mounting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453357" y="2147758"/>
            <a:ext cx="5935411" cy="301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489" y="2147758"/>
            <a:ext cx="4242301" cy="324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27926" y="5638618"/>
            <a:ext cx="94128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Mounts</a:t>
            </a:r>
            <a:endParaRPr lang="en-US" altLang="en-US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35345" y="5638618"/>
            <a:ext cx="20954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Helvetica" panose="020B0604020202020204" pitchFamily="34" charset="0"/>
              </a:rPr>
              <a:t>Cascading mounts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598152" y="3654910"/>
            <a:ext cx="890337" cy="6497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Schematic </a:t>
            </a:r>
            <a:r>
              <a:rPr lang="en-US" altLang="en-US" dirty="0" smtClean="0"/>
              <a:t>view </a:t>
            </a:r>
            <a:r>
              <a:rPr lang="en-US" altLang="en-US" dirty="0"/>
              <a:t>of NFS </a:t>
            </a:r>
            <a:r>
              <a:rPr lang="en-US" altLang="en-US" dirty="0" smtClean="0"/>
              <a:t>architecture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59" y="1321510"/>
            <a:ext cx="600392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4322" y="1475692"/>
            <a:ext cx="43592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NFS </a:t>
            </a:r>
            <a:r>
              <a:rPr lang="en-US" b="1" dirty="0">
                <a:solidFill>
                  <a:srgbClr val="FF0000"/>
                </a:solidFill>
              </a:rPr>
              <a:t>write procedure call is </a:t>
            </a:r>
            <a:r>
              <a:rPr lang="en-US" b="1" dirty="0" smtClean="0">
                <a:solidFill>
                  <a:srgbClr val="FF0000"/>
                </a:solidFill>
              </a:rPr>
              <a:t>atomic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NFS servers are state-less (why?)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No open() and close()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All routines are RPC for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Writes are synchronous (NVM used)</a:t>
            </a:r>
          </a:p>
        </p:txBody>
      </p:sp>
    </p:spTree>
    <p:extLst>
      <p:ext uri="{BB962C8B-B14F-4D97-AF65-F5344CB8AC3E}">
        <p14:creationId xmlns:p14="http://schemas.microsoft.com/office/powerpoint/2010/main" val="113514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File </a:t>
            </a:r>
            <a:r>
              <a:rPr lang="en-US" altLang="en-US" dirty="0" smtClean="0"/>
              <a:t>system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022684"/>
            <a:ext cx="11417968" cy="543827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/>
              <a:t>Each with its own format 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CD-ROM</a:t>
            </a:r>
            <a:r>
              <a:rPr lang="en-US" altLang="en-US" dirty="0" smtClean="0"/>
              <a:t>: </a:t>
            </a:r>
            <a:r>
              <a:rPr lang="en-US" altLang="en-US" dirty="0" smtClean="0">
                <a:solidFill>
                  <a:srgbClr val="0070C0"/>
                </a:solidFill>
              </a:rPr>
              <a:t>ISO 9660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Unix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3366FF"/>
                </a:solidFill>
              </a:rPr>
              <a:t>UFS</a:t>
            </a:r>
            <a:r>
              <a:rPr lang="en-US" altLang="en-US" dirty="0">
                <a:solidFill>
                  <a:srgbClr val="0070C0"/>
                </a:solidFill>
              </a:rPr>
              <a:t>, </a:t>
            </a:r>
            <a:r>
              <a:rPr lang="en-US" altLang="en-US" dirty="0" smtClean="0">
                <a:solidFill>
                  <a:srgbClr val="0070C0"/>
                </a:solidFill>
              </a:rPr>
              <a:t>FFS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Windows</a:t>
            </a:r>
            <a:r>
              <a:rPr lang="en-US" altLang="en-US" dirty="0" smtClean="0"/>
              <a:t>: </a:t>
            </a:r>
            <a:r>
              <a:rPr lang="en-US" altLang="en-US" dirty="0" smtClean="0">
                <a:solidFill>
                  <a:srgbClr val="0070C0"/>
                </a:solidFill>
              </a:rPr>
              <a:t>FAT</a:t>
            </a:r>
            <a:r>
              <a:rPr lang="en-US" altLang="en-US" dirty="0">
                <a:solidFill>
                  <a:srgbClr val="0070C0"/>
                </a:solidFill>
              </a:rPr>
              <a:t>, FAT32, NTFS</a:t>
            </a:r>
            <a:r>
              <a:rPr lang="en-US" altLang="en-US" dirty="0"/>
              <a:t> as well as </a:t>
            </a:r>
            <a:r>
              <a:rPr lang="en-US" altLang="en-US" dirty="0">
                <a:solidFill>
                  <a:srgbClr val="0070C0"/>
                </a:solidFill>
              </a:rPr>
              <a:t>floppy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CD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DVD </a:t>
            </a:r>
            <a:r>
              <a:rPr lang="en-US" altLang="en-US" dirty="0" smtClean="0">
                <a:solidFill>
                  <a:srgbClr val="0070C0"/>
                </a:solidFill>
              </a:rPr>
              <a:t>Blu-ray </a:t>
            </a:r>
            <a:r>
              <a:rPr lang="en-US" altLang="en-US" dirty="0" smtClean="0"/>
              <a:t>file systems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Linux</a:t>
            </a:r>
            <a:r>
              <a:rPr lang="en-US" altLang="en-US" dirty="0" smtClean="0"/>
              <a:t>: more </a:t>
            </a:r>
            <a:r>
              <a:rPr lang="en-US" altLang="en-US" dirty="0"/>
              <a:t>than </a:t>
            </a:r>
            <a:r>
              <a:rPr lang="en-US" altLang="en-US" dirty="0">
                <a:solidFill>
                  <a:srgbClr val="0070C0"/>
                </a:solidFill>
              </a:rPr>
              <a:t>40 </a:t>
            </a:r>
            <a:r>
              <a:rPr lang="en-US" altLang="en-US" dirty="0" smtClean="0">
                <a:solidFill>
                  <a:srgbClr val="0070C0"/>
                </a:solidFill>
              </a:rPr>
              <a:t>types</a:t>
            </a:r>
            <a:r>
              <a:rPr lang="en-US" altLang="en-US" dirty="0" smtClean="0"/>
              <a:t> (</a:t>
            </a:r>
            <a:r>
              <a:rPr lang="en-US" altLang="en-US" b="1" dirty="0" smtClean="0">
                <a:solidFill>
                  <a:srgbClr val="3366FF"/>
                </a:solidFill>
              </a:rPr>
              <a:t>extended </a:t>
            </a:r>
            <a:r>
              <a:rPr lang="en-US" altLang="en-US" b="1" dirty="0">
                <a:solidFill>
                  <a:srgbClr val="3366FF"/>
                </a:solidFill>
              </a:rPr>
              <a:t>file system </a:t>
            </a:r>
            <a:r>
              <a:rPr lang="en-US" altLang="en-US" dirty="0"/>
              <a:t>ext2 and </a:t>
            </a:r>
            <a:r>
              <a:rPr lang="en-US" altLang="en-US" dirty="0" smtClean="0"/>
              <a:t>ext3)</a:t>
            </a:r>
          </a:p>
          <a:p>
            <a:pPr lvl="2">
              <a:defRPr/>
            </a:pPr>
            <a:r>
              <a:rPr lang="en-US" altLang="en-US" dirty="0" smtClean="0"/>
              <a:t>+</a:t>
            </a:r>
            <a:r>
              <a:rPr lang="en-US" altLang="en-US" dirty="0" smtClean="0">
                <a:solidFill>
                  <a:srgbClr val="0070C0"/>
                </a:solidFill>
              </a:rPr>
              <a:t>distributed </a:t>
            </a:r>
            <a:r>
              <a:rPr lang="en-US" altLang="en-US" dirty="0">
                <a:solidFill>
                  <a:srgbClr val="0070C0"/>
                </a:solidFill>
              </a:rPr>
              <a:t>file </a:t>
            </a:r>
            <a:r>
              <a:rPr lang="en-US" altLang="en-US" dirty="0" smtClean="0">
                <a:solidFill>
                  <a:srgbClr val="0070C0"/>
                </a:solidFill>
              </a:rPr>
              <a:t>systems</a:t>
            </a:r>
            <a:endParaRPr lang="en-US" altLang="en-US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en-US" dirty="0"/>
              <a:t>New ones still arriving – </a:t>
            </a:r>
            <a:r>
              <a:rPr lang="en-US" altLang="en-US" dirty="0">
                <a:solidFill>
                  <a:srgbClr val="0070C0"/>
                </a:solidFill>
              </a:rPr>
              <a:t>ZFS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GoogleFS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Oracle ASM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70C0"/>
                </a:solidFill>
              </a:rPr>
              <a:t>FUSE</a:t>
            </a:r>
          </a:p>
          <a:p>
            <a:endParaRPr lang="en-US" dirty="0" smtClean="0"/>
          </a:p>
          <a:p>
            <a:r>
              <a:rPr lang="en-US" dirty="0" smtClean="0"/>
              <a:t>File systems should have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1) How to boot?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2) Total # of blocks?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3) # and location of free blocks?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4) Directory structures?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5) Files?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Boot control 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 smtClean="0">
                <a:solidFill>
                  <a:srgbClr val="3366FF"/>
                </a:solidFill>
              </a:rPr>
              <a:t>(Boot sector)</a:t>
            </a:r>
          </a:p>
          <a:p>
            <a:pPr lvl="1"/>
            <a:r>
              <a:rPr lang="en-US" altLang="en-US" dirty="0" smtClean="0"/>
              <a:t>Contains </a:t>
            </a:r>
            <a:r>
              <a:rPr lang="en-US" altLang="en-US" dirty="0"/>
              <a:t>info needed by system to boot OS from that </a:t>
            </a:r>
            <a:r>
              <a:rPr lang="en-US" altLang="en-US" dirty="0" smtClean="0"/>
              <a:t>volume</a:t>
            </a:r>
          </a:p>
          <a:p>
            <a:pPr lvl="1"/>
            <a:r>
              <a:rPr lang="en-US" altLang="en-US" dirty="0"/>
              <a:t>Needed if volume contains OS, usually first block of volume</a:t>
            </a:r>
          </a:p>
          <a:p>
            <a:pPr lvl="1"/>
            <a:endParaRPr lang="en-US" altLang="en-US" dirty="0"/>
          </a:p>
          <a:p>
            <a:r>
              <a:rPr lang="en-US" altLang="en-US" b="1" dirty="0">
                <a:solidFill>
                  <a:srgbClr val="3366FF"/>
                </a:solidFill>
              </a:rPr>
              <a:t>Volume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superblock, master file table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endParaRPr lang="en-US" altLang="en-US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dirty="0" smtClean="0"/>
              <a:t>Contains </a:t>
            </a:r>
            <a:r>
              <a:rPr lang="en-US" altLang="en-US" dirty="0"/>
              <a:t>volume </a:t>
            </a:r>
            <a:r>
              <a:rPr lang="en-US" altLang="en-US" dirty="0" smtClean="0"/>
              <a:t>details</a:t>
            </a:r>
          </a:p>
          <a:p>
            <a:pPr marL="1143000" lvl="3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Total # of blocks, # of free blocks, block size, free block </a:t>
            </a:r>
          </a:p>
          <a:p>
            <a:pPr marL="914400" lvl="3" indent="0">
              <a:spcBef>
                <a:spcPts val="1000"/>
              </a:spcBef>
              <a:buClr>
                <a:srgbClr val="FF0000"/>
              </a:buClr>
              <a:buNone/>
            </a:pPr>
            <a:r>
              <a:rPr lang="en-US" altLang="en-US" dirty="0" smtClean="0"/>
              <a:t>    pointers </a:t>
            </a:r>
            <a:r>
              <a:rPr lang="en-US" altLang="en-US" dirty="0"/>
              <a:t>or </a:t>
            </a:r>
            <a:r>
              <a:rPr lang="en-US" altLang="en-US" dirty="0" smtClean="0"/>
              <a:t>array</a:t>
            </a:r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Per-file </a:t>
            </a:r>
            <a:r>
              <a:rPr lang="en-US" altLang="en-US" b="1" dirty="0">
                <a:solidFill>
                  <a:srgbClr val="3366FF"/>
                </a:solidFill>
              </a:rPr>
              <a:t>File Control Block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FCB</a:t>
            </a:r>
            <a:r>
              <a:rPr lang="en-US" altLang="en-US" b="1" dirty="0"/>
              <a:t>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685800" lvl="2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C</a:t>
            </a:r>
            <a:r>
              <a:rPr lang="en-US" altLang="en-US" dirty="0" smtClean="0"/>
              <a:t>ontains </a:t>
            </a:r>
            <a:r>
              <a:rPr lang="en-US" altLang="en-US" dirty="0"/>
              <a:t>many details </a:t>
            </a:r>
            <a:r>
              <a:rPr lang="en-US" altLang="en-US" dirty="0" smtClean="0"/>
              <a:t>about </a:t>
            </a:r>
            <a:r>
              <a:rPr lang="en-US" altLang="en-US" dirty="0"/>
              <a:t>the file</a:t>
            </a:r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345" y="3483531"/>
            <a:ext cx="35099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69565" y="5992297"/>
            <a:ext cx="21455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 Control Block</a:t>
            </a:r>
          </a:p>
        </p:txBody>
      </p:sp>
    </p:spTree>
    <p:extLst>
      <p:ext uri="{BB962C8B-B14F-4D97-AF65-F5344CB8AC3E}">
        <p14:creationId xmlns:p14="http://schemas.microsoft.com/office/powerpoint/2010/main" val="31168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In-memory file system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Mount table</a:t>
            </a:r>
          </a:p>
          <a:p>
            <a:r>
              <a:rPr lang="en-US" sz="2000" dirty="0" smtClean="0"/>
              <a:t>System wide open file table</a:t>
            </a:r>
          </a:p>
          <a:p>
            <a:r>
              <a:rPr lang="en-US" sz="2000" dirty="0" smtClean="0"/>
              <a:t>per-process open file table</a:t>
            </a: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76" y="1275348"/>
            <a:ext cx="6122987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9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Partitions and 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 smtClean="0">
              <a:solidFill>
                <a:srgbClr val="3366FF"/>
              </a:solidFill>
            </a:endParaRPr>
          </a:p>
          <a:p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Boot loader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Root </a:t>
            </a:r>
            <a:r>
              <a:rPr lang="en-US" altLang="en-US" b="1" dirty="0">
                <a:solidFill>
                  <a:srgbClr val="3366FF"/>
                </a:solidFill>
              </a:rPr>
              <a:t>partition 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pPr lvl="1"/>
            <a:r>
              <a:rPr lang="en-US" altLang="en-US" dirty="0" smtClean="0"/>
              <a:t>Contains </a:t>
            </a:r>
            <a:r>
              <a:rPr lang="en-US" altLang="en-US" dirty="0"/>
              <a:t>the </a:t>
            </a:r>
            <a:r>
              <a:rPr lang="en-US" altLang="en-US" dirty="0" smtClean="0"/>
              <a:t>OS</a:t>
            </a:r>
          </a:p>
          <a:p>
            <a:pPr lvl="1"/>
            <a:r>
              <a:rPr lang="en-US" altLang="en-US" dirty="0" smtClean="0"/>
              <a:t>Other </a:t>
            </a:r>
            <a:r>
              <a:rPr lang="en-US" altLang="en-US" dirty="0"/>
              <a:t>partitions can hold other </a:t>
            </a:r>
            <a:r>
              <a:rPr lang="en-US" altLang="en-US" dirty="0" err="1">
                <a:solidFill>
                  <a:srgbClr val="00B050"/>
                </a:solidFill>
              </a:rPr>
              <a:t>Oses</a:t>
            </a:r>
            <a:r>
              <a:rPr lang="en-US" altLang="en-US" dirty="0"/>
              <a:t>, other </a:t>
            </a:r>
            <a:r>
              <a:rPr lang="en-US" altLang="en-US" dirty="0">
                <a:solidFill>
                  <a:srgbClr val="00B050"/>
                </a:solidFill>
              </a:rPr>
              <a:t>file systems</a:t>
            </a:r>
            <a:r>
              <a:rPr lang="en-US" altLang="en-US" dirty="0"/>
              <a:t>, or be </a:t>
            </a:r>
            <a:r>
              <a:rPr lang="en-US" altLang="en-US" dirty="0">
                <a:solidFill>
                  <a:srgbClr val="00B050"/>
                </a:solidFill>
              </a:rPr>
              <a:t>raw</a:t>
            </a:r>
          </a:p>
          <a:p>
            <a:pPr lvl="1"/>
            <a:r>
              <a:rPr lang="en-US" altLang="en-US" dirty="0"/>
              <a:t>Mounted at </a:t>
            </a:r>
            <a:r>
              <a:rPr lang="en-US" altLang="en-US" dirty="0">
                <a:solidFill>
                  <a:srgbClr val="00B050"/>
                </a:solidFill>
              </a:rPr>
              <a:t>boot time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Other </a:t>
            </a:r>
            <a:r>
              <a:rPr lang="en-US" altLang="en-US" dirty="0"/>
              <a:t>partitions can mount </a:t>
            </a:r>
            <a:r>
              <a:rPr lang="en-US" altLang="en-US" dirty="0">
                <a:solidFill>
                  <a:srgbClr val="00B050"/>
                </a:solidFill>
              </a:rPr>
              <a:t>automatically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00B050"/>
                </a:solidFill>
              </a:rPr>
              <a:t>manually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Virtual </a:t>
            </a:r>
            <a:r>
              <a:rPr lang="en-US" altLang="en-US" dirty="0" smtClean="0"/>
              <a:t>file systems (VFS)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628146" cy="491364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Virtual File Systems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VFS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 on </a:t>
            </a:r>
            <a:r>
              <a:rPr lang="en-US" altLang="en-US" dirty="0" smtClean="0"/>
              <a:t>Unix</a:t>
            </a:r>
          </a:p>
          <a:p>
            <a:pPr lvl="1"/>
            <a:r>
              <a:rPr lang="en-US" altLang="en-US" dirty="0" smtClean="0"/>
              <a:t>Provide </a:t>
            </a:r>
            <a:r>
              <a:rPr lang="en-US" altLang="en-US" dirty="0"/>
              <a:t>an </a:t>
            </a:r>
            <a:r>
              <a:rPr lang="en-US" altLang="en-US" dirty="0">
                <a:solidFill>
                  <a:srgbClr val="00B050"/>
                </a:solidFill>
              </a:rPr>
              <a:t>object-oriented </a:t>
            </a:r>
            <a:r>
              <a:rPr lang="en-US" altLang="en-US" dirty="0"/>
              <a:t>way of implementing </a:t>
            </a:r>
            <a:r>
              <a:rPr lang="en-US" altLang="en-US" dirty="0">
                <a:solidFill>
                  <a:srgbClr val="00B050"/>
                </a:solidFill>
              </a:rPr>
              <a:t>file </a:t>
            </a:r>
            <a:r>
              <a:rPr lang="en-US" altLang="en-US" dirty="0" smtClean="0">
                <a:solidFill>
                  <a:srgbClr val="00B050"/>
                </a:solidFill>
              </a:rPr>
              <a:t>systems</a:t>
            </a:r>
          </a:p>
          <a:p>
            <a:endParaRPr lang="en-US" altLang="en-US" dirty="0"/>
          </a:p>
          <a:p>
            <a:r>
              <a:rPr lang="en-US" altLang="en-US" dirty="0"/>
              <a:t>VFS allows the </a:t>
            </a:r>
            <a:r>
              <a:rPr lang="en-US" altLang="en-US" dirty="0">
                <a:solidFill>
                  <a:srgbClr val="0070C0"/>
                </a:solidFill>
              </a:rPr>
              <a:t>same system call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interface </a:t>
            </a:r>
            <a:r>
              <a:rPr lang="en-US" altLang="en-US" dirty="0" smtClean="0"/>
              <a:t>(API</a:t>
            </a:r>
            <a:r>
              <a:rPr lang="en-US" altLang="en-US" dirty="0"/>
              <a:t>) to be used for </a:t>
            </a:r>
            <a:r>
              <a:rPr lang="en-US" altLang="en-US" dirty="0">
                <a:solidFill>
                  <a:srgbClr val="0070C0"/>
                </a:solidFill>
              </a:rPr>
              <a:t>different types </a:t>
            </a:r>
            <a:r>
              <a:rPr lang="en-US" altLang="en-US" dirty="0"/>
              <a:t>of file </a:t>
            </a:r>
            <a:r>
              <a:rPr lang="en-US" altLang="en-US" dirty="0" smtClean="0"/>
              <a:t>systems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Separates </a:t>
            </a:r>
            <a:r>
              <a:rPr lang="en-US" altLang="en-US" dirty="0"/>
              <a:t>file-system generic </a:t>
            </a:r>
            <a:r>
              <a:rPr lang="en-US" altLang="en-US" dirty="0">
                <a:solidFill>
                  <a:srgbClr val="00B050"/>
                </a:solidFill>
              </a:rPr>
              <a:t>operations </a:t>
            </a:r>
            <a:r>
              <a:rPr lang="en-US" altLang="en-US" dirty="0"/>
              <a:t>from implementation </a:t>
            </a:r>
            <a:r>
              <a:rPr lang="en-US" altLang="en-US" dirty="0">
                <a:solidFill>
                  <a:srgbClr val="00B050"/>
                </a:solidFill>
              </a:rPr>
              <a:t>details</a:t>
            </a:r>
          </a:p>
          <a:p>
            <a:pPr lvl="1"/>
            <a:r>
              <a:rPr lang="en-US" altLang="en-US" dirty="0" smtClean="0"/>
              <a:t>Implementation </a:t>
            </a:r>
            <a:r>
              <a:rPr lang="en-US" altLang="en-US" dirty="0"/>
              <a:t>can be one of many file systems types, or network file </a:t>
            </a:r>
            <a:r>
              <a:rPr lang="en-US" altLang="en-US" dirty="0" smtClean="0"/>
              <a:t>system</a:t>
            </a:r>
          </a:p>
          <a:p>
            <a:pPr lvl="1"/>
            <a:r>
              <a:rPr lang="en-US" altLang="en-US" dirty="0"/>
              <a:t>Then </a:t>
            </a:r>
            <a:r>
              <a:rPr lang="en-US" altLang="en-US" dirty="0">
                <a:solidFill>
                  <a:srgbClr val="00B050"/>
                </a:solidFill>
              </a:rPr>
              <a:t>dispatches</a:t>
            </a:r>
            <a:r>
              <a:rPr lang="en-US" altLang="en-US" dirty="0"/>
              <a:t> operation to appropriate file system implementation </a:t>
            </a:r>
            <a:r>
              <a:rPr lang="en-US" altLang="en-US" dirty="0">
                <a:solidFill>
                  <a:srgbClr val="00B050"/>
                </a:solidFill>
              </a:rPr>
              <a:t>routines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10" y="1910598"/>
            <a:ext cx="4492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1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1446</Words>
  <Application>Microsoft Office PowerPoint</Application>
  <PresentationFormat>Widescreen</PresentationFormat>
  <Paragraphs>256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MS PGothic</vt:lpstr>
      <vt:lpstr>Arial</vt:lpstr>
      <vt:lpstr>Calibri</vt:lpstr>
      <vt:lpstr>Calibri Light</vt:lpstr>
      <vt:lpstr>Constantia</vt:lpstr>
      <vt:lpstr>Courier New</vt:lpstr>
      <vt:lpstr>Helvetica</vt:lpstr>
      <vt:lpstr>HG明朝E</vt:lpstr>
      <vt:lpstr>Monotype Sorts</vt:lpstr>
      <vt:lpstr>MT Extra</vt:lpstr>
      <vt:lpstr>Segoe UI Semibold</vt:lpstr>
      <vt:lpstr>Symbol</vt:lpstr>
      <vt:lpstr>Verdana</vt:lpstr>
      <vt:lpstr>Wingdings</vt:lpstr>
      <vt:lpstr>Office Theme</vt:lpstr>
      <vt:lpstr>File System Implementation</vt:lpstr>
      <vt:lpstr>File system structure</vt:lpstr>
      <vt:lpstr>Layered file system</vt:lpstr>
      <vt:lpstr>File system layers</vt:lpstr>
      <vt:lpstr>File system implementation</vt:lpstr>
      <vt:lpstr>In-memory file system structures</vt:lpstr>
      <vt:lpstr>Partitions and mounting</vt:lpstr>
      <vt:lpstr>Virtual file systems (VFS)</vt:lpstr>
      <vt:lpstr>Directory Implementation</vt:lpstr>
      <vt:lpstr>Directory implementation</vt:lpstr>
      <vt:lpstr>Allocation Methods</vt:lpstr>
      <vt:lpstr>1) Contiguous allocation</vt:lpstr>
      <vt:lpstr>2) Linked allocation</vt:lpstr>
      <vt:lpstr>FAT in linked allocation</vt:lpstr>
      <vt:lpstr>3) Indexed allocation </vt:lpstr>
      <vt:lpstr>4) Combined allocation</vt:lpstr>
      <vt:lpstr>Free Space Management</vt:lpstr>
      <vt:lpstr>1) Bit vector (bit map)</vt:lpstr>
      <vt:lpstr>2) Linked list</vt:lpstr>
      <vt:lpstr>3) Others: grouping, counting</vt:lpstr>
      <vt:lpstr>Performance</vt:lpstr>
      <vt:lpstr>Unified vs. non-unified buffer cache</vt:lpstr>
      <vt:lpstr>Failure Recovery</vt:lpstr>
      <vt:lpstr>1) Consistency checking</vt:lpstr>
      <vt:lpstr>2) Log structured file systems</vt:lpstr>
      <vt:lpstr>3) Backup and restore</vt:lpstr>
      <vt:lpstr>Network File System</vt:lpstr>
      <vt:lpstr>The Sun Network File System (NFS)</vt:lpstr>
      <vt:lpstr>NFS</vt:lpstr>
      <vt:lpstr>Three independent file systems &amp; mounting</vt:lpstr>
      <vt:lpstr>Schematic view of NFS architecture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2764</cp:revision>
  <dcterms:created xsi:type="dcterms:W3CDTF">2015-07-09T15:22:03Z</dcterms:created>
  <dcterms:modified xsi:type="dcterms:W3CDTF">2017-12-19T04:09:44Z</dcterms:modified>
</cp:coreProperties>
</file>