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58" r:id="rId5"/>
    <p:sldId id="259" r:id="rId6"/>
    <p:sldId id="263" r:id="rId7"/>
    <p:sldId id="264" r:id="rId8"/>
    <p:sldId id="265" r:id="rId9"/>
    <p:sldId id="267" r:id="rId10"/>
    <p:sldId id="268" r:id="rId11"/>
    <p:sldId id="269" r:id="rId12"/>
    <p:sldId id="270" r:id="rId13"/>
    <p:sldId id="271" r:id="rId14"/>
    <p:sldId id="272" r:id="rId15"/>
    <p:sldId id="273" r:id="rId16"/>
    <p:sldId id="261" r:id="rId17"/>
    <p:sldId id="262"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l-NL"/>
              <a:t>Klik om stijl te bewerken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6A2D94A3-C308-4300-825E-E46F9B5E0A98}" type="datetimeFigureOut">
              <a:rPr lang="nl-NL" smtClean="0"/>
              <a:t>14-1-2020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742F0F6-00D2-4C20-9CA3-F83AF3B90218}" type="slidenum">
              <a:rPr lang="nl-NL" smtClean="0"/>
              <a:t>‹nr.›</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0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2D94A3-C308-4300-825E-E46F9B5E0A98}" type="datetimeFigureOut">
              <a:rPr lang="nl-NL" smtClean="0"/>
              <a:t>14-1-2020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742F0F6-00D2-4C20-9CA3-F83AF3B90218}" type="slidenum">
              <a:rPr lang="nl-NL" smtClean="0"/>
              <a:t>‹nr.›</a:t>
            </a:fld>
            <a:endParaRPr lang="nl-NL"/>
          </a:p>
        </p:txBody>
      </p:sp>
    </p:spTree>
    <p:extLst>
      <p:ext uri="{BB962C8B-B14F-4D97-AF65-F5344CB8AC3E}">
        <p14:creationId xmlns:p14="http://schemas.microsoft.com/office/powerpoint/2010/main" val="202166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2D94A3-C308-4300-825E-E46F9B5E0A98}" type="datetimeFigureOut">
              <a:rPr lang="nl-NL" smtClean="0"/>
              <a:t>14-1-2020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742F0F6-00D2-4C20-9CA3-F83AF3B90218}" type="slidenum">
              <a:rPr lang="nl-NL" smtClean="0"/>
              <a:t>‹nr.›</a:t>
            </a:fld>
            <a:endParaRPr lang="nl-NL"/>
          </a:p>
        </p:txBody>
      </p:sp>
    </p:spTree>
    <p:extLst>
      <p:ext uri="{BB962C8B-B14F-4D97-AF65-F5344CB8AC3E}">
        <p14:creationId xmlns:p14="http://schemas.microsoft.com/office/powerpoint/2010/main" val="137244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2D94A3-C308-4300-825E-E46F9B5E0A98}" type="datetimeFigureOut">
              <a:rPr lang="nl-NL" smtClean="0"/>
              <a:t>14-1-2020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742F0F6-00D2-4C20-9CA3-F83AF3B90218}" type="slidenum">
              <a:rPr lang="nl-NL" smtClean="0"/>
              <a:t>‹nr.›</a:t>
            </a:fld>
            <a:endParaRPr lang="nl-NL"/>
          </a:p>
        </p:txBody>
      </p:sp>
    </p:spTree>
    <p:extLst>
      <p:ext uri="{BB962C8B-B14F-4D97-AF65-F5344CB8AC3E}">
        <p14:creationId xmlns:p14="http://schemas.microsoft.com/office/powerpoint/2010/main" val="114075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l-NL"/>
              <a:t>Klik om stijl te bewerken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6A2D94A3-C308-4300-825E-E46F9B5E0A98}" type="datetimeFigureOut">
              <a:rPr lang="nl-NL" smtClean="0"/>
              <a:t>14-1-2020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742F0F6-00D2-4C20-9CA3-F83AF3B90218}" type="slidenum">
              <a:rPr lang="nl-NL" smtClean="0"/>
              <a:t>‹nr.›</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73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l-NL"/>
              <a:t>Klik om stijl te bewerken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A2D94A3-C308-4300-825E-E46F9B5E0A98}" type="datetimeFigureOut">
              <a:rPr lang="nl-NL" smtClean="0"/>
              <a:t>14-1-2020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742F0F6-00D2-4C20-9CA3-F83AF3B90218}" type="slidenum">
              <a:rPr lang="nl-NL" smtClean="0"/>
              <a:t>‹nr.›</a:t>
            </a:fld>
            <a:endParaRPr lang="nl-NL"/>
          </a:p>
        </p:txBody>
      </p:sp>
    </p:spTree>
    <p:extLst>
      <p:ext uri="{BB962C8B-B14F-4D97-AF65-F5344CB8AC3E}">
        <p14:creationId xmlns:p14="http://schemas.microsoft.com/office/powerpoint/2010/main" val="150005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l-NL"/>
              <a:t>Klik om stijl te bewerken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097280" y="2582335"/>
            <a:ext cx="4937760" cy="328676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17920" y="2582334"/>
            <a:ext cx="4937760" cy="328676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A2D94A3-C308-4300-825E-E46F9B5E0A98}" type="datetimeFigureOut">
              <a:rPr lang="nl-NL" smtClean="0"/>
              <a:t>14-1-2020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D742F0F6-00D2-4C20-9CA3-F83AF3B90218}" type="slidenum">
              <a:rPr lang="nl-NL" smtClean="0"/>
              <a:t>‹nr.›</a:t>
            </a:fld>
            <a:endParaRPr lang="nl-NL"/>
          </a:p>
        </p:txBody>
      </p:sp>
    </p:spTree>
    <p:extLst>
      <p:ext uri="{BB962C8B-B14F-4D97-AF65-F5344CB8AC3E}">
        <p14:creationId xmlns:p14="http://schemas.microsoft.com/office/powerpoint/2010/main" val="339943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6A2D94A3-C308-4300-825E-E46F9B5E0A98}" type="datetimeFigureOut">
              <a:rPr lang="nl-NL" smtClean="0"/>
              <a:t>14-1-2020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D742F0F6-00D2-4C20-9CA3-F83AF3B90218}" type="slidenum">
              <a:rPr lang="nl-NL" smtClean="0"/>
              <a:t>‹nr.›</a:t>
            </a:fld>
            <a:endParaRPr lang="nl-NL"/>
          </a:p>
        </p:txBody>
      </p:sp>
    </p:spTree>
    <p:extLst>
      <p:ext uri="{BB962C8B-B14F-4D97-AF65-F5344CB8AC3E}">
        <p14:creationId xmlns:p14="http://schemas.microsoft.com/office/powerpoint/2010/main" val="389988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D94A3-C308-4300-825E-E46F9B5E0A98}" type="datetimeFigureOut">
              <a:rPr lang="nl-NL" smtClean="0"/>
              <a:t>14-1-2020</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D742F0F6-00D2-4C20-9CA3-F83AF3B90218}" type="slidenum">
              <a:rPr lang="nl-NL" smtClean="0"/>
              <a:t>‹nr.›</a:t>
            </a:fld>
            <a:endParaRPr lang="nl-NL"/>
          </a:p>
        </p:txBody>
      </p:sp>
    </p:spTree>
    <p:extLst>
      <p:ext uri="{BB962C8B-B14F-4D97-AF65-F5344CB8AC3E}">
        <p14:creationId xmlns:p14="http://schemas.microsoft.com/office/powerpoint/2010/main" val="206619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l-NL"/>
              <a:t>Klik om stijl te bewerken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2D94A3-C308-4300-825E-E46F9B5E0A98}" type="datetimeFigureOut">
              <a:rPr lang="nl-NL" smtClean="0"/>
              <a:t>14-1-2020</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42F0F6-00D2-4C20-9CA3-F83AF3B90218}" type="slidenum">
              <a:rPr lang="nl-NL" smtClean="0"/>
              <a:t>‹nr.›</a:t>
            </a:fld>
            <a:endParaRPr lang="nl-NL"/>
          </a:p>
        </p:txBody>
      </p:sp>
    </p:spTree>
    <p:extLst>
      <p:ext uri="{BB962C8B-B14F-4D97-AF65-F5344CB8AC3E}">
        <p14:creationId xmlns:p14="http://schemas.microsoft.com/office/powerpoint/2010/main" val="202904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nl-NL"/>
              <a:t>Klik om stijl te bewerken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6A2D94A3-C308-4300-825E-E46F9B5E0A98}" type="datetimeFigureOut">
              <a:rPr lang="nl-NL" smtClean="0"/>
              <a:t>14-1-2020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742F0F6-00D2-4C20-9CA3-F83AF3B90218}" type="slidenum">
              <a:rPr lang="nl-NL" smtClean="0"/>
              <a:t>‹nr.›</a:t>
            </a:fld>
            <a:endParaRPr lang="nl-NL"/>
          </a:p>
        </p:txBody>
      </p:sp>
    </p:spTree>
    <p:extLst>
      <p:ext uri="{BB962C8B-B14F-4D97-AF65-F5344CB8AC3E}">
        <p14:creationId xmlns:p14="http://schemas.microsoft.com/office/powerpoint/2010/main" val="185397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l-NL"/>
              <a:t>Klik om stijl te bewerken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2D94A3-C308-4300-825E-E46F9B5E0A98}" type="datetimeFigureOut">
              <a:rPr lang="nl-NL" smtClean="0"/>
              <a:t>14-1-2020</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42F0F6-00D2-4C20-9CA3-F83AF3B90218}" type="slidenum">
              <a:rPr lang="nl-NL" smtClean="0"/>
              <a:t>‹nr.›</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7387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oeefoundation.org/" TargetMode="External"/><Relationship Id="rId2" Type="http://schemas.openxmlformats.org/officeDocument/2006/relationships/hyperlink" Target="https://www.oeeindustrystandard.org/v2011/nl" TargetMode="External"/><Relationship Id="rId1" Type="http://schemas.openxmlformats.org/officeDocument/2006/relationships/slideLayout" Target="../slideLayouts/slideLayout2.xml"/><Relationship Id="rId6" Type="http://schemas.openxmlformats.org/officeDocument/2006/relationships/hyperlink" Target="https://www.oee.com/faq.html" TargetMode="External"/><Relationship Id="rId5" Type="http://schemas.openxmlformats.org/officeDocument/2006/relationships/hyperlink" Target="https://en.wikipedia.org/wiki/Overall_equipment_effectiveness#cite_note-6" TargetMode="External"/><Relationship Id="rId4" Type="http://schemas.openxmlformats.org/officeDocument/2006/relationships/hyperlink" Target="http://www.oeestandard.com/eng/eng_4_definition.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7C209-BCEB-426C-AF56-354312803542}"/>
              </a:ext>
            </a:extLst>
          </p:cNvPr>
          <p:cNvSpPr>
            <a:spLocks noGrp="1"/>
          </p:cNvSpPr>
          <p:nvPr>
            <p:ph type="ctrTitle"/>
          </p:nvPr>
        </p:nvSpPr>
        <p:spPr/>
        <p:txBody>
          <a:bodyPr>
            <a:normAutofit/>
          </a:bodyPr>
          <a:lstStyle/>
          <a:p>
            <a:r>
              <a:rPr lang="nl-NL" dirty="0"/>
              <a:t>OEE</a:t>
            </a:r>
            <a:br>
              <a:rPr lang="nl-NL" dirty="0"/>
            </a:br>
            <a:r>
              <a:rPr lang="nl-NL" dirty="0"/>
              <a:t>Overall Equipment </a:t>
            </a:r>
            <a:br>
              <a:rPr lang="nl-NL" dirty="0"/>
            </a:br>
            <a:r>
              <a:rPr lang="nl-NL" dirty="0" err="1"/>
              <a:t>Effectiveness</a:t>
            </a:r>
            <a:endParaRPr lang="nl-NL" dirty="0"/>
          </a:p>
        </p:txBody>
      </p:sp>
      <p:sp>
        <p:nvSpPr>
          <p:cNvPr id="3" name="Ondertitel 2">
            <a:extLst>
              <a:ext uri="{FF2B5EF4-FFF2-40B4-BE49-F238E27FC236}">
                <a16:creationId xmlns:a16="http://schemas.microsoft.com/office/drawing/2014/main" id="{4057F7E5-7BC6-4625-8879-DC525BCB146B}"/>
              </a:ext>
            </a:extLst>
          </p:cNvPr>
          <p:cNvSpPr>
            <a:spLocks noGrp="1"/>
          </p:cNvSpPr>
          <p:nvPr>
            <p:ph type="subTitle" idx="1"/>
          </p:nvPr>
        </p:nvSpPr>
        <p:spPr/>
        <p:txBody>
          <a:bodyPr/>
          <a:lstStyle/>
          <a:p>
            <a:r>
              <a:rPr lang="nl-NL" dirty="0"/>
              <a:t>DEFINITION &amp; </a:t>
            </a:r>
            <a:r>
              <a:rPr lang="nl-NL" dirty="0" err="1"/>
              <a:t>BreakDown</a:t>
            </a:r>
            <a:endParaRPr lang="nl-NL" dirty="0"/>
          </a:p>
        </p:txBody>
      </p:sp>
    </p:spTree>
    <p:extLst>
      <p:ext uri="{BB962C8B-B14F-4D97-AF65-F5344CB8AC3E}">
        <p14:creationId xmlns:p14="http://schemas.microsoft.com/office/powerpoint/2010/main" val="423377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64B41-B6F7-4EC4-B0C3-A94FA7E9FF8C}"/>
              </a:ext>
            </a:extLst>
          </p:cNvPr>
          <p:cNvSpPr>
            <a:spLocks noGrp="1"/>
          </p:cNvSpPr>
          <p:nvPr>
            <p:ph type="title"/>
          </p:nvPr>
        </p:nvSpPr>
        <p:spPr/>
        <p:txBody>
          <a:bodyPr/>
          <a:lstStyle/>
          <a:p>
            <a:r>
              <a:rPr lang="nl-NL" dirty="0"/>
              <a:t>Performance: </a:t>
            </a:r>
            <a:br>
              <a:rPr lang="nl-NL" dirty="0"/>
            </a:br>
            <a:r>
              <a:rPr lang="nl-NL" dirty="0"/>
              <a:t>multiple </a:t>
            </a:r>
            <a:r>
              <a:rPr lang="nl-NL" dirty="0" err="1"/>
              <a:t>deviating</a:t>
            </a:r>
            <a:r>
              <a:rPr lang="nl-NL" dirty="0"/>
              <a:t> speeds (II)</a:t>
            </a:r>
          </a:p>
        </p:txBody>
      </p:sp>
      <p:sp>
        <p:nvSpPr>
          <p:cNvPr id="5" name="Tijdelijke aanduiding voor inhoud 2">
            <a:extLst>
              <a:ext uri="{FF2B5EF4-FFF2-40B4-BE49-F238E27FC236}">
                <a16:creationId xmlns:a16="http://schemas.microsoft.com/office/drawing/2014/main" id="{C4CE838B-E183-47AB-846D-2059C8E6D873}"/>
              </a:ext>
            </a:extLst>
          </p:cNvPr>
          <p:cNvSpPr txBox="1">
            <a:spLocks/>
          </p:cNvSpPr>
          <p:nvPr/>
        </p:nvSpPr>
        <p:spPr>
          <a:xfrm>
            <a:off x="1097279" y="1845734"/>
            <a:ext cx="10799545"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sz="2000" dirty="0"/>
              <a:t>Possibility 2: Performance Calculation time based:</a:t>
            </a:r>
          </a:p>
          <a:p>
            <a:pPr marL="384048" lvl="2" indent="0">
              <a:buNone/>
            </a:pPr>
            <a:endParaRPr lang="en-US" sz="2000" dirty="0"/>
          </a:p>
          <a:p>
            <a:pPr lvl="1">
              <a:buFont typeface="Arial" panose="020B0604020202020204" pitchFamily="34" charset="0"/>
              <a:buChar char="•"/>
            </a:pPr>
            <a:r>
              <a:rPr lang="en-US" sz="2000" dirty="0"/>
              <a:t>Performance = Theoretical Production Time / Actual Production Time; </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Key Item: Standard Cycle Time: Time/Unit (is inversed “standard production speed”);</a:t>
            </a:r>
          </a:p>
          <a:p>
            <a:pPr marL="384048" lvl="2" indent="0">
              <a:buNone/>
            </a:pPr>
            <a:endParaRPr lang="en-US" sz="1800" dirty="0"/>
          </a:p>
          <a:p>
            <a:pPr marL="384048" lvl="2" indent="0">
              <a:buNone/>
            </a:pPr>
            <a:r>
              <a:rPr lang="en-US" sz="1800" b="1" dirty="0"/>
              <a:t>Performance = [ Actual Output 1 * Standard Cycle Time 1 + </a:t>
            </a:r>
          </a:p>
          <a:p>
            <a:pPr marL="384048" lvl="2" indent="0">
              <a:buNone/>
            </a:pPr>
            <a:r>
              <a:rPr lang="en-US" sz="1800" b="1" dirty="0"/>
              <a:t>		  Actual Output 2 * Standard Cycle Time 2 + </a:t>
            </a:r>
          </a:p>
          <a:p>
            <a:pPr marL="384048" lvl="2" indent="0">
              <a:buNone/>
            </a:pPr>
            <a:r>
              <a:rPr lang="en-US" sz="1800" b="1" dirty="0"/>
              <a:t>		  … + </a:t>
            </a:r>
          </a:p>
          <a:p>
            <a:pPr marL="384048" lvl="2" indent="0">
              <a:buNone/>
            </a:pPr>
            <a:r>
              <a:rPr lang="en-US" sz="1800" b="1" dirty="0"/>
              <a:t>		  Actual Output n * Standard Cycle Time n ] /</a:t>
            </a:r>
          </a:p>
          <a:p>
            <a:pPr marL="384048" lvl="2" indent="0">
              <a:buNone/>
            </a:pPr>
            <a:r>
              <a:rPr lang="en-US" sz="1800" b="1" dirty="0"/>
              <a:t>		  ( Actual Production Time 1 + Actual Production Time 2 + …….. + Actual Production Time n) </a:t>
            </a:r>
          </a:p>
          <a:p>
            <a:pPr lvl="2">
              <a:buFont typeface="Arial" panose="020B0604020202020204" pitchFamily="34" charset="0"/>
              <a:buChar char="•"/>
            </a:pPr>
            <a:endParaRPr lang="en-US" sz="1800" dirty="0"/>
          </a:p>
          <a:p>
            <a:pPr marL="384048" lvl="2" indent="0">
              <a:buNone/>
            </a:pPr>
            <a:endParaRPr lang="en-US" dirty="0"/>
          </a:p>
        </p:txBody>
      </p:sp>
    </p:spTree>
    <p:extLst>
      <p:ext uri="{BB962C8B-B14F-4D97-AF65-F5344CB8AC3E}">
        <p14:creationId xmlns:p14="http://schemas.microsoft.com/office/powerpoint/2010/main" val="147345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64B41-B6F7-4EC4-B0C3-A94FA7E9FF8C}"/>
              </a:ext>
            </a:extLst>
          </p:cNvPr>
          <p:cNvSpPr>
            <a:spLocks noGrp="1"/>
          </p:cNvSpPr>
          <p:nvPr>
            <p:ph type="title"/>
          </p:nvPr>
        </p:nvSpPr>
        <p:spPr/>
        <p:txBody>
          <a:bodyPr/>
          <a:lstStyle/>
          <a:p>
            <a:r>
              <a:rPr lang="nl-NL" dirty="0"/>
              <a:t>Performance: </a:t>
            </a:r>
            <a:br>
              <a:rPr lang="nl-NL" dirty="0"/>
            </a:br>
            <a:r>
              <a:rPr lang="nl-NL" dirty="0"/>
              <a:t>multiple </a:t>
            </a:r>
            <a:r>
              <a:rPr lang="nl-NL" dirty="0" err="1"/>
              <a:t>deviating</a:t>
            </a:r>
            <a:r>
              <a:rPr lang="nl-NL" dirty="0"/>
              <a:t> speeds (III)</a:t>
            </a:r>
          </a:p>
        </p:txBody>
      </p:sp>
      <p:sp>
        <p:nvSpPr>
          <p:cNvPr id="5" name="Tijdelijke aanduiding voor inhoud 2">
            <a:extLst>
              <a:ext uri="{FF2B5EF4-FFF2-40B4-BE49-F238E27FC236}">
                <a16:creationId xmlns:a16="http://schemas.microsoft.com/office/drawing/2014/main" id="{C4CE838B-E183-47AB-846D-2059C8E6D873}"/>
              </a:ext>
            </a:extLst>
          </p:cNvPr>
          <p:cNvSpPr txBox="1">
            <a:spLocks/>
          </p:cNvSpPr>
          <p:nvPr/>
        </p:nvSpPr>
        <p:spPr>
          <a:xfrm>
            <a:off x="1097280" y="1845734"/>
            <a:ext cx="10058400" cy="402336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sz="2000" dirty="0"/>
              <a:t>Calculating performance per order (specific standard production speed/cycle time) the result will be the same;</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Calculating performance over all orders, results will be different;</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Especially when significant deviations in standard production speeds exist;</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Conform Nakajima (founder of OEE), using the time-based method will come closer to the original goal of OEE;</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However, operators communicate in quantities and calculating in quantities is easier to understand. Hence quantity-based calculation is also acceptable.  </a:t>
            </a:r>
          </a:p>
          <a:p>
            <a:pPr marL="384048" lvl="2" indent="0">
              <a:buNone/>
            </a:pPr>
            <a:endParaRPr lang="en-US" dirty="0"/>
          </a:p>
        </p:txBody>
      </p:sp>
    </p:spTree>
    <p:extLst>
      <p:ext uri="{BB962C8B-B14F-4D97-AF65-F5344CB8AC3E}">
        <p14:creationId xmlns:p14="http://schemas.microsoft.com/office/powerpoint/2010/main" val="27570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64B41-B6F7-4EC4-B0C3-A94FA7E9FF8C}"/>
              </a:ext>
            </a:extLst>
          </p:cNvPr>
          <p:cNvSpPr>
            <a:spLocks noGrp="1"/>
          </p:cNvSpPr>
          <p:nvPr>
            <p:ph type="title"/>
          </p:nvPr>
        </p:nvSpPr>
        <p:spPr/>
        <p:txBody>
          <a:bodyPr/>
          <a:lstStyle/>
          <a:p>
            <a:r>
              <a:rPr lang="nl-NL" dirty="0" err="1"/>
              <a:t>Quality</a:t>
            </a:r>
            <a:r>
              <a:rPr lang="nl-NL" dirty="0"/>
              <a:t>: </a:t>
            </a:r>
            <a:br>
              <a:rPr lang="nl-NL" dirty="0"/>
            </a:br>
            <a:r>
              <a:rPr lang="nl-NL" dirty="0"/>
              <a:t>multiple </a:t>
            </a:r>
            <a:r>
              <a:rPr lang="nl-NL" dirty="0" err="1"/>
              <a:t>deviating</a:t>
            </a:r>
            <a:r>
              <a:rPr lang="nl-NL" dirty="0"/>
              <a:t> speeds (I)</a:t>
            </a:r>
          </a:p>
        </p:txBody>
      </p:sp>
      <p:sp>
        <p:nvSpPr>
          <p:cNvPr id="5" name="Tijdelijke aanduiding voor inhoud 2">
            <a:extLst>
              <a:ext uri="{FF2B5EF4-FFF2-40B4-BE49-F238E27FC236}">
                <a16:creationId xmlns:a16="http://schemas.microsoft.com/office/drawing/2014/main" id="{C4CE838B-E183-47AB-846D-2059C8E6D873}"/>
              </a:ext>
            </a:extLst>
          </p:cNvPr>
          <p:cNvSpPr txBox="1">
            <a:spLocks/>
          </p:cNvSpPr>
          <p:nvPr/>
        </p:nvSpPr>
        <p:spPr>
          <a:xfrm>
            <a:off x="1097280" y="1845734"/>
            <a:ext cx="1005840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sz="2000" dirty="0"/>
              <a:t>Possibility 1: Quality Calculation quantity based;</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Quality = (Actual Output -/- Rejected Output ) / Actual Output; </a:t>
            </a:r>
          </a:p>
          <a:p>
            <a:pPr lvl="1">
              <a:buFont typeface="Arial" panose="020B0604020202020204" pitchFamily="34" charset="0"/>
              <a:buChar char="•"/>
            </a:pPr>
            <a:endParaRPr lang="en-US" sz="2000" dirty="0"/>
          </a:p>
          <a:p>
            <a:pPr marL="384048" lvl="2" indent="0">
              <a:buNone/>
            </a:pPr>
            <a:endParaRPr lang="en-US" sz="1800" dirty="0"/>
          </a:p>
          <a:p>
            <a:pPr lvl="2">
              <a:buFont typeface="Arial" panose="020B0604020202020204" pitchFamily="34" charset="0"/>
              <a:buChar char="•"/>
            </a:pPr>
            <a:endParaRPr lang="en-US" sz="1800" dirty="0"/>
          </a:p>
          <a:p>
            <a:pPr marL="384048" lvl="2" indent="0">
              <a:buNone/>
            </a:pPr>
            <a:endParaRPr lang="en-US" dirty="0"/>
          </a:p>
        </p:txBody>
      </p:sp>
      <p:sp>
        <p:nvSpPr>
          <p:cNvPr id="3" name="Rechthoek 2">
            <a:extLst>
              <a:ext uri="{FF2B5EF4-FFF2-40B4-BE49-F238E27FC236}">
                <a16:creationId xmlns:a16="http://schemas.microsoft.com/office/drawing/2014/main" id="{1A4DE984-B2C2-4F08-97A6-465ABB0C8462}"/>
              </a:ext>
            </a:extLst>
          </p:cNvPr>
          <p:cNvSpPr/>
          <p:nvPr/>
        </p:nvSpPr>
        <p:spPr>
          <a:xfrm>
            <a:off x="1097280" y="4223142"/>
            <a:ext cx="9997440" cy="1754326"/>
          </a:xfrm>
          <a:prstGeom prst="rect">
            <a:avLst/>
          </a:prstGeom>
        </p:spPr>
        <p:txBody>
          <a:bodyPr wrap="square">
            <a:spAutoFit/>
          </a:bodyPr>
          <a:lstStyle/>
          <a:p>
            <a:pPr marL="384048" lvl="2" indent="0">
              <a:buNone/>
            </a:pPr>
            <a:r>
              <a:rPr lang="en-US" b="1" dirty="0"/>
              <a:t>Quality = [ ( Actual Output 1 -/- Rejected Output 1) </a:t>
            </a:r>
          </a:p>
          <a:p>
            <a:pPr marL="384048" lvl="2" indent="0">
              <a:buNone/>
            </a:pPr>
            <a:r>
              <a:rPr lang="en-US" b="1" dirty="0"/>
              <a:t>			+ ( Actual Output 2 -/- Rejected Output 2) </a:t>
            </a:r>
          </a:p>
          <a:p>
            <a:pPr marL="384048" lvl="2" indent="0">
              <a:buNone/>
            </a:pPr>
            <a:r>
              <a:rPr lang="en-US" b="1" dirty="0"/>
              <a:t>			+ … </a:t>
            </a:r>
          </a:p>
          <a:p>
            <a:pPr marL="384048" lvl="2" indent="0">
              <a:buNone/>
            </a:pPr>
            <a:r>
              <a:rPr lang="en-US" b="1" dirty="0"/>
              <a:t>			+ ( Actual Output n -/- Rejected Output n) ]  </a:t>
            </a:r>
          </a:p>
          <a:p>
            <a:pPr marL="384048" lvl="2" indent="0">
              <a:buNone/>
            </a:pPr>
            <a:r>
              <a:rPr lang="en-US" b="1" dirty="0"/>
              <a:t>			/ </a:t>
            </a:r>
          </a:p>
          <a:p>
            <a:pPr marL="384048" lvl="2" indent="0">
              <a:buNone/>
            </a:pPr>
            <a:r>
              <a:rPr lang="en-US" b="1" dirty="0"/>
              <a:t>	         	( Actual Output 1 + Actual Output 2 +  …….. +  Actual Output n)  </a:t>
            </a:r>
          </a:p>
        </p:txBody>
      </p:sp>
    </p:spTree>
    <p:extLst>
      <p:ext uri="{BB962C8B-B14F-4D97-AF65-F5344CB8AC3E}">
        <p14:creationId xmlns:p14="http://schemas.microsoft.com/office/powerpoint/2010/main" val="237781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64B41-B6F7-4EC4-B0C3-A94FA7E9FF8C}"/>
              </a:ext>
            </a:extLst>
          </p:cNvPr>
          <p:cNvSpPr>
            <a:spLocks noGrp="1"/>
          </p:cNvSpPr>
          <p:nvPr>
            <p:ph type="title"/>
          </p:nvPr>
        </p:nvSpPr>
        <p:spPr/>
        <p:txBody>
          <a:bodyPr/>
          <a:lstStyle/>
          <a:p>
            <a:r>
              <a:rPr lang="nl-NL" dirty="0" err="1"/>
              <a:t>Quality</a:t>
            </a:r>
            <a:r>
              <a:rPr lang="nl-NL" dirty="0"/>
              <a:t>: </a:t>
            </a:r>
            <a:br>
              <a:rPr lang="nl-NL" dirty="0"/>
            </a:br>
            <a:r>
              <a:rPr lang="nl-NL" dirty="0"/>
              <a:t>multiple </a:t>
            </a:r>
            <a:r>
              <a:rPr lang="nl-NL" dirty="0" err="1"/>
              <a:t>deviating</a:t>
            </a:r>
            <a:r>
              <a:rPr lang="nl-NL" dirty="0"/>
              <a:t> speeds (II)</a:t>
            </a:r>
          </a:p>
        </p:txBody>
      </p:sp>
      <p:sp>
        <p:nvSpPr>
          <p:cNvPr id="5" name="Tijdelijke aanduiding voor inhoud 2">
            <a:extLst>
              <a:ext uri="{FF2B5EF4-FFF2-40B4-BE49-F238E27FC236}">
                <a16:creationId xmlns:a16="http://schemas.microsoft.com/office/drawing/2014/main" id="{C4CE838B-E183-47AB-846D-2059C8E6D873}"/>
              </a:ext>
            </a:extLst>
          </p:cNvPr>
          <p:cNvSpPr txBox="1">
            <a:spLocks/>
          </p:cNvSpPr>
          <p:nvPr/>
        </p:nvSpPr>
        <p:spPr>
          <a:xfrm>
            <a:off x="1097279" y="1845734"/>
            <a:ext cx="10799545"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sz="2000" dirty="0"/>
              <a:t>Possibility 2: Quality Calculation time based:</a:t>
            </a:r>
          </a:p>
          <a:p>
            <a:pPr marL="384048" lvl="2" indent="0">
              <a:buNone/>
            </a:pPr>
            <a:endParaRPr lang="en-US" sz="2000" dirty="0"/>
          </a:p>
          <a:p>
            <a:pPr lvl="1">
              <a:buFont typeface="Arial" panose="020B0604020202020204" pitchFamily="34" charset="0"/>
              <a:buChar char="•"/>
            </a:pPr>
            <a:r>
              <a:rPr lang="en-US" sz="2000" dirty="0"/>
              <a:t>Quality =  [ Standard Cycle Time * (Actual Output -/- Rejected Output ) ] /</a:t>
            </a:r>
          </a:p>
          <a:p>
            <a:pPr marL="201168" lvl="1" indent="0">
              <a:buNone/>
            </a:pPr>
            <a:r>
              <a:rPr lang="en-US" sz="2000" dirty="0"/>
              <a:t>		 ( Standard Cycle Time * Actual Output ); </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Key Item: Standard Cycle Time: Time/Unit (is inversed “standard production speed”);</a:t>
            </a:r>
          </a:p>
          <a:p>
            <a:pPr marL="384048" lvl="2" indent="0">
              <a:buNone/>
            </a:pPr>
            <a:endParaRPr lang="en-US" sz="1800" dirty="0"/>
          </a:p>
          <a:p>
            <a:pPr marL="384048" lvl="2" indent="0">
              <a:buNone/>
            </a:pPr>
            <a:endParaRPr lang="en-US" sz="1800" dirty="0"/>
          </a:p>
          <a:p>
            <a:pPr marL="384048" lvl="2" indent="0">
              <a:buNone/>
            </a:pPr>
            <a:endParaRPr lang="en-US" dirty="0"/>
          </a:p>
        </p:txBody>
      </p:sp>
      <p:sp>
        <p:nvSpPr>
          <p:cNvPr id="4" name="Rechthoek 3">
            <a:extLst>
              <a:ext uri="{FF2B5EF4-FFF2-40B4-BE49-F238E27FC236}">
                <a16:creationId xmlns:a16="http://schemas.microsoft.com/office/drawing/2014/main" id="{CB471757-1ACA-41BE-81AC-55136E5E724E}"/>
              </a:ext>
            </a:extLst>
          </p:cNvPr>
          <p:cNvSpPr/>
          <p:nvPr/>
        </p:nvSpPr>
        <p:spPr>
          <a:xfrm>
            <a:off x="1097279" y="4344792"/>
            <a:ext cx="10125778" cy="2031325"/>
          </a:xfrm>
          <a:prstGeom prst="rect">
            <a:avLst/>
          </a:prstGeom>
        </p:spPr>
        <p:txBody>
          <a:bodyPr wrap="square">
            <a:spAutoFit/>
          </a:bodyPr>
          <a:lstStyle/>
          <a:p>
            <a:pPr marL="384048" lvl="2" indent="0">
              <a:buNone/>
            </a:pPr>
            <a:r>
              <a:rPr lang="en-US" b="1" dirty="0"/>
              <a:t>Quality = [ {Standard Cycle Time 1 * ( Actual Output 1 -/- Rejected Output 1) } </a:t>
            </a:r>
          </a:p>
          <a:p>
            <a:pPr marL="384048" lvl="2" indent="0">
              <a:buNone/>
            </a:pPr>
            <a:r>
              <a:rPr lang="en-US" b="1" dirty="0"/>
              <a:t>			+ {Standard Cycle Time 2 * ( Actual Output 2 -/- Rejected Output 2) }</a:t>
            </a:r>
          </a:p>
          <a:p>
            <a:pPr marL="384048" lvl="2" indent="0">
              <a:buNone/>
            </a:pPr>
            <a:r>
              <a:rPr lang="en-US" b="1" dirty="0"/>
              <a:t>			+ … </a:t>
            </a:r>
          </a:p>
          <a:p>
            <a:pPr marL="384048" lvl="2" indent="0">
              <a:buNone/>
            </a:pPr>
            <a:r>
              <a:rPr lang="en-US" b="1" dirty="0"/>
              <a:t>			+ {Standard Cycle Time n * ( Actual Output n -/- Rejected Output n) } ] </a:t>
            </a:r>
          </a:p>
          <a:p>
            <a:pPr marL="384048" lvl="2" indent="0">
              <a:buNone/>
            </a:pPr>
            <a:r>
              <a:rPr lang="en-US" b="1" dirty="0"/>
              <a:t> 			/ </a:t>
            </a:r>
          </a:p>
          <a:p>
            <a:pPr marL="384048" lvl="2" indent="0">
              <a:buNone/>
            </a:pPr>
            <a:r>
              <a:rPr lang="en-US" b="1" dirty="0"/>
              <a:t>	         	[ ( Standard Cycle Time 1 * Actual Output 1 ) + ( Standard Cycle Time 2 * Actual Output 2 )</a:t>
            </a:r>
          </a:p>
          <a:p>
            <a:pPr marL="384048" lvl="2" indent="0">
              <a:buNone/>
            </a:pPr>
            <a:r>
              <a:rPr lang="en-US" b="1" dirty="0"/>
              <a:t>			+  ……..  + ( Standard Cycle Time n * Actual Output n) ] </a:t>
            </a:r>
          </a:p>
        </p:txBody>
      </p:sp>
    </p:spTree>
    <p:extLst>
      <p:ext uri="{BB962C8B-B14F-4D97-AF65-F5344CB8AC3E}">
        <p14:creationId xmlns:p14="http://schemas.microsoft.com/office/powerpoint/2010/main" val="228914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64B41-B6F7-4EC4-B0C3-A94FA7E9FF8C}"/>
              </a:ext>
            </a:extLst>
          </p:cNvPr>
          <p:cNvSpPr>
            <a:spLocks noGrp="1"/>
          </p:cNvSpPr>
          <p:nvPr>
            <p:ph type="title"/>
          </p:nvPr>
        </p:nvSpPr>
        <p:spPr/>
        <p:txBody>
          <a:bodyPr/>
          <a:lstStyle/>
          <a:p>
            <a:r>
              <a:rPr lang="nl-NL" dirty="0" err="1"/>
              <a:t>Quality</a:t>
            </a:r>
            <a:r>
              <a:rPr lang="nl-NL" dirty="0"/>
              <a:t>: </a:t>
            </a:r>
            <a:br>
              <a:rPr lang="nl-NL" dirty="0"/>
            </a:br>
            <a:r>
              <a:rPr lang="nl-NL" dirty="0"/>
              <a:t>multiple </a:t>
            </a:r>
            <a:r>
              <a:rPr lang="nl-NL" dirty="0" err="1"/>
              <a:t>deviating</a:t>
            </a:r>
            <a:r>
              <a:rPr lang="nl-NL" dirty="0"/>
              <a:t> speeds (III)</a:t>
            </a:r>
          </a:p>
        </p:txBody>
      </p:sp>
      <p:sp>
        <p:nvSpPr>
          <p:cNvPr id="5" name="Tijdelijke aanduiding voor inhoud 2">
            <a:extLst>
              <a:ext uri="{FF2B5EF4-FFF2-40B4-BE49-F238E27FC236}">
                <a16:creationId xmlns:a16="http://schemas.microsoft.com/office/drawing/2014/main" id="{C4CE838B-E183-47AB-846D-2059C8E6D873}"/>
              </a:ext>
            </a:extLst>
          </p:cNvPr>
          <p:cNvSpPr txBox="1">
            <a:spLocks/>
          </p:cNvSpPr>
          <p:nvPr/>
        </p:nvSpPr>
        <p:spPr>
          <a:xfrm>
            <a:off x="1097280" y="1845734"/>
            <a:ext cx="10058400" cy="402336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sz="2000" dirty="0"/>
              <a:t>Calculating quality per order (specific standard production speed/cycle time) the result will be the same;</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Calculating quality over all orders, results will be different;</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Especially when significant deviations in standard production speeds exist;</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Conform Nakajima (founder of OEE), using the time-based method will come closer to the original goal of OEE;</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However, operators communicate in quantities and calculating in quantities is easier to understand. Hence quantity-based calculation is also acceptable.  </a:t>
            </a:r>
          </a:p>
          <a:p>
            <a:pPr marL="384048" lvl="2" indent="0">
              <a:buNone/>
            </a:pPr>
            <a:endParaRPr lang="en-US" dirty="0"/>
          </a:p>
        </p:txBody>
      </p:sp>
    </p:spTree>
    <p:extLst>
      <p:ext uri="{BB962C8B-B14F-4D97-AF65-F5344CB8AC3E}">
        <p14:creationId xmlns:p14="http://schemas.microsoft.com/office/powerpoint/2010/main" val="11103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E9D5B43-584F-4F52-B13F-30293A34AA12}"/>
              </a:ext>
            </a:extLst>
          </p:cNvPr>
          <p:cNvSpPr/>
          <p:nvPr/>
        </p:nvSpPr>
        <p:spPr>
          <a:xfrm>
            <a:off x="4802203" y="168243"/>
            <a:ext cx="1540042" cy="56628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rPr>
              <a:t>OEE (%)</a:t>
            </a:r>
          </a:p>
        </p:txBody>
      </p:sp>
      <p:sp>
        <p:nvSpPr>
          <p:cNvPr id="5" name="Rechthoek 4">
            <a:extLst>
              <a:ext uri="{FF2B5EF4-FFF2-40B4-BE49-F238E27FC236}">
                <a16:creationId xmlns:a16="http://schemas.microsoft.com/office/drawing/2014/main" id="{EA00A2AD-4A79-4E40-8746-0EE852A18BCF}"/>
              </a:ext>
            </a:extLst>
          </p:cNvPr>
          <p:cNvSpPr/>
          <p:nvPr/>
        </p:nvSpPr>
        <p:spPr>
          <a:xfrm>
            <a:off x="4803006" y="1431892"/>
            <a:ext cx="1540043" cy="56628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rPr>
              <a:t>Performance (%)</a:t>
            </a:r>
          </a:p>
        </p:txBody>
      </p:sp>
      <p:sp>
        <p:nvSpPr>
          <p:cNvPr id="6" name="Rechthoek 5">
            <a:extLst>
              <a:ext uri="{FF2B5EF4-FFF2-40B4-BE49-F238E27FC236}">
                <a16:creationId xmlns:a16="http://schemas.microsoft.com/office/drawing/2014/main" id="{E74F6A73-4FB7-4CD5-A626-6983601DC9AA}"/>
              </a:ext>
            </a:extLst>
          </p:cNvPr>
          <p:cNvSpPr/>
          <p:nvPr/>
        </p:nvSpPr>
        <p:spPr>
          <a:xfrm>
            <a:off x="1282774" y="1431892"/>
            <a:ext cx="1540043" cy="56628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rPr>
              <a:t>Availability (%)</a:t>
            </a:r>
          </a:p>
        </p:txBody>
      </p:sp>
      <p:sp>
        <p:nvSpPr>
          <p:cNvPr id="7" name="Rechthoek 6">
            <a:extLst>
              <a:ext uri="{FF2B5EF4-FFF2-40B4-BE49-F238E27FC236}">
                <a16:creationId xmlns:a16="http://schemas.microsoft.com/office/drawing/2014/main" id="{6CAEEC08-6D9D-4376-A5F0-CF48ED0DF603}"/>
              </a:ext>
            </a:extLst>
          </p:cNvPr>
          <p:cNvSpPr/>
          <p:nvPr/>
        </p:nvSpPr>
        <p:spPr>
          <a:xfrm>
            <a:off x="8354058" y="1431892"/>
            <a:ext cx="1540043" cy="56628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white"/>
                </a:solidFill>
                <a:effectLst/>
                <a:uLnTx/>
                <a:uFillTx/>
                <a:latin typeface="Calibri" panose="020F0502020204030204"/>
                <a:ea typeface="+mn-ea"/>
                <a:cs typeface="+mn-cs"/>
              </a:rPr>
              <a:t>Quality</a:t>
            </a:r>
            <a:r>
              <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8" name="Rechthoek 7">
            <a:extLst>
              <a:ext uri="{FF2B5EF4-FFF2-40B4-BE49-F238E27FC236}">
                <a16:creationId xmlns:a16="http://schemas.microsoft.com/office/drawing/2014/main" id="{81C8001A-FD5C-4672-B5FD-E41D1B8146FA}"/>
              </a:ext>
            </a:extLst>
          </p:cNvPr>
          <p:cNvSpPr/>
          <p:nvPr/>
        </p:nvSpPr>
        <p:spPr>
          <a:xfrm>
            <a:off x="2476620" y="2586269"/>
            <a:ext cx="1047551" cy="56628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Actual</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Production</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Time (time)</a:t>
            </a:r>
          </a:p>
        </p:txBody>
      </p:sp>
      <p:sp>
        <p:nvSpPr>
          <p:cNvPr id="9" name="Rechthoek 8">
            <a:extLst>
              <a:ext uri="{FF2B5EF4-FFF2-40B4-BE49-F238E27FC236}">
                <a16:creationId xmlns:a16="http://schemas.microsoft.com/office/drawing/2014/main" id="{9A35DAC7-6725-41CF-BA59-63C543D72558}"/>
              </a:ext>
            </a:extLst>
          </p:cNvPr>
          <p:cNvSpPr/>
          <p:nvPr/>
        </p:nvSpPr>
        <p:spPr>
          <a:xfrm>
            <a:off x="1005244" y="3732958"/>
            <a:ext cx="1047551" cy="566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Potential</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Production</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Time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(time)</a:t>
            </a:r>
          </a:p>
        </p:txBody>
      </p:sp>
      <p:sp>
        <p:nvSpPr>
          <p:cNvPr id="10" name="Rechthoek 9">
            <a:extLst>
              <a:ext uri="{FF2B5EF4-FFF2-40B4-BE49-F238E27FC236}">
                <a16:creationId xmlns:a16="http://schemas.microsoft.com/office/drawing/2014/main" id="{C598D49B-87BF-4178-8362-9A98B63A30A8}"/>
              </a:ext>
            </a:extLst>
          </p:cNvPr>
          <p:cNvSpPr/>
          <p:nvPr/>
        </p:nvSpPr>
        <p:spPr>
          <a:xfrm>
            <a:off x="202131" y="5207935"/>
            <a:ext cx="1047551" cy="56628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Total Operating Time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(time)</a:t>
            </a:r>
          </a:p>
        </p:txBody>
      </p:sp>
      <p:sp>
        <p:nvSpPr>
          <p:cNvPr id="11" name="Rechthoek 10">
            <a:extLst>
              <a:ext uri="{FF2B5EF4-FFF2-40B4-BE49-F238E27FC236}">
                <a16:creationId xmlns:a16="http://schemas.microsoft.com/office/drawing/2014/main" id="{2D1FDCF4-76DF-4B67-8636-73FAB145FBBC}"/>
              </a:ext>
            </a:extLst>
          </p:cNvPr>
          <p:cNvSpPr/>
          <p:nvPr/>
        </p:nvSpPr>
        <p:spPr>
          <a:xfrm>
            <a:off x="1755805" y="5207935"/>
            <a:ext cx="1047551" cy="5662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black"/>
                </a:solidFill>
                <a:effectLst/>
                <a:uLnTx/>
                <a:uFillTx/>
                <a:latin typeface="Calibri" panose="020F0502020204030204"/>
                <a:ea typeface="+mn-ea"/>
                <a:cs typeface="+mn-cs"/>
              </a:rPr>
              <a:t>Not</a:t>
            </a:r>
            <a:r>
              <a:rPr kumimoji="0" lang="nl-NL" sz="1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1000" b="0" i="0" u="none" strike="noStrike" kern="1200" cap="none" spc="0" normalizeH="0" baseline="0" noProof="0" dirty="0" err="1">
                <a:ln>
                  <a:noFill/>
                </a:ln>
                <a:solidFill>
                  <a:prstClr val="black"/>
                </a:solidFill>
                <a:effectLst/>
                <a:uLnTx/>
                <a:uFillTx/>
                <a:latin typeface="Calibri" panose="020F0502020204030204"/>
                <a:ea typeface="+mn-ea"/>
                <a:cs typeface="+mn-cs"/>
              </a:rPr>
              <a:t>Scheduled</a:t>
            </a:r>
            <a:r>
              <a:rPr kumimoji="0" lang="nl-NL" sz="1000" b="0" i="0" u="none" strike="noStrike" kern="1200" cap="none" spc="0" normalizeH="0" baseline="0" noProof="0" dirty="0">
                <a:ln>
                  <a:noFill/>
                </a:ln>
                <a:solidFill>
                  <a:prstClr val="black"/>
                </a:solidFill>
                <a:effectLst/>
                <a:uLnTx/>
                <a:uFillTx/>
                <a:latin typeface="Calibri" panose="020F0502020204030204"/>
                <a:ea typeface="+mn-ea"/>
                <a:cs typeface="+mn-cs"/>
              </a:rPr>
              <a:t> Operating Time (time)</a:t>
            </a:r>
          </a:p>
        </p:txBody>
      </p:sp>
      <p:sp>
        <p:nvSpPr>
          <p:cNvPr id="12" name="Rechthoek 11">
            <a:extLst>
              <a:ext uri="{FF2B5EF4-FFF2-40B4-BE49-F238E27FC236}">
                <a16:creationId xmlns:a16="http://schemas.microsoft.com/office/drawing/2014/main" id="{65F414D1-49EC-42E9-B248-9E4E82028974}"/>
              </a:ext>
            </a:extLst>
          </p:cNvPr>
          <p:cNvSpPr/>
          <p:nvPr/>
        </p:nvSpPr>
        <p:spPr>
          <a:xfrm>
            <a:off x="4531339" y="5329121"/>
            <a:ext cx="1047551" cy="5662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black"/>
                </a:solidFill>
                <a:effectLst/>
                <a:uLnTx/>
                <a:uFillTx/>
                <a:latin typeface="Calibri" panose="020F0502020204030204"/>
                <a:ea typeface="+mn-ea"/>
                <a:cs typeface="+mn-cs"/>
              </a:rPr>
              <a:t>UnScheduled</a:t>
            </a:r>
            <a:r>
              <a:rPr kumimoji="0" lang="nl-NL" sz="1000" b="0" i="0" u="none" strike="noStrike" kern="1200" cap="none" spc="0" normalizeH="0" baseline="0" noProof="0" dirty="0">
                <a:ln>
                  <a:noFill/>
                </a:ln>
                <a:solidFill>
                  <a:prstClr val="black"/>
                </a:solidFill>
                <a:effectLst/>
                <a:uLnTx/>
                <a:uFillTx/>
                <a:latin typeface="Calibri" panose="020F0502020204030204"/>
                <a:ea typeface="+mn-ea"/>
                <a:cs typeface="+mn-cs"/>
              </a:rPr>
              <a:t> Down Time (time)</a:t>
            </a:r>
          </a:p>
        </p:txBody>
      </p:sp>
      <p:sp>
        <p:nvSpPr>
          <p:cNvPr id="13" name="Rechthoek 12">
            <a:extLst>
              <a:ext uri="{FF2B5EF4-FFF2-40B4-BE49-F238E27FC236}">
                <a16:creationId xmlns:a16="http://schemas.microsoft.com/office/drawing/2014/main" id="{48D94A4F-087D-4E74-BA4F-76A65C6C0AE3}"/>
              </a:ext>
            </a:extLst>
          </p:cNvPr>
          <p:cNvSpPr/>
          <p:nvPr/>
        </p:nvSpPr>
        <p:spPr>
          <a:xfrm>
            <a:off x="6663890" y="2579752"/>
            <a:ext cx="1047551" cy="56628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Actual</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Output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(units)</a:t>
            </a:r>
          </a:p>
        </p:txBody>
      </p:sp>
      <p:sp>
        <p:nvSpPr>
          <p:cNvPr id="14" name="Rechthoek 13">
            <a:extLst>
              <a:ext uri="{FF2B5EF4-FFF2-40B4-BE49-F238E27FC236}">
                <a16:creationId xmlns:a16="http://schemas.microsoft.com/office/drawing/2014/main" id="{5464C234-F21B-418F-A774-CDE8445EDB98}"/>
              </a:ext>
            </a:extLst>
          </p:cNvPr>
          <p:cNvSpPr/>
          <p:nvPr/>
        </p:nvSpPr>
        <p:spPr>
          <a:xfrm>
            <a:off x="6665450" y="3637317"/>
            <a:ext cx="1047551" cy="56628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Standard </a:t>
            </a: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Cycle</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Time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(time/unit)</a:t>
            </a:r>
          </a:p>
        </p:txBody>
      </p:sp>
      <p:sp>
        <p:nvSpPr>
          <p:cNvPr id="15" name="Rechthoek 14">
            <a:extLst>
              <a:ext uri="{FF2B5EF4-FFF2-40B4-BE49-F238E27FC236}">
                <a16:creationId xmlns:a16="http://schemas.microsoft.com/office/drawing/2014/main" id="{53EAF0C8-99C1-4F5F-9296-7FBEDD28F2C5}"/>
              </a:ext>
            </a:extLst>
          </p:cNvPr>
          <p:cNvSpPr/>
          <p:nvPr/>
        </p:nvSpPr>
        <p:spPr>
          <a:xfrm>
            <a:off x="9747083" y="2579752"/>
            <a:ext cx="1047551" cy="56628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Rejected</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Output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(units)</a:t>
            </a:r>
          </a:p>
        </p:txBody>
      </p:sp>
      <p:cxnSp>
        <p:nvCxnSpPr>
          <p:cNvPr id="17" name="Verbindingslijn: gebogen 16">
            <a:extLst>
              <a:ext uri="{FF2B5EF4-FFF2-40B4-BE49-F238E27FC236}">
                <a16:creationId xmlns:a16="http://schemas.microsoft.com/office/drawing/2014/main" id="{BCC0AD44-9560-4AA0-BD9D-C3D154B536FA}"/>
              </a:ext>
            </a:extLst>
          </p:cNvPr>
          <p:cNvCxnSpPr>
            <a:cxnSpLocks/>
            <a:stCxn id="15" idx="1"/>
            <a:endCxn id="7" idx="2"/>
          </p:cNvCxnSpPr>
          <p:nvPr/>
        </p:nvCxnSpPr>
        <p:spPr>
          <a:xfrm rot="10800000">
            <a:off x="9124081" y="1998179"/>
            <a:ext cx="623003" cy="8647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Verbindingslijn: gebogen 17">
            <a:extLst>
              <a:ext uri="{FF2B5EF4-FFF2-40B4-BE49-F238E27FC236}">
                <a16:creationId xmlns:a16="http://schemas.microsoft.com/office/drawing/2014/main" id="{4284DEAF-32A2-400C-8BBB-24D423CA8C60}"/>
              </a:ext>
            </a:extLst>
          </p:cNvPr>
          <p:cNvCxnSpPr>
            <a:cxnSpLocks/>
            <a:stCxn id="13" idx="3"/>
            <a:endCxn id="7" idx="2"/>
          </p:cNvCxnSpPr>
          <p:nvPr/>
        </p:nvCxnSpPr>
        <p:spPr>
          <a:xfrm flipV="1">
            <a:off x="7711441" y="1998178"/>
            <a:ext cx="1412639" cy="8647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8174C664-666C-4E88-AD2E-8042E4B22663}"/>
              </a:ext>
            </a:extLst>
          </p:cNvPr>
          <p:cNvSpPr txBox="1"/>
          <p:nvPr/>
        </p:nvSpPr>
        <p:spPr>
          <a:xfrm>
            <a:off x="9137184" y="2160643"/>
            <a:ext cx="2802370" cy="33855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Standard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Cycle</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Time *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Actual</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Output -/-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Rejected</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Output ))  </a:t>
            </a:r>
          </a:p>
          <a:p>
            <a:pPr marL="0" marR="0" lvl="0" indent="0" algn="ctr" defTabSz="457200" rtl="0" eaLnBrk="1" fontAlgn="auto" latinLnBrk="0" hangingPunct="1">
              <a:lnSpc>
                <a:spcPct val="100000"/>
              </a:lnSpc>
              <a:spcBef>
                <a:spcPts val="0"/>
              </a:spcBef>
              <a:spcAft>
                <a:spcPts val="0"/>
              </a:spcAft>
              <a:buClrTx/>
              <a:buSzTx/>
              <a:buFontTx/>
              <a:buNone/>
              <a:tabLst/>
              <a:defRPr/>
            </a:pPr>
            <a:r>
              <a:rPr lang="nl-NL" sz="800" dirty="0">
                <a:solidFill>
                  <a:prstClr val="black"/>
                </a:solidFill>
                <a:latin typeface="Calibri" panose="020F0502020204030204"/>
              </a:rPr>
              <a:t>( Standard </a:t>
            </a:r>
            <a:r>
              <a:rPr lang="nl-NL" sz="800" dirty="0" err="1">
                <a:solidFill>
                  <a:prstClr val="black"/>
                </a:solidFill>
                <a:latin typeface="Calibri" panose="020F0502020204030204"/>
              </a:rPr>
              <a:t>Cycle</a:t>
            </a:r>
            <a:r>
              <a:rPr lang="nl-NL" sz="800" dirty="0">
                <a:solidFill>
                  <a:prstClr val="black"/>
                </a:solidFill>
                <a:latin typeface="Calibri" panose="020F0502020204030204"/>
              </a:rPr>
              <a:t> Time *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Actual</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Output )</a:t>
            </a:r>
          </a:p>
        </p:txBody>
      </p:sp>
      <p:cxnSp>
        <p:nvCxnSpPr>
          <p:cNvPr id="27" name="Verbindingslijn: gebogen 26">
            <a:extLst>
              <a:ext uri="{FF2B5EF4-FFF2-40B4-BE49-F238E27FC236}">
                <a16:creationId xmlns:a16="http://schemas.microsoft.com/office/drawing/2014/main" id="{BC58821D-451A-4985-81CC-ECE82843204A}"/>
              </a:ext>
            </a:extLst>
          </p:cNvPr>
          <p:cNvCxnSpPr>
            <a:cxnSpLocks/>
            <a:stCxn id="13" idx="1"/>
            <a:endCxn id="5" idx="2"/>
          </p:cNvCxnSpPr>
          <p:nvPr/>
        </p:nvCxnSpPr>
        <p:spPr>
          <a:xfrm rot="10800000">
            <a:off x="5573028" y="1998179"/>
            <a:ext cx="1090862" cy="8647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Verbindingslijn: gebogen 29">
            <a:extLst>
              <a:ext uri="{FF2B5EF4-FFF2-40B4-BE49-F238E27FC236}">
                <a16:creationId xmlns:a16="http://schemas.microsoft.com/office/drawing/2014/main" id="{74D53FF2-51FB-4846-91A0-4BDEA3BE27FA}"/>
              </a:ext>
            </a:extLst>
          </p:cNvPr>
          <p:cNvCxnSpPr>
            <a:cxnSpLocks/>
            <a:stCxn id="14" idx="0"/>
            <a:endCxn id="5" idx="2"/>
          </p:cNvCxnSpPr>
          <p:nvPr/>
        </p:nvCxnSpPr>
        <p:spPr>
          <a:xfrm rot="16200000" flipV="1">
            <a:off x="5561558" y="2009649"/>
            <a:ext cx="1639139" cy="1616198"/>
          </a:xfrm>
          <a:prstGeom prst="bentConnector3">
            <a:avLst>
              <a:gd name="adj1" fmla="val 218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Verbindingslijn: gebogen 46">
            <a:extLst>
              <a:ext uri="{FF2B5EF4-FFF2-40B4-BE49-F238E27FC236}">
                <a16:creationId xmlns:a16="http://schemas.microsoft.com/office/drawing/2014/main" id="{0190347E-A086-43F4-BD07-4F9256A2C318}"/>
              </a:ext>
            </a:extLst>
          </p:cNvPr>
          <p:cNvCxnSpPr>
            <a:cxnSpLocks/>
            <a:stCxn id="8" idx="3"/>
            <a:endCxn id="5" idx="2"/>
          </p:cNvCxnSpPr>
          <p:nvPr/>
        </p:nvCxnSpPr>
        <p:spPr>
          <a:xfrm flipV="1">
            <a:off x="3524171" y="1998178"/>
            <a:ext cx="2048857" cy="87123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kstvak 49">
            <a:extLst>
              <a:ext uri="{FF2B5EF4-FFF2-40B4-BE49-F238E27FC236}">
                <a16:creationId xmlns:a16="http://schemas.microsoft.com/office/drawing/2014/main" id="{D3D21A9F-5B02-4FB2-BF7B-A6FCBD911250}"/>
              </a:ext>
            </a:extLst>
          </p:cNvPr>
          <p:cNvSpPr txBox="1"/>
          <p:nvPr/>
        </p:nvSpPr>
        <p:spPr>
          <a:xfrm>
            <a:off x="5572223" y="2102701"/>
            <a:ext cx="197763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Actual</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Output * Standard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Cycle</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Time )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Actual</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Production</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Time</a:t>
            </a:r>
          </a:p>
        </p:txBody>
      </p:sp>
      <p:cxnSp>
        <p:nvCxnSpPr>
          <p:cNvPr id="51" name="Verbindingslijn: gebogen 50">
            <a:extLst>
              <a:ext uri="{FF2B5EF4-FFF2-40B4-BE49-F238E27FC236}">
                <a16:creationId xmlns:a16="http://schemas.microsoft.com/office/drawing/2014/main" id="{1F5D662F-FA83-4B74-9518-70E4B9A28088}"/>
              </a:ext>
            </a:extLst>
          </p:cNvPr>
          <p:cNvCxnSpPr>
            <a:cxnSpLocks/>
            <a:stCxn id="8" idx="1"/>
            <a:endCxn id="6" idx="2"/>
          </p:cNvCxnSpPr>
          <p:nvPr/>
        </p:nvCxnSpPr>
        <p:spPr>
          <a:xfrm rot="10800000">
            <a:off x="2052796" y="1998178"/>
            <a:ext cx="423824" cy="87123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Verbindingslijn: gebogen 53">
            <a:extLst>
              <a:ext uri="{FF2B5EF4-FFF2-40B4-BE49-F238E27FC236}">
                <a16:creationId xmlns:a16="http://schemas.microsoft.com/office/drawing/2014/main" id="{382F6BCE-A1F7-4FEC-A705-F0C4ECEF8519}"/>
              </a:ext>
            </a:extLst>
          </p:cNvPr>
          <p:cNvCxnSpPr>
            <a:cxnSpLocks/>
            <a:stCxn id="9" idx="0"/>
            <a:endCxn id="6" idx="2"/>
          </p:cNvCxnSpPr>
          <p:nvPr/>
        </p:nvCxnSpPr>
        <p:spPr>
          <a:xfrm rot="5400000" flipH="1" flipV="1">
            <a:off x="923518" y="2603680"/>
            <a:ext cx="1734780" cy="5237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kstvak 57">
            <a:extLst>
              <a:ext uri="{FF2B5EF4-FFF2-40B4-BE49-F238E27FC236}">
                <a16:creationId xmlns:a16="http://schemas.microsoft.com/office/drawing/2014/main" id="{A1A81479-D818-4409-9DEB-F6647ED0B557}"/>
              </a:ext>
            </a:extLst>
          </p:cNvPr>
          <p:cNvSpPr txBox="1"/>
          <p:nvPr/>
        </p:nvSpPr>
        <p:spPr>
          <a:xfrm>
            <a:off x="718369" y="2186038"/>
            <a:ext cx="1276311" cy="33855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Actual</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Production</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Time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Potential</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Production</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Time</a:t>
            </a:r>
          </a:p>
        </p:txBody>
      </p:sp>
      <p:cxnSp>
        <p:nvCxnSpPr>
          <p:cNvPr id="59" name="Verbindingslijn: gebogen 58">
            <a:extLst>
              <a:ext uri="{FF2B5EF4-FFF2-40B4-BE49-F238E27FC236}">
                <a16:creationId xmlns:a16="http://schemas.microsoft.com/office/drawing/2014/main" id="{7A251530-0B55-46EB-B9AB-811F8D54CCF4}"/>
              </a:ext>
            </a:extLst>
          </p:cNvPr>
          <p:cNvCxnSpPr>
            <a:cxnSpLocks/>
            <a:stCxn id="9" idx="3"/>
            <a:endCxn id="8" idx="2"/>
          </p:cNvCxnSpPr>
          <p:nvPr/>
        </p:nvCxnSpPr>
        <p:spPr>
          <a:xfrm flipV="1">
            <a:off x="2052795" y="3152555"/>
            <a:ext cx="947601" cy="86354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Verbindingslijn: gebogen 62">
            <a:extLst>
              <a:ext uri="{FF2B5EF4-FFF2-40B4-BE49-F238E27FC236}">
                <a16:creationId xmlns:a16="http://schemas.microsoft.com/office/drawing/2014/main" id="{3D9F2832-CC6C-475C-846E-F0B3531F3E61}"/>
              </a:ext>
            </a:extLst>
          </p:cNvPr>
          <p:cNvCxnSpPr>
            <a:cxnSpLocks/>
            <a:stCxn id="12" idx="1"/>
            <a:endCxn id="8" idx="2"/>
          </p:cNvCxnSpPr>
          <p:nvPr/>
        </p:nvCxnSpPr>
        <p:spPr>
          <a:xfrm rot="10800000">
            <a:off x="3000397" y="3152556"/>
            <a:ext cx="1530943" cy="24597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kstvak 65">
            <a:extLst>
              <a:ext uri="{FF2B5EF4-FFF2-40B4-BE49-F238E27FC236}">
                <a16:creationId xmlns:a16="http://schemas.microsoft.com/office/drawing/2014/main" id="{2719BF0D-DC7C-4BDC-A52A-96323687AF68}"/>
              </a:ext>
            </a:extLst>
          </p:cNvPr>
          <p:cNvSpPr txBox="1"/>
          <p:nvPr/>
        </p:nvSpPr>
        <p:spPr>
          <a:xfrm>
            <a:off x="3035412" y="3157026"/>
            <a:ext cx="1356462" cy="83099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Potential</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Production</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Time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Unscheduled</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Idle</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Time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Unscheduled</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Down Time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a:ln>
                  <a:noFill/>
                </a:ln>
                <a:solidFill>
                  <a:prstClr val="black"/>
                </a:solidFill>
                <a:effectLst/>
                <a:uLnTx/>
                <a:uFillTx/>
                <a:latin typeface="Calibri" panose="020F0502020204030204"/>
                <a:ea typeface="+mn-ea"/>
                <a:cs typeface="+mn-cs"/>
              </a:rPr>
              <a:t>Line Restraint </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Time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Waiting</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Time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Failure Time</a:t>
            </a:r>
          </a:p>
        </p:txBody>
      </p:sp>
      <p:cxnSp>
        <p:nvCxnSpPr>
          <p:cNvPr id="68" name="Verbindingslijn: gebogen 67">
            <a:extLst>
              <a:ext uri="{FF2B5EF4-FFF2-40B4-BE49-F238E27FC236}">
                <a16:creationId xmlns:a16="http://schemas.microsoft.com/office/drawing/2014/main" id="{8F99DCC6-A367-420C-8174-41016BFA8BA7}"/>
              </a:ext>
            </a:extLst>
          </p:cNvPr>
          <p:cNvCxnSpPr>
            <a:cxnSpLocks/>
            <a:stCxn id="10" idx="0"/>
            <a:endCxn id="9" idx="2"/>
          </p:cNvCxnSpPr>
          <p:nvPr/>
        </p:nvCxnSpPr>
        <p:spPr>
          <a:xfrm rot="5400000" flipH="1" flipV="1">
            <a:off x="673118" y="4352034"/>
            <a:ext cx="908691" cy="8031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Verbindingslijn: gebogen 70">
            <a:extLst>
              <a:ext uri="{FF2B5EF4-FFF2-40B4-BE49-F238E27FC236}">
                <a16:creationId xmlns:a16="http://schemas.microsoft.com/office/drawing/2014/main" id="{58DBF640-03FD-48A5-AD5D-C641F8DB8259}"/>
              </a:ext>
            </a:extLst>
          </p:cNvPr>
          <p:cNvCxnSpPr>
            <a:cxnSpLocks/>
            <a:stCxn id="11" idx="0"/>
            <a:endCxn id="9" idx="2"/>
          </p:cNvCxnSpPr>
          <p:nvPr/>
        </p:nvCxnSpPr>
        <p:spPr>
          <a:xfrm rot="16200000" flipV="1">
            <a:off x="1449956" y="4378309"/>
            <a:ext cx="908691" cy="75056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kstvak 73">
            <a:extLst>
              <a:ext uri="{FF2B5EF4-FFF2-40B4-BE49-F238E27FC236}">
                <a16:creationId xmlns:a16="http://schemas.microsoft.com/office/drawing/2014/main" id="{6B1D1967-5DC1-4869-86E7-984A614ECE55}"/>
              </a:ext>
            </a:extLst>
          </p:cNvPr>
          <p:cNvSpPr txBox="1"/>
          <p:nvPr/>
        </p:nvSpPr>
        <p:spPr>
          <a:xfrm>
            <a:off x="453907" y="4341375"/>
            <a:ext cx="1116010" cy="33855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Total Time -/-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Scheduled</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Down Time</a:t>
            </a:r>
          </a:p>
        </p:txBody>
      </p:sp>
      <p:cxnSp>
        <p:nvCxnSpPr>
          <p:cNvPr id="75" name="Verbindingslijn: gebogen 74">
            <a:extLst>
              <a:ext uri="{FF2B5EF4-FFF2-40B4-BE49-F238E27FC236}">
                <a16:creationId xmlns:a16="http://schemas.microsoft.com/office/drawing/2014/main" id="{C08F9E94-F045-4E25-8909-B9364052FDC3}"/>
              </a:ext>
            </a:extLst>
          </p:cNvPr>
          <p:cNvCxnSpPr>
            <a:cxnSpLocks/>
            <a:stCxn id="6" idx="0"/>
            <a:endCxn id="4" idx="2"/>
          </p:cNvCxnSpPr>
          <p:nvPr/>
        </p:nvCxnSpPr>
        <p:spPr>
          <a:xfrm rot="5400000" flipH="1" flipV="1">
            <a:off x="3463829" y="-676503"/>
            <a:ext cx="697363" cy="35194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Verbindingslijn: gebogen 77">
            <a:extLst>
              <a:ext uri="{FF2B5EF4-FFF2-40B4-BE49-F238E27FC236}">
                <a16:creationId xmlns:a16="http://schemas.microsoft.com/office/drawing/2014/main" id="{990925D7-D430-4761-B246-631A34F55485}"/>
              </a:ext>
            </a:extLst>
          </p:cNvPr>
          <p:cNvCxnSpPr>
            <a:cxnSpLocks/>
            <a:stCxn id="7" idx="0"/>
            <a:endCxn id="4" idx="2"/>
          </p:cNvCxnSpPr>
          <p:nvPr/>
        </p:nvCxnSpPr>
        <p:spPr>
          <a:xfrm rot="16200000" flipV="1">
            <a:off x="6999471" y="-692717"/>
            <a:ext cx="697363" cy="355185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Rechte verbindingslijn met pijl 84">
            <a:extLst>
              <a:ext uri="{FF2B5EF4-FFF2-40B4-BE49-F238E27FC236}">
                <a16:creationId xmlns:a16="http://schemas.microsoft.com/office/drawing/2014/main" id="{C4330212-A899-4AF8-AF0E-B3F9637545BC}"/>
              </a:ext>
            </a:extLst>
          </p:cNvPr>
          <p:cNvCxnSpPr>
            <a:stCxn id="5" idx="0"/>
            <a:endCxn id="4" idx="2"/>
          </p:cNvCxnSpPr>
          <p:nvPr/>
        </p:nvCxnSpPr>
        <p:spPr>
          <a:xfrm flipH="1" flipV="1">
            <a:off x="5572224" y="734529"/>
            <a:ext cx="804" cy="697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kstvak 85">
            <a:extLst>
              <a:ext uri="{FF2B5EF4-FFF2-40B4-BE49-F238E27FC236}">
                <a16:creationId xmlns:a16="http://schemas.microsoft.com/office/drawing/2014/main" id="{540184CC-C09F-43D2-B71D-FC9844D43772}"/>
              </a:ext>
            </a:extLst>
          </p:cNvPr>
          <p:cNvSpPr txBox="1"/>
          <p:nvPr/>
        </p:nvSpPr>
        <p:spPr>
          <a:xfrm>
            <a:off x="5572223" y="818005"/>
            <a:ext cx="241104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dirty="0">
                <a:ln>
                  <a:noFill/>
                </a:ln>
                <a:solidFill>
                  <a:prstClr val="black"/>
                </a:solidFill>
                <a:effectLst/>
                <a:uLnTx/>
                <a:uFillTx/>
                <a:latin typeface="Calibri" panose="020F0502020204030204"/>
                <a:ea typeface="+mn-ea"/>
                <a:cs typeface="+mn-cs"/>
              </a:rPr>
              <a:t>Availability * Performance * </a:t>
            </a:r>
            <a:r>
              <a:rPr kumimoji="0" lang="nl-NL" sz="1200" b="0" i="0" u="none" strike="noStrike" kern="1200" cap="none" spc="0" normalizeH="0" baseline="0" noProof="0" dirty="0" err="1">
                <a:ln>
                  <a:noFill/>
                </a:ln>
                <a:solidFill>
                  <a:prstClr val="black"/>
                </a:solidFill>
                <a:effectLst/>
                <a:uLnTx/>
                <a:uFillTx/>
                <a:latin typeface="Calibri" panose="020F0502020204030204"/>
                <a:ea typeface="+mn-ea"/>
                <a:cs typeface="+mn-cs"/>
              </a:rPr>
              <a:t>Quality</a:t>
            </a:r>
            <a:endParaRPr kumimoji="0" lang="nl-NL"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hthoek 33">
            <a:extLst>
              <a:ext uri="{FF2B5EF4-FFF2-40B4-BE49-F238E27FC236}">
                <a16:creationId xmlns:a16="http://schemas.microsoft.com/office/drawing/2014/main" id="{F7FAEA9B-EF99-4483-8518-2C2EFBEAB089}"/>
              </a:ext>
            </a:extLst>
          </p:cNvPr>
          <p:cNvSpPr/>
          <p:nvPr/>
        </p:nvSpPr>
        <p:spPr>
          <a:xfrm>
            <a:off x="3281942" y="3981147"/>
            <a:ext cx="1047551" cy="56628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Failure Time (time)</a:t>
            </a:r>
          </a:p>
        </p:txBody>
      </p:sp>
      <p:sp>
        <p:nvSpPr>
          <p:cNvPr id="35" name="Rechthoek 34">
            <a:extLst>
              <a:ext uri="{FF2B5EF4-FFF2-40B4-BE49-F238E27FC236}">
                <a16:creationId xmlns:a16="http://schemas.microsoft.com/office/drawing/2014/main" id="{DF6B1411-2825-4076-B447-E05A10D9CD95}"/>
              </a:ext>
            </a:extLst>
          </p:cNvPr>
          <p:cNvSpPr/>
          <p:nvPr/>
        </p:nvSpPr>
        <p:spPr>
          <a:xfrm>
            <a:off x="4524673" y="4405221"/>
            <a:ext cx="1047551" cy="5662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Waiting</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Time (time)</a:t>
            </a:r>
          </a:p>
        </p:txBody>
      </p:sp>
      <p:sp>
        <p:nvSpPr>
          <p:cNvPr id="37" name="Rechthoek 36">
            <a:extLst>
              <a:ext uri="{FF2B5EF4-FFF2-40B4-BE49-F238E27FC236}">
                <a16:creationId xmlns:a16="http://schemas.microsoft.com/office/drawing/2014/main" id="{27D58F81-624B-478B-9455-94EC261F59E4}"/>
              </a:ext>
            </a:extLst>
          </p:cNvPr>
          <p:cNvSpPr/>
          <p:nvPr/>
        </p:nvSpPr>
        <p:spPr>
          <a:xfrm>
            <a:off x="3284312" y="4854462"/>
            <a:ext cx="1047551" cy="56628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Line Restraint Time (time)</a:t>
            </a:r>
          </a:p>
        </p:txBody>
      </p:sp>
      <p:cxnSp>
        <p:nvCxnSpPr>
          <p:cNvPr id="38" name="Verbindingslijn: gebogen 37">
            <a:extLst>
              <a:ext uri="{FF2B5EF4-FFF2-40B4-BE49-F238E27FC236}">
                <a16:creationId xmlns:a16="http://schemas.microsoft.com/office/drawing/2014/main" id="{A898B8CB-99B9-43AD-96E1-4381144AFC3D}"/>
              </a:ext>
            </a:extLst>
          </p:cNvPr>
          <p:cNvCxnSpPr>
            <a:cxnSpLocks/>
            <a:stCxn id="34" idx="1"/>
            <a:endCxn id="8" idx="2"/>
          </p:cNvCxnSpPr>
          <p:nvPr/>
        </p:nvCxnSpPr>
        <p:spPr>
          <a:xfrm rot="10800000">
            <a:off x="3000396" y="3152556"/>
            <a:ext cx="281546" cy="11117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Verbindingslijn: gebogen 40">
            <a:extLst>
              <a:ext uri="{FF2B5EF4-FFF2-40B4-BE49-F238E27FC236}">
                <a16:creationId xmlns:a16="http://schemas.microsoft.com/office/drawing/2014/main" id="{54475012-E28F-4D0F-A932-F3C9391563E4}"/>
              </a:ext>
            </a:extLst>
          </p:cNvPr>
          <p:cNvCxnSpPr>
            <a:cxnSpLocks/>
            <a:stCxn id="34" idx="1"/>
            <a:endCxn id="8" idx="2"/>
          </p:cNvCxnSpPr>
          <p:nvPr/>
        </p:nvCxnSpPr>
        <p:spPr>
          <a:xfrm rot="10800000">
            <a:off x="3000396" y="3152556"/>
            <a:ext cx="281546" cy="11117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Verbindingslijn: gebogen 43">
            <a:extLst>
              <a:ext uri="{FF2B5EF4-FFF2-40B4-BE49-F238E27FC236}">
                <a16:creationId xmlns:a16="http://schemas.microsoft.com/office/drawing/2014/main" id="{8918C387-DEC9-424B-80CE-48B1CAFA3F77}"/>
              </a:ext>
            </a:extLst>
          </p:cNvPr>
          <p:cNvCxnSpPr>
            <a:cxnSpLocks/>
            <a:stCxn id="35" idx="1"/>
            <a:endCxn id="8" idx="2"/>
          </p:cNvCxnSpPr>
          <p:nvPr/>
        </p:nvCxnSpPr>
        <p:spPr>
          <a:xfrm rot="10800000">
            <a:off x="3000397" y="3152556"/>
            <a:ext cx="1524277" cy="15358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Verbindingslijn: gebogen 47">
            <a:extLst>
              <a:ext uri="{FF2B5EF4-FFF2-40B4-BE49-F238E27FC236}">
                <a16:creationId xmlns:a16="http://schemas.microsoft.com/office/drawing/2014/main" id="{FDE33BE7-825D-47BF-84EA-475ECFEA94EF}"/>
              </a:ext>
            </a:extLst>
          </p:cNvPr>
          <p:cNvCxnSpPr>
            <a:cxnSpLocks/>
            <a:stCxn id="37" idx="1"/>
            <a:endCxn id="8" idx="2"/>
          </p:cNvCxnSpPr>
          <p:nvPr/>
        </p:nvCxnSpPr>
        <p:spPr>
          <a:xfrm rot="10800000">
            <a:off x="3000396" y="3152555"/>
            <a:ext cx="283916" cy="19850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hthoek 41">
            <a:extLst>
              <a:ext uri="{FF2B5EF4-FFF2-40B4-BE49-F238E27FC236}">
                <a16:creationId xmlns:a16="http://schemas.microsoft.com/office/drawing/2014/main" id="{46BCF545-C6DC-48B9-91D6-A10A1865A96F}"/>
              </a:ext>
            </a:extLst>
          </p:cNvPr>
          <p:cNvSpPr/>
          <p:nvPr/>
        </p:nvSpPr>
        <p:spPr>
          <a:xfrm>
            <a:off x="8810655" y="4113643"/>
            <a:ext cx="1047551" cy="56628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Scrap</a:t>
            </a:r>
            <a:endPar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(units)</a:t>
            </a:r>
          </a:p>
        </p:txBody>
      </p:sp>
      <p:sp>
        <p:nvSpPr>
          <p:cNvPr id="43" name="Rechthoek 42">
            <a:extLst>
              <a:ext uri="{FF2B5EF4-FFF2-40B4-BE49-F238E27FC236}">
                <a16:creationId xmlns:a16="http://schemas.microsoft.com/office/drawing/2014/main" id="{63FEB08C-1B52-414A-BC33-EE77D91BC73D}"/>
              </a:ext>
            </a:extLst>
          </p:cNvPr>
          <p:cNvSpPr/>
          <p:nvPr/>
        </p:nvSpPr>
        <p:spPr>
          <a:xfrm>
            <a:off x="10690542" y="4127560"/>
            <a:ext cx="1047551" cy="56628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white"/>
                </a:solidFill>
                <a:effectLst/>
                <a:uLnTx/>
                <a:uFillTx/>
                <a:latin typeface="Calibri" panose="020F0502020204030204"/>
                <a:ea typeface="+mn-ea"/>
                <a:cs typeface="+mn-cs"/>
              </a:rPr>
              <a:t>Rework</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(units)</a:t>
            </a:r>
          </a:p>
        </p:txBody>
      </p:sp>
      <p:cxnSp>
        <p:nvCxnSpPr>
          <p:cNvPr id="45" name="Verbindingslijn: gebogen 44">
            <a:extLst>
              <a:ext uri="{FF2B5EF4-FFF2-40B4-BE49-F238E27FC236}">
                <a16:creationId xmlns:a16="http://schemas.microsoft.com/office/drawing/2014/main" id="{00DCFD46-E647-4E66-B1A9-315E19E7D055}"/>
              </a:ext>
            </a:extLst>
          </p:cNvPr>
          <p:cNvCxnSpPr>
            <a:cxnSpLocks/>
            <a:stCxn id="42" idx="0"/>
            <a:endCxn id="15" idx="2"/>
          </p:cNvCxnSpPr>
          <p:nvPr/>
        </p:nvCxnSpPr>
        <p:spPr>
          <a:xfrm rot="5400000" flipH="1" flipV="1">
            <a:off x="9318843" y="3161627"/>
            <a:ext cx="967605" cy="9364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Verbindingslijn: gebogen 45">
            <a:extLst>
              <a:ext uri="{FF2B5EF4-FFF2-40B4-BE49-F238E27FC236}">
                <a16:creationId xmlns:a16="http://schemas.microsoft.com/office/drawing/2014/main" id="{2DB8FD1C-DEF6-41DD-AD6C-2C99C01B9E6E}"/>
              </a:ext>
            </a:extLst>
          </p:cNvPr>
          <p:cNvCxnSpPr>
            <a:cxnSpLocks/>
            <a:stCxn id="43" idx="0"/>
            <a:endCxn id="15" idx="2"/>
          </p:cNvCxnSpPr>
          <p:nvPr/>
        </p:nvCxnSpPr>
        <p:spPr>
          <a:xfrm rot="16200000" flipV="1">
            <a:off x="10251828" y="3165069"/>
            <a:ext cx="981522" cy="94345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kstvak 59">
            <a:extLst>
              <a:ext uri="{FF2B5EF4-FFF2-40B4-BE49-F238E27FC236}">
                <a16:creationId xmlns:a16="http://schemas.microsoft.com/office/drawing/2014/main" id="{5A7D5E7D-A029-4EEC-ACE6-45856DADE1D8}"/>
              </a:ext>
            </a:extLst>
          </p:cNvPr>
          <p:cNvSpPr txBox="1"/>
          <p:nvPr/>
        </p:nvSpPr>
        <p:spPr>
          <a:xfrm>
            <a:off x="9484074" y="3300906"/>
            <a:ext cx="827471" cy="21544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Scrap</a:t>
            </a:r>
            <a:r>
              <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nl-NL" sz="800" b="0" i="0" u="none" strike="noStrike" kern="1200" cap="none" spc="0" normalizeH="0" baseline="0" noProof="0" dirty="0" err="1">
                <a:ln>
                  <a:noFill/>
                </a:ln>
                <a:solidFill>
                  <a:prstClr val="black"/>
                </a:solidFill>
                <a:effectLst/>
                <a:uLnTx/>
                <a:uFillTx/>
                <a:latin typeface="Calibri" panose="020F0502020204030204"/>
                <a:ea typeface="+mn-ea"/>
                <a:cs typeface="+mn-cs"/>
              </a:rPr>
              <a:t>Rework</a:t>
            </a:r>
            <a:endParaRPr kumimoji="0" lang="nl-NL"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Rechthoek 60">
            <a:extLst>
              <a:ext uri="{FF2B5EF4-FFF2-40B4-BE49-F238E27FC236}">
                <a16:creationId xmlns:a16="http://schemas.microsoft.com/office/drawing/2014/main" id="{986CCFCE-D88E-430D-9A11-D041D664DC39}"/>
              </a:ext>
            </a:extLst>
          </p:cNvPr>
          <p:cNvSpPr/>
          <p:nvPr/>
        </p:nvSpPr>
        <p:spPr>
          <a:xfrm>
            <a:off x="3281941" y="5775319"/>
            <a:ext cx="1047551" cy="5662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err="1">
                <a:ln>
                  <a:noFill/>
                </a:ln>
                <a:solidFill>
                  <a:prstClr val="black"/>
                </a:solidFill>
                <a:effectLst/>
                <a:uLnTx/>
                <a:uFillTx/>
                <a:latin typeface="Calibri" panose="020F0502020204030204"/>
                <a:ea typeface="+mn-ea"/>
                <a:cs typeface="+mn-cs"/>
              </a:rPr>
              <a:t>UnScheduled</a:t>
            </a:r>
            <a:r>
              <a:rPr kumimoji="0" lang="nl-NL" sz="1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1000" b="0" i="0" u="none" strike="noStrike" kern="1200" cap="none" spc="0" normalizeH="0" baseline="0" noProof="0" dirty="0" err="1">
                <a:ln>
                  <a:noFill/>
                </a:ln>
                <a:solidFill>
                  <a:prstClr val="black"/>
                </a:solidFill>
                <a:effectLst/>
                <a:uLnTx/>
                <a:uFillTx/>
                <a:latin typeface="Calibri" panose="020F0502020204030204"/>
                <a:ea typeface="+mn-ea"/>
                <a:cs typeface="+mn-cs"/>
              </a:rPr>
              <a:t>Idle</a:t>
            </a:r>
            <a:r>
              <a:rPr kumimoji="0" lang="nl-NL" sz="1000" b="0" i="0" u="none" strike="noStrike" kern="1200" cap="none" spc="0" normalizeH="0" baseline="0" noProof="0" dirty="0">
                <a:ln>
                  <a:noFill/>
                </a:ln>
                <a:solidFill>
                  <a:prstClr val="black"/>
                </a:solidFill>
                <a:effectLst/>
                <a:uLnTx/>
                <a:uFillTx/>
                <a:latin typeface="Calibri" panose="020F0502020204030204"/>
                <a:ea typeface="+mn-ea"/>
                <a:cs typeface="+mn-cs"/>
              </a:rPr>
              <a:t> Time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black"/>
                </a:solidFill>
                <a:effectLst/>
                <a:uLnTx/>
                <a:uFillTx/>
                <a:latin typeface="Calibri" panose="020F0502020204030204"/>
                <a:ea typeface="+mn-ea"/>
                <a:cs typeface="+mn-cs"/>
              </a:rPr>
              <a:t>(time)</a:t>
            </a:r>
          </a:p>
        </p:txBody>
      </p:sp>
      <p:cxnSp>
        <p:nvCxnSpPr>
          <p:cNvPr id="62" name="Verbindingslijn: gebogen 61">
            <a:extLst>
              <a:ext uri="{FF2B5EF4-FFF2-40B4-BE49-F238E27FC236}">
                <a16:creationId xmlns:a16="http://schemas.microsoft.com/office/drawing/2014/main" id="{08C7D4C1-416E-45F0-9466-CF7B5D0C364A}"/>
              </a:ext>
            </a:extLst>
          </p:cNvPr>
          <p:cNvCxnSpPr>
            <a:cxnSpLocks/>
            <a:stCxn id="61" idx="1"/>
            <a:endCxn id="8" idx="2"/>
          </p:cNvCxnSpPr>
          <p:nvPr/>
        </p:nvCxnSpPr>
        <p:spPr>
          <a:xfrm rot="10800000">
            <a:off x="3000397" y="3152556"/>
            <a:ext cx="281545" cy="290590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Verbindingslijn: gebogen 51">
            <a:extLst>
              <a:ext uri="{FF2B5EF4-FFF2-40B4-BE49-F238E27FC236}">
                <a16:creationId xmlns:a16="http://schemas.microsoft.com/office/drawing/2014/main" id="{D1DD6257-F0AC-4496-9559-61B3018D0737}"/>
              </a:ext>
            </a:extLst>
          </p:cNvPr>
          <p:cNvCxnSpPr>
            <a:cxnSpLocks/>
            <a:stCxn id="14" idx="0"/>
            <a:endCxn id="7" idx="2"/>
          </p:cNvCxnSpPr>
          <p:nvPr/>
        </p:nvCxnSpPr>
        <p:spPr>
          <a:xfrm rot="5400000" flipH="1" flipV="1">
            <a:off x="7337084" y="1850321"/>
            <a:ext cx="1639139" cy="1934854"/>
          </a:xfrm>
          <a:prstGeom prst="bentConnector3">
            <a:avLst>
              <a:gd name="adj1" fmla="val 218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7FECB1F-7DE4-43DC-9999-2F6D22CA54D5}"/>
              </a:ext>
            </a:extLst>
          </p:cNvPr>
          <p:cNvCxnSpPr>
            <a:cxnSpLocks/>
          </p:cNvCxnSpPr>
          <p:nvPr/>
        </p:nvCxnSpPr>
        <p:spPr>
          <a:xfrm>
            <a:off x="5781395" y="2273703"/>
            <a:ext cx="16396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63">
            <a:extLst>
              <a:ext uri="{FF2B5EF4-FFF2-40B4-BE49-F238E27FC236}">
                <a16:creationId xmlns:a16="http://schemas.microsoft.com/office/drawing/2014/main" id="{C1EEBD18-8F25-4F9B-9B72-497371CFAA28}"/>
              </a:ext>
            </a:extLst>
          </p:cNvPr>
          <p:cNvCxnSpPr>
            <a:cxnSpLocks/>
            <a:stCxn id="58" idx="1"/>
          </p:cNvCxnSpPr>
          <p:nvPr/>
        </p:nvCxnSpPr>
        <p:spPr>
          <a:xfrm>
            <a:off x="718369" y="2355315"/>
            <a:ext cx="11748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9117E5B1-2F8C-431B-9CF0-A981583C7FC7}"/>
              </a:ext>
            </a:extLst>
          </p:cNvPr>
          <p:cNvCxnSpPr>
            <a:cxnSpLocks/>
          </p:cNvCxnSpPr>
          <p:nvPr/>
        </p:nvCxnSpPr>
        <p:spPr>
          <a:xfrm>
            <a:off x="9285660" y="2328892"/>
            <a:ext cx="24524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22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EB88FB-C0B8-4B02-84CC-3999A8B22057}"/>
              </a:ext>
            </a:extLst>
          </p:cNvPr>
          <p:cNvSpPr>
            <a:spLocks noGrp="1"/>
          </p:cNvSpPr>
          <p:nvPr>
            <p:ph type="title"/>
          </p:nvPr>
        </p:nvSpPr>
        <p:spPr/>
        <p:txBody>
          <a:bodyPr/>
          <a:lstStyle/>
          <a:p>
            <a:r>
              <a:rPr lang="nl-NL" dirty="0" err="1"/>
              <a:t>Used</a:t>
            </a:r>
            <a:r>
              <a:rPr lang="nl-NL" dirty="0"/>
              <a:t> </a:t>
            </a:r>
            <a:r>
              <a:rPr lang="nl-NL" dirty="0" err="1"/>
              <a:t>documentation</a:t>
            </a:r>
            <a:endParaRPr lang="nl-NL" dirty="0"/>
          </a:p>
        </p:txBody>
      </p:sp>
      <p:sp>
        <p:nvSpPr>
          <p:cNvPr id="3" name="Tijdelijke aanduiding voor inhoud 2">
            <a:extLst>
              <a:ext uri="{FF2B5EF4-FFF2-40B4-BE49-F238E27FC236}">
                <a16:creationId xmlns:a16="http://schemas.microsoft.com/office/drawing/2014/main" id="{D0D896F4-A5E0-4D87-9257-F68F4EFFD500}"/>
              </a:ext>
            </a:extLst>
          </p:cNvPr>
          <p:cNvSpPr>
            <a:spLocks noGrp="1"/>
          </p:cNvSpPr>
          <p:nvPr>
            <p:ph idx="1"/>
          </p:nvPr>
        </p:nvSpPr>
        <p:spPr/>
        <p:txBody>
          <a:bodyPr/>
          <a:lstStyle/>
          <a:p>
            <a:r>
              <a:rPr lang="nl-NL" dirty="0">
                <a:hlinkClick r:id="rId2"/>
              </a:rPr>
              <a:t>https://www.oeeindustrystandard.org/v2011/nl</a:t>
            </a:r>
            <a:endParaRPr lang="nl-NL" dirty="0"/>
          </a:p>
          <a:p>
            <a:r>
              <a:rPr lang="nl-NL" dirty="0">
                <a:hlinkClick r:id="rId3"/>
              </a:rPr>
              <a:t>https://www.oeefoundation.org/</a:t>
            </a:r>
            <a:endParaRPr lang="nl-NL" dirty="0"/>
          </a:p>
          <a:p>
            <a:r>
              <a:rPr lang="nl-NL" dirty="0">
                <a:hlinkClick r:id="rId4"/>
              </a:rPr>
              <a:t>http://www.oeestandard.com/eng/eng_4_definition.html</a:t>
            </a:r>
            <a:endParaRPr lang="nl-NL" dirty="0"/>
          </a:p>
          <a:p>
            <a:r>
              <a:rPr lang="nl-NL" dirty="0">
                <a:hlinkClick r:id="rId5"/>
              </a:rPr>
              <a:t>https://en.wikipedia.org/wiki/Overall_equipment_effectiveness#cite_note-6</a:t>
            </a:r>
            <a:endParaRPr lang="nl-NL" dirty="0"/>
          </a:p>
          <a:p>
            <a:r>
              <a:rPr lang="nl-NL" dirty="0">
                <a:hlinkClick r:id="rId6"/>
              </a:rPr>
              <a:t>https://www.oee.com/faq.html</a:t>
            </a:r>
            <a:endParaRPr lang="nl-NL" dirty="0"/>
          </a:p>
          <a:p>
            <a:endParaRPr lang="nl-NL" dirty="0"/>
          </a:p>
          <a:p>
            <a:r>
              <a:rPr lang="nl-NL" dirty="0"/>
              <a:t>OEE </a:t>
            </a:r>
            <a:r>
              <a:rPr lang="nl-NL" dirty="0" err="1"/>
              <a:t>for</a:t>
            </a:r>
            <a:r>
              <a:rPr lang="nl-NL" dirty="0"/>
              <a:t> Operators </a:t>
            </a:r>
            <a:r>
              <a:rPr lang="nl-NL" dirty="0" err="1"/>
              <a:t>and</a:t>
            </a:r>
            <a:r>
              <a:rPr lang="nl-NL" dirty="0"/>
              <a:t> Managers (in Dutch), Bert Teeuwen </a:t>
            </a:r>
            <a:r>
              <a:rPr lang="nl-NL" dirty="0" err="1"/>
              <a:t>and</a:t>
            </a:r>
            <a:r>
              <a:rPr lang="nl-NL" dirty="0"/>
              <a:t> Twan Kersten, </a:t>
            </a:r>
            <a:r>
              <a:rPr lang="nl-NL" dirty="0" err="1"/>
              <a:t>Yokoten</a:t>
            </a:r>
            <a:r>
              <a:rPr lang="nl-NL" dirty="0"/>
              <a:t>, 2013. </a:t>
            </a:r>
          </a:p>
          <a:p>
            <a:endParaRPr lang="nl-NL" dirty="0"/>
          </a:p>
          <a:p>
            <a:endParaRPr lang="nl-NL" dirty="0"/>
          </a:p>
        </p:txBody>
      </p:sp>
    </p:spTree>
    <p:extLst>
      <p:ext uri="{BB962C8B-B14F-4D97-AF65-F5344CB8AC3E}">
        <p14:creationId xmlns:p14="http://schemas.microsoft.com/office/powerpoint/2010/main" val="421473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8B4C914A-6D85-47B8-9770-49690FC6B804}"/>
              </a:ext>
            </a:extLst>
          </p:cNvPr>
          <p:cNvPicPr>
            <a:picLocks noChangeAspect="1"/>
          </p:cNvPicPr>
          <p:nvPr/>
        </p:nvPicPr>
        <p:blipFill>
          <a:blip r:embed="rId2"/>
          <a:stretch>
            <a:fillRect/>
          </a:stretch>
        </p:blipFill>
        <p:spPr>
          <a:xfrm>
            <a:off x="1815782" y="554037"/>
            <a:ext cx="7693353" cy="6070283"/>
          </a:xfrm>
          <a:prstGeom prst="rect">
            <a:avLst/>
          </a:prstGeom>
        </p:spPr>
      </p:pic>
    </p:spTree>
    <p:extLst>
      <p:ext uri="{BB962C8B-B14F-4D97-AF65-F5344CB8AC3E}">
        <p14:creationId xmlns:p14="http://schemas.microsoft.com/office/powerpoint/2010/main" val="590035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35E3C2A-D19B-4F7E-9AB6-E5C0C02B070D}"/>
              </a:ext>
            </a:extLst>
          </p:cNvPr>
          <p:cNvPicPr>
            <a:picLocks noChangeAspect="1"/>
          </p:cNvPicPr>
          <p:nvPr/>
        </p:nvPicPr>
        <p:blipFill>
          <a:blip r:embed="rId2"/>
          <a:stretch>
            <a:fillRect/>
          </a:stretch>
        </p:blipFill>
        <p:spPr>
          <a:xfrm>
            <a:off x="2818297" y="135405"/>
            <a:ext cx="6343650" cy="6067425"/>
          </a:xfrm>
          <a:prstGeom prst="rect">
            <a:avLst/>
          </a:prstGeom>
        </p:spPr>
      </p:pic>
    </p:spTree>
    <p:extLst>
      <p:ext uri="{BB962C8B-B14F-4D97-AF65-F5344CB8AC3E}">
        <p14:creationId xmlns:p14="http://schemas.microsoft.com/office/powerpoint/2010/main" val="151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36D2C-AECD-480B-82EA-346F312035E7}"/>
              </a:ext>
            </a:extLst>
          </p:cNvPr>
          <p:cNvSpPr>
            <a:spLocks noGrp="1"/>
          </p:cNvSpPr>
          <p:nvPr>
            <p:ph type="title"/>
          </p:nvPr>
        </p:nvSpPr>
        <p:spPr/>
        <p:txBody>
          <a:bodyPr/>
          <a:lstStyle/>
          <a:p>
            <a:r>
              <a:rPr lang="nl-NL" dirty="0"/>
              <a:t>Definition OEE</a:t>
            </a:r>
          </a:p>
        </p:txBody>
      </p:sp>
      <p:sp>
        <p:nvSpPr>
          <p:cNvPr id="3" name="Tijdelijke aanduiding voor inhoud 2">
            <a:extLst>
              <a:ext uri="{FF2B5EF4-FFF2-40B4-BE49-F238E27FC236}">
                <a16:creationId xmlns:a16="http://schemas.microsoft.com/office/drawing/2014/main" id="{F350172B-FB46-4ABE-8C11-C1B0A582C3ED}"/>
              </a:ext>
            </a:extLst>
          </p:cNvPr>
          <p:cNvSpPr>
            <a:spLocks noGrp="1"/>
          </p:cNvSpPr>
          <p:nvPr>
            <p:ph idx="1"/>
          </p:nvPr>
        </p:nvSpPr>
        <p:spPr>
          <a:xfrm>
            <a:off x="1097280" y="1934678"/>
            <a:ext cx="10058400" cy="3934415"/>
          </a:xfrm>
        </p:spPr>
        <p:txBody>
          <a:bodyPr/>
          <a:lstStyle/>
          <a:p>
            <a:r>
              <a:rPr lang="en-US" dirty="0"/>
              <a:t>Overall equipment effectiveness (OEE) is a measure of how well a manufacturing operation is utilized (facilities, time and material) compared to its full potential, during the periods when it is scheduled to run.</a:t>
            </a:r>
          </a:p>
          <a:p>
            <a:endParaRPr lang="en-US" dirty="0"/>
          </a:p>
          <a:p>
            <a:r>
              <a:rPr lang="en-US" dirty="0"/>
              <a:t>It identifies the percentage of manufacturing time that is truly productive.</a:t>
            </a:r>
          </a:p>
          <a:p>
            <a:endParaRPr lang="en-US" dirty="0"/>
          </a:p>
          <a:p>
            <a:r>
              <a:rPr lang="en-US" dirty="0"/>
              <a:t>An OEE of 100% means that only good parts are produced (100% quality), at the maximum speed (100% performance), and without interruption (100% availability). </a:t>
            </a:r>
          </a:p>
          <a:p>
            <a:endParaRPr lang="en-US" dirty="0"/>
          </a:p>
          <a:p>
            <a:r>
              <a:rPr lang="en-US" dirty="0"/>
              <a:t>OEE not only measures, but also shows “hidden” potential improvements.</a:t>
            </a:r>
            <a:endParaRPr lang="nl-NL" dirty="0"/>
          </a:p>
        </p:txBody>
      </p:sp>
    </p:spTree>
    <p:extLst>
      <p:ext uri="{BB962C8B-B14F-4D97-AF65-F5344CB8AC3E}">
        <p14:creationId xmlns:p14="http://schemas.microsoft.com/office/powerpoint/2010/main" val="121175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CABEAA-CEAF-4D46-90B6-C3D060CCFA96}"/>
              </a:ext>
            </a:extLst>
          </p:cNvPr>
          <p:cNvSpPr>
            <a:spLocks noGrp="1"/>
          </p:cNvSpPr>
          <p:nvPr>
            <p:ph type="title"/>
          </p:nvPr>
        </p:nvSpPr>
        <p:spPr/>
        <p:txBody>
          <a:bodyPr/>
          <a:lstStyle/>
          <a:p>
            <a:r>
              <a:rPr lang="nl-NL" dirty="0"/>
              <a:t>Effect of OEE </a:t>
            </a:r>
            <a:r>
              <a:rPr lang="nl-NL" dirty="0" err="1"/>
              <a:t>implementation</a:t>
            </a:r>
            <a:endParaRPr lang="nl-NL" dirty="0"/>
          </a:p>
        </p:txBody>
      </p:sp>
      <p:sp>
        <p:nvSpPr>
          <p:cNvPr id="3" name="Tijdelijke aanduiding voor inhoud 2">
            <a:extLst>
              <a:ext uri="{FF2B5EF4-FFF2-40B4-BE49-F238E27FC236}">
                <a16:creationId xmlns:a16="http://schemas.microsoft.com/office/drawing/2014/main" id="{1C32BD34-C753-4AA4-A73D-754FBCB4D045}"/>
              </a:ext>
            </a:extLst>
          </p:cNvPr>
          <p:cNvSpPr>
            <a:spLocks noGrp="1"/>
          </p:cNvSpPr>
          <p:nvPr>
            <p:ph idx="1"/>
          </p:nvPr>
        </p:nvSpPr>
        <p:spPr/>
        <p:txBody>
          <a:bodyPr>
            <a:normAutofit lnSpcReduction="10000"/>
          </a:bodyPr>
          <a:lstStyle/>
          <a:p>
            <a:pPr>
              <a:buFont typeface="Wingdings" panose="05000000000000000000" pitchFamily="2" charset="2"/>
              <a:buChar char="§"/>
            </a:pPr>
            <a:r>
              <a:rPr lang="nl-NL" dirty="0"/>
              <a:t> OEE is </a:t>
            </a:r>
            <a:r>
              <a:rPr lang="nl-NL" dirty="0" err="1"/>
              <a:t>focused</a:t>
            </a:r>
            <a:r>
              <a:rPr lang="nl-NL" dirty="0"/>
              <a:t> on machine </a:t>
            </a:r>
            <a:r>
              <a:rPr lang="nl-NL" dirty="0" err="1"/>
              <a:t>operation</a:t>
            </a:r>
            <a:r>
              <a:rPr lang="nl-NL" dirty="0"/>
              <a:t>, </a:t>
            </a:r>
            <a:r>
              <a:rPr lang="nl-NL" dirty="0" err="1"/>
              <a:t>not</a:t>
            </a:r>
            <a:r>
              <a:rPr lang="nl-NL" dirty="0"/>
              <a:t> </a:t>
            </a:r>
            <a:r>
              <a:rPr lang="nl-NL" dirty="0" err="1"/>
              <a:t>the</a:t>
            </a:r>
            <a:r>
              <a:rPr lang="nl-NL" dirty="0"/>
              <a:t> operator;</a:t>
            </a:r>
          </a:p>
          <a:p>
            <a:pPr>
              <a:buFont typeface="Wingdings" panose="05000000000000000000" pitchFamily="2" charset="2"/>
              <a:buChar char="§"/>
            </a:pPr>
            <a:r>
              <a:rPr lang="nl-NL" dirty="0"/>
              <a:t> Effect = </a:t>
            </a:r>
            <a:r>
              <a:rPr lang="nl-NL" dirty="0" err="1"/>
              <a:t>Quality</a:t>
            </a:r>
            <a:r>
              <a:rPr lang="nl-NL" dirty="0"/>
              <a:t> * </a:t>
            </a:r>
            <a:r>
              <a:rPr lang="nl-NL" dirty="0" err="1"/>
              <a:t>Acceptance</a:t>
            </a:r>
            <a:r>
              <a:rPr lang="nl-NL" dirty="0"/>
              <a:t>;</a:t>
            </a:r>
          </a:p>
          <a:p>
            <a:pPr lvl="1">
              <a:buFont typeface="Wingdings" panose="05000000000000000000" pitchFamily="2" charset="2"/>
              <a:buChar char="§"/>
            </a:pPr>
            <a:endParaRPr lang="nl-NL" dirty="0"/>
          </a:p>
          <a:p>
            <a:pPr lvl="1">
              <a:buFont typeface="Wingdings" panose="05000000000000000000" pitchFamily="2" charset="2"/>
              <a:buChar char="§"/>
            </a:pPr>
            <a:r>
              <a:rPr lang="nl-NL" dirty="0"/>
              <a:t> </a:t>
            </a:r>
            <a:r>
              <a:rPr lang="nl-NL" dirty="0" err="1"/>
              <a:t>Why</a:t>
            </a:r>
            <a:r>
              <a:rPr lang="nl-NL" dirty="0"/>
              <a:t> do we want </a:t>
            </a:r>
            <a:r>
              <a:rPr lang="nl-NL" dirty="0" err="1"/>
              <a:t>to</a:t>
            </a:r>
            <a:r>
              <a:rPr lang="nl-NL" dirty="0"/>
              <a:t> </a:t>
            </a:r>
            <a:r>
              <a:rPr lang="nl-NL" dirty="0" err="1"/>
              <a:t>implement</a:t>
            </a:r>
            <a:r>
              <a:rPr lang="nl-NL" dirty="0"/>
              <a:t> OEE?</a:t>
            </a:r>
          </a:p>
          <a:p>
            <a:pPr lvl="1">
              <a:buFont typeface="Wingdings" panose="05000000000000000000" pitchFamily="2" charset="2"/>
              <a:buChar char="§"/>
            </a:pPr>
            <a:endParaRPr lang="nl-NL" dirty="0"/>
          </a:p>
          <a:p>
            <a:pPr lvl="1">
              <a:buFont typeface="Wingdings" panose="05000000000000000000" pitchFamily="2" charset="2"/>
              <a:buChar char="§"/>
            </a:pPr>
            <a:r>
              <a:rPr lang="nl-NL" dirty="0"/>
              <a:t>For </a:t>
            </a:r>
            <a:r>
              <a:rPr lang="nl-NL" dirty="0" err="1"/>
              <a:t>whom</a:t>
            </a:r>
            <a:r>
              <a:rPr lang="nl-NL" dirty="0"/>
              <a:t> do we </a:t>
            </a:r>
            <a:r>
              <a:rPr lang="nl-NL" dirty="0" err="1"/>
              <a:t>implement</a:t>
            </a:r>
            <a:r>
              <a:rPr lang="nl-NL" dirty="0"/>
              <a:t> OEE?</a:t>
            </a:r>
          </a:p>
          <a:p>
            <a:pPr lvl="1">
              <a:buFont typeface="Wingdings" panose="05000000000000000000" pitchFamily="2" charset="2"/>
              <a:buChar char="§"/>
            </a:pPr>
            <a:endParaRPr lang="nl-NL" dirty="0"/>
          </a:p>
          <a:p>
            <a:pPr lvl="1">
              <a:buFont typeface="Wingdings" panose="05000000000000000000" pitchFamily="2" charset="2"/>
              <a:buChar char="§"/>
            </a:pPr>
            <a:r>
              <a:rPr lang="nl-NL" dirty="0" err="1"/>
              <a:t>What</a:t>
            </a:r>
            <a:r>
              <a:rPr lang="nl-NL" dirty="0"/>
              <a:t> </a:t>
            </a:r>
            <a:r>
              <a:rPr lang="nl-NL" dirty="0" err="1"/>
              <a:t>will</a:t>
            </a:r>
            <a:r>
              <a:rPr lang="nl-NL" dirty="0"/>
              <a:t> we do </a:t>
            </a:r>
            <a:r>
              <a:rPr lang="nl-NL" dirty="0" err="1"/>
              <a:t>with</a:t>
            </a:r>
            <a:r>
              <a:rPr lang="nl-NL" dirty="0"/>
              <a:t> </a:t>
            </a:r>
            <a:r>
              <a:rPr lang="nl-NL" dirty="0" err="1"/>
              <a:t>gained</a:t>
            </a:r>
            <a:r>
              <a:rPr lang="nl-NL" dirty="0"/>
              <a:t> machine </a:t>
            </a:r>
            <a:r>
              <a:rPr lang="nl-NL" dirty="0" err="1"/>
              <a:t>production</a:t>
            </a:r>
            <a:r>
              <a:rPr lang="nl-NL" dirty="0"/>
              <a:t> time? </a:t>
            </a:r>
          </a:p>
          <a:p>
            <a:pPr lvl="2">
              <a:buFont typeface="Wingdings" panose="05000000000000000000" pitchFamily="2" charset="2"/>
              <a:buChar char="§"/>
            </a:pPr>
            <a:r>
              <a:rPr lang="nl-NL" dirty="0"/>
              <a:t>produce more in </a:t>
            </a:r>
            <a:r>
              <a:rPr lang="nl-NL" dirty="0" err="1"/>
              <a:t>same</a:t>
            </a:r>
            <a:r>
              <a:rPr lang="nl-NL" dirty="0"/>
              <a:t> time;</a:t>
            </a:r>
          </a:p>
          <a:p>
            <a:pPr lvl="2">
              <a:buFont typeface="Wingdings" panose="05000000000000000000" pitchFamily="2" charset="2"/>
              <a:buChar char="§"/>
            </a:pPr>
            <a:r>
              <a:rPr lang="nl-NL" dirty="0"/>
              <a:t>produce </a:t>
            </a:r>
            <a:r>
              <a:rPr lang="nl-NL" dirty="0" err="1"/>
              <a:t>same</a:t>
            </a:r>
            <a:r>
              <a:rPr lang="nl-NL" dirty="0"/>
              <a:t> in </a:t>
            </a:r>
            <a:r>
              <a:rPr lang="nl-NL" dirty="0" err="1"/>
              <a:t>less</a:t>
            </a:r>
            <a:r>
              <a:rPr lang="nl-NL" dirty="0"/>
              <a:t> time;</a:t>
            </a:r>
          </a:p>
          <a:p>
            <a:pPr lvl="3">
              <a:buFont typeface="Wingdings" panose="05000000000000000000" pitchFamily="2" charset="2"/>
              <a:buChar char="§"/>
            </a:pPr>
            <a:r>
              <a:rPr lang="nl-NL" dirty="0" err="1"/>
              <a:t>explain</a:t>
            </a:r>
            <a:r>
              <a:rPr lang="nl-NL" dirty="0"/>
              <a:t> </a:t>
            </a:r>
            <a:r>
              <a:rPr lang="nl-NL" dirty="0" err="1"/>
              <a:t>necessity</a:t>
            </a:r>
            <a:r>
              <a:rPr lang="nl-NL" dirty="0"/>
              <a:t>;</a:t>
            </a:r>
          </a:p>
          <a:p>
            <a:pPr lvl="2">
              <a:buFont typeface="Wingdings" panose="05000000000000000000" pitchFamily="2" charset="2"/>
              <a:buChar char="§"/>
            </a:pPr>
            <a:r>
              <a:rPr lang="nl-NL" dirty="0"/>
              <a:t>produce </a:t>
            </a:r>
            <a:r>
              <a:rPr lang="nl-NL" dirty="0" err="1"/>
              <a:t>same</a:t>
            </a:r>
            <a:r>
              <a:rPr lang="nl-NL" dirty="0"/>
              <a:t> in </a:t>
            </a:r>
            <a:r>
              <a:rPr lang="nl-NL" dirty="0" err="1"/>
              <a:t>same</a:t>
            </a:r>
            <a:r>
              <a:rPr lang="nl-NL" dirty="0"/>
              <a:t> time, smaller lot </a:t>
            </a:r>
            <a:r>
              <a:rPr lang="nl-NL" dirty="0" err="1"/>
              <a:t>sizes</a:t>
            </a:r>
            <a:r>
              <a:rPr lang="nl-NL" dirty="0"/>
              <a:t>/batches;</a:t>
            </a:r>
          </a:p>
          <a:p>
            <a:pPr lvl="3">
              <a:buFont typeface="Wingdings" panose="05000000000000000000" pitchFamily="2" charset="2"/>
              <a:buChar char="§"/>
            </a:pPr>
            <a:r>
              <a:rPr lang="nl-NL" dirty="0"/>
              <a:t>stock </a:t>
            </a:r>
            <a:r>
              <a:rPr lang="nl-NL" dirty="0" err="1"/>
              <a:t>reduction</a:t>
            </a:r>
            <a:r>
              <a:rPr lang="nl-NL" dirty="0"/>
              <a:t>.  </a:t>
            </a:r>
          </a:p>
        </p:txBody>
      </p:sp>
    </p:spTree>
    <p:extLst>
      <p:ext uri="{BB962C8B-B14F-4D97-AF65-F5344CB8AC3E}">
        <p14:creationId xmlns:p14="http://schemas.microsoft.com/office/powerpoint/2010/main" val="76446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B4E14F-E45D-48B4-AF8B-4B0710B6C903}"/>
              </a:ext>
            </a:extLst>
          </p:cNvPr>
          <p:cNvSpPr>
            <a:spLocks noGrp="1"/>
          </p:cNvSpPr>
          <p:nvPr>
            <p:ph type="title"/>
          </p:nvPr>
        </p:nvSpPr>
        <p:spPr/>
        <p:txBody>
          <a:bodyPr/>
          <a:lstStyle/>
          <a:p>
            <a:r>
              <a:rPr lang="nl-NL" dirty="0"/>
              <a:t>OEE </a:t>
            </a:r>
            <a:r>
              <a:rPr lang="nl-NL" dirty="0" err="1"/>
              <a:t>BreakDown</a:t>
            </a:r>
            <a:r>
              <a:rPr lang="nl-NL" dirty="0"/>
              <a:t> </a:t>
            </a:r>
            <a:r>
              <a:rPr lang="nl-NL" dirty="0" err="1"/>
              <a:t>Simplified</a:t>
            </a:r>
            <a:endParaRPr lang="nl-NL" dirty="0"/>
          </a:p>
        </p:txBody>
      </p:sp>
      <p:sp>
        <p:nvSpPr>
          <p:cNvPr id="3" name="Tijdelijke aanduiding voor inhoud 2">
            <a:extLst>
              <a:ext uri="{FF2B5EF4-FFF2-40B4-BE49-F238E27FC236}">
                <a16:creationId xmlns:a16="http://schemas.microsoft.com/office/drawing/2014/main" id="{41F36272-A6C5-45B2-BF00-3A1274EE1821}"/>
              </a:ext>
            </a:extLst>
          </p:cNvPr>
          <p:cNvSpPr>
            <a:spLocks noGrp="1"/>
          </p:cNvSpPr>
          <p:nvPr>
            <p:ph idx="1"/>
          </p:nvPr>
        </p:nvSpPr>
        <p:spPr/>
        <p:txBody>
          <a:bodyPr>
            <a:normAutofit lnSpcReduction="10000"/>
          </a:bodyPr>
          <a:lstStyle/>
          <a:p>
            <a:pPr marL="384048" lvl="2" indent="0">
              <a:buNone/>
            </a:pPr>
            <a:r>
              <a:rPr lang="nl-NL" sz="2400" dirty="0"/>
              <a:t>		</a:t>
            </a:r>
          </a:p>
          <a:p>
            <a:pPr marL="384048" lvl="2" indent="0">
              <a:buNone/>
            </a:pPr>
            <a:endParaRPr lang="nl-NL" sz="2400" dirty="0"/>
          </a:p>
          <a:p>
            <a:pPr marL="384048" lvl="2" indent="0">
              <a:buNone/>
            </a:pPr>
            <a:r>
              <a:rPr lang="nl-NL" sz="2400" dirty="0"/>
              <a:t>		</a:t>
            </a:r>
            <a:r>
              <a:rPr lang="nl-NL" sz="2400" b="1" dirty="0"/>
              <a:t>OEE = Availability * Performance * </a:t>
            </a:r>
            <a:r>
              <a:rPr lang="nl-NL" sz="2400" b="1" dirty="0" err="1"/>
              <a:t>Quality</a:t>
            </a:r>
            <a:endParaRPr lang="nl-NL" sz="2400" b="1" dirty="0"/>
          </a:p>
          <a:p>
            <a:pPr lvl="1"/>
            <a:endParaRPr lang="nl-NL" dirty="0"/>
          </a:p>
          <a:p>
            <a:pPr lvl="1">
              <a:buFont typeface="Arial" panose="020B0604020202020204" pitchFamily="34" charset="0"/>
              <a:buChar char="•"/>
            </a:pPr>
            <a:r>
              <a:rPr lang="nl-NL" dirty="0"/>
              <a:t>Availability: </a:t>
            </a:r>
            <a:r>
              <a:rPr lang="en-US" dirty="0"/>
              <a:t>percentage of scheduled time that the operation is available to operate. Often referred to as Uptime;</a:t>
            </a:r>
            <a:endParaRPr lang="nl-NL" dirty="0"/>
          </a:p>
          <a:p>
            <a:pPr marL="201168" lvl="1" indent="0">
              <a:buNone/>
            </a:pPr>
            <a:r>
              <a:rPr lang="nl-NL" dirty="0"/>
              <a:t>	</a:t>
            </a:r>
          </a:p>
          <a:p>
            <a:pPr lvl="1">
              <a:buFont typeface="Arial" panose="020B0604020202020204" pitchFamily="34" charset="0"/>
              <a:buChar char="•"/>
            </a:pPr>
            <a:r>
              <a:rPr lang="nl-NL" dirty="0"/>
              <a:t>Performance: </a:t>
            </a:r>
            <a:r>
              <a:rPr lang="en-US" dirty="0"/>
              <a:t>speed at which the Work Center runs as a percentage of its designed speed;</a:t>
            </a:r>
            <a:endParaRPr lang="nl-NL" dirty="0"/>
          </a:p>
          <a:p>
            <a:pPr marL="201168" lvl="1" indent="0">
              <a:buNone/>
            </a:pPr>
            <a:r>
              <a:rPr lang="nl-NL" dirty="0"/>
              <a:t>	</a:t>
            </a:r>
          </a:p>
          <a:p>
            <a:pPr lvl="1">
              <a:buFont typeface="Arial" panose="020B0604020202020204" pitchFamily="34" charset="0"/>
              <a:buChar char="•"/>
            </a:pPr>
            <a:r>
              <a:rPr lang="nl-NL" dirty="0" err="1"/>
              <a:t>Quality</a:t>
            </a:r>
            <a:r>
              <a:rPr lang="nl-NL" dirty="0"/>
              <a:t>: </a:t>
            </a:r>
            <a:r>
              <a:rPr lang="en-US" dirty="0"/>
              <a:t>Good Units produced as a percentage of the Total Units Started. It is commonly referred to as the “first pass yield”. (the number of units coming out of a process divided by the number of units going into that process over a specified period of time. Only good units with no rework or scrap are counted as coming out of an individual process);</a:t>
            </a:r>
            <a:endParaRPr lang="nl-NL" dirty="0"/>
          </a:p>
        </p:txBody>
      </p:sp>
    </p:spTree>
    <p:extLst>
      <p:ext uri="{BB962C8B-B14F-4D97-AF65-F5344CB8AC3E}">
        <p14:creationId xmlns:p14="http://schemas.microsoft.com/office/powerpoint/2010/main" val="190846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4B0ADD-65C9-4CB8-85CF-EE843EB470F1}"/>
              </a:ext>
            </a:extLst>
          </p:cNvPr>
          <p:cNvSpPr>
            <a:spLocks noGrp="1"/>
          </p:cNvSpPr>
          <p:nvPr>
            <p:ph type="title"/>
          </p:nvPr>
        </p:nvSpPr>
        <p:spPr/>
        <p:txBody>
          <a:bodyPr/>
          <a:lstStyle/>
          <a:p>
            <a:r>
              <a:rPr lang="nl-NL" dirty="0"/>
              <a:t>Availability</a:t>
            </a:r>
          </a:p>
        </p:txBody>
      </p:sp>
      <p:sp>
        <p:nvSpPr>
          <p:cNvPr id="3" name="Tijdelijke aanduiding voor inhoud 2">
            <a:extLst>
              <a:ext uri="{FF2B5EF4-FFF2-40B4-BE49-F238E27FC236}">
                <a16:creationId xmlns:a16="http://schemas.microsoft.com/office/drawing/2014/main" id="{E28F4C12-422F-4ECD-84D8-04B415FC1282}"/>
              </a:ext>
            </a:extLst>
          </p:cNvPr>
          <p:cNvSpPr>
            <a:spLocks noGrp="1"/>
          </p:cNvSpPr>
          <p:nvPr>
            <p:ph idx="1"/>
          </p:nvPr>
        </p:nvSpPr>
        <p:spPr/>
        <p:txBody>
          <a:bodyPr>
            <a:normAutofit fontScale="85000" lnSpcReduction="20000"/>
          </a:bodyPr>
          <a:lstStyle/>
          <a:p>
            <a:pPr lvl="1">
              <a:buFont typeface="Arial" panose="020B0604020202020204" pitchFamily="34" charset="0"/>
              <a:buChar char="•"/>
            </a:pPr>
            <a:r>
              <a:rPr lang="en-US" dirty="0"/>
              <a:t>The Availability portion of the OEE Metric represents the percentage of scheduled time that the operation is available to operate; </a:t>
            </a:r>
          </a:p>
          <a:p>
            <a:pPr lvl="1">
              <a:buFont typeface="Arial" panose="020B0604020202020204" pitchFamily="34" charset="0"/>
              <a:buChar char="•"/>
            </a:pPr>
            <a:endParaRPr lang="en-US" dirty="0"/>
          </a:p>
          <a:p>
            <a:pPr lvl="1">
              <a:buFont typeface="Arial" panose="020B0604020202020204" pitchFamily="34" charset="0"/>
              <a:buChar char="•"/>
            </a:pPr>
            <a:r>
              <a:rPr lang="en-US" dirty="0"/>
              <a:t>The Availability Metric is a pure measurement of Uptime that is designed to exclude the effects of Quality and Performance. The losses due to wasted availability are called availability losses;</a:t>
            </a:r>
          </a:p>
          <a:p>
            <a:pPr lvl="1">
              <a:buFont typeface="Arial" panose="020B0604020202020204" pitchFamily="34" charset="0"/>
              <a:buChar char="•"/>
            </a:pPr>
            <a:endParaRPr lang="en-US" dirty="0"/>
          </a:p>
          <a:p>
            <a:pPr lvl="1">
              <a:buFont typeface="Arial" panose="020B0604020202020204" pitchFamily="34" charset="0"/>
              <a:buChar char="•"/>
            </a:pPr>
            <a:r>
              <a:rPr lang="en-US" dirty="0"/>
              <a:t>The ‘availability rate’ indicates the relationship between the time that the machine could theoretically have been in operation (there was ‘demand’) and the time that there was actual output;</a:t>
            </a:r>
          </a:p>
          <a:p>
            <a:pPr lvl="1">
              <a:buFont typeface="Arial" panose="020B0604020202020204" pitchFamily="34" charset="0"/>
              <a:buChar char="•"/>
            </a:pPr>
            <a:endParaRPr lang="en-US" dirty="0"/>
          </a:p>
          <a:p>
            <a:pPr marL="917120" lvl="5" indent="0">
              <a:buNone/>
            </a:pPr>
            <a:r>
              <a:rPr lang="en-US" sz="2400" b="1" dirty="0"/>
              <a:t>	Availability = Actual Production Time / Potential Production Time</a:t>
            </a:r>
          </a:p>
          <a:p>
            <a:pPr lvl="1">
              <a:buFont typeface="Arial" panose="020B0604020202020204" pitchFamily="34" charset="0"/>
              <a:buChar char="•"/>
            </a:pPr>
            <a:endParaRPr lang="en-US" b="1" dirty="0"/>
          </a:p>
          <a:p>
            <a:pPr lvl="1">
              <a:buFont typeface="Arial" panose="020B0604020202020204" pitchFamily="34" charset="0"/>
              <a:buChar char="•"/>
            </a:pPr>
            <a:r>
              <a:rPr lang="en-US" dirty="0"/>
              <a:t>Potential Production Time= Total Operating Time -/- Not Scheduled Operating Time (factory lights are out);</a:t>
            </a:r>
          </a:p>
          <a:p>
            <a:pPr lvl="1">
              <a:buFont typeface="Arial" panose="020B0604020202020204" pitchFamily="34" charset="0"/>
              <a:buChar char="•"/>
            </a:pPr>
            <a:r>
              <a:rPr lang="en-US" dirty="0"/>
              <a:t>Actual Production Time: Potential Production Time -/- SUM of:</a:t>
            </a:r>
          </a:p>
          <a:p>
            <a:pPr lvl="2">
              <a:buFont typeface="Arial" panose="020B0604020202020204" pitchFamily="34" charset="0"/>
              <a:buChar char="•"/>
            </a:pPr>
            <a:r>
              <a:rPr lang="en-US" dirty="0"/>
              <a:t>Unscheduled Idle Time ( Equipment related activities/time executed during Not Scheduled Operating Time (preventive maintenance on Saturday));</a:t>
            </a:r>
          </a:p>
          <a:p>
            <a:pPr lvl="2">
              <a:buFont typeface="Arial" panose="020B0604020202020204" pitchFamily="34" charset="0"/>
              <a:buChar char="•"/>
            </a:pPr>
            <a:r>
              <a:rPr lang="en-US" dirty="0"/>
              <a:t>Unscheduled Down Time (The equipment is scheduled out of the total operations time, for reasons beyond the scope of the production team) </a:t>
            </a:r>
          </a:p>
          <a:p>
            <a:pPr lvl="2">
              <a:buFont typeface="Arial" panose="020B0604020202020204" pitchFamily="34" charset="0"/>
              <a:buChar char="•"/>
            </a:pPr>
            <a:r>
              <a:rPr lang="en-US" dirty="0"/>
              <a:t>Line Restraint Time (The equipment cannot generate output because it gets no input from the line, or cannot give its output to the line);</a:t>
            </a:r>
          </a:p>
          <a:p>
            <a:pPr lvl="2">
              <a:buFont typeface="Arial" panose="020B0604020202020204" pitchFamily="34" charset="0"/>
              <a:buChar char="•"/>
            </a:pPr>
            <a:r>
              <a:rPr lang="en-US" dirty="0"/>
              <a:t>Waiting Time (The machine is not producing output because it has to wait for something (like a setup);</a:t>
            </a:r>
          </a:p>
          <a:p>
            <a:pPr lvl="2">
              <a:buFont typeface="Arial" panose="020B0604020202020204" pitchFamily="34" charset="0"/>
              <a:buChar char="•"/>
            </a:pPr>
            <a:r>
              <a:rPr lang="en-US" dirty="0"/>
              <a:t>Failure Time (The machine is not having output due to a machine related technical problem);</a:t>
            </a:r>
          </a:p>
          <a:p>
            <a:pPr lvl="1">
              <a:buFont typeface="Arial" panose="020B0604020202020204" pitchFamily="34" charset="0"/>
              <a:buChar char="•"/>
            </a:pPr>
            <a:endParaRPr lang="nl-NL" dirty="0"/>
          </a:p>
        </p:txBody>
      </p:sp>
    </p:spTree>
    <p:extLst>
      <p:ext uri="{BB962C8B-B14F-4D97-AF65-F5344CB8AC3E}">
        <p14:creationId xmlns:p14="http://schemas.microsoft.com/office/powerpoint/2010/main" val="303259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05B67A-1D03-4405-A0C4-7DA7A6D76FF7}"/>
              </a:ext>
            </a:extLst>
          </p:cNvPr>
          <p:cNvSpPr>
            <a:spLocks noGrp="1"/>
          </p:cNvSpPr>
          <p:nvPr>
            <p:ph type="title"/>
          </p:nvPr>
        </p:nvSpPr>
        <p:spPr/>
        <p:txBody>
          <a:bodyPr/>
          <a:lstStyle/>
          <a:p>
            <a:r>
              <a:rPr lang="nl-NL" dirty="0"/>
              <a:t>Performance</a:t>
            </a:r>
          </a:p>
        </p:txBody>
      </p:sp>
      <p:sp>
        <p:nvSpPr>
          <p:cNvPr id="3" name="Tijdelijke aanduiding voor inhoud 2">
            <a:extLst>
              <a:ext uri="{FF2B5EF4-FFF2-40B4-BE49-F238E27FC236}">
                <a16:creationId xmlns:a16="http://schemas.microsoft.com/office/drawing/2014/main" id="{22CE9734-B2F6-4337-A6F7-49E1D5B0346A}"/>
              </a:ext>
            </a:extLst>
          </p:cNvPr>
          <p:cNvSpPr>
            <a:spLocks noGrp="1"/>
          </p:cNvSpPr>
          <p:nvPr>
            <p:ph idx="1"/>
          </p:nvPr>
        </p:nvSpPr>
        <p:spPr>
          <a:xfrm>
            <a:off x="1097280" y="1845734"/>
            <a:ext cx="10058400" cy="2495260"/>
          </a:xfrm>
        </p:spPr>
        <p:txBody>
          <a:bodyPr/>
          <a:lstStyle/>
          <a:p>
            <a:pPr lvl="1">
              <a:buFont typeface="Arial" panose="020B0604020202020204" pitchFamily="34" charset="0"/>
              <a:buChar char="•"/>
            </a:pPr>
            <a:r>
              <a:rPr lang="en-US" dirty="0"/>
              <a:t> The Performance portion of the OEE Metric represents the speed at which the Work Center runs as a percentage of its designed speed;</a:t>
            </a:r>
          </a:p>
          <a:p>
            <a:pPr lvl="1">
              <a:buFont typeface="Arial" panose="020B0604020202020204" pitchFamily="34" charset="0"/>
              <a:buChar char="•"/>
            </a:pPr>
            <a:endParaRPr lang="en-US" dirty="0"/>
          </a:p>
          <a:p>
            <a:pPr lvl="1">
              <a:buFont typeface="Arial" panose="020B0604020202020204" pitchFamily="34" charset="0"/>
              <a:buChar char="•"/>
            </a:pPr>
            <a:r>
              <a:rPr lang="en-US" dirty="0"/>
              <a:t>The Performance Metric is a pure measurement of speed that is designed to exclude the effects of Quality and Availability;</a:t>
            </a:r>
          </a:p>
          <a:p>
            <a:pPr lvl="1">
              <a:buFont typeface="Arial" panose="020B0604020202020204" pitchFamily="34" charset="0"/>
              <a:buChar char="•"/>
            </a:pPr>
            <a:endParaRPr lang="en-US" dirty="0"/>
          </a:p>
          <a:p>
            <a:pPr lvl="1">
              <a:buFont typeface="Arial" panose="020B0604020202020204" pitchFamily="34" charset="0"/>
              <a:buChar char="•"/>
            </a:pPr>
            <a:r>
              <a:rPr lang="en-US" dirty="0"/>
              <a:t>In the performance rate, ‘theoretical output’ is the output that the machine could have made in theory if the machine had operated at maximum speed during the time that it actually operated;</a:t>
            </a:r>
          </a:p>
          <a:p>
            <a:pPr lvl="1">
              <a:buFont typeface="Arial" panose="020B0604020202020204" pitchFamily="34" charset="0"/>
              <a:buChar char="•"/>
            </a:pPr>
            <a:endParaRPr lang="en-US" sz="2400" b="1" dirty="0"/>
          </a:p>
        </p:txBody>
      </p:sp>
      <p:sp>
        <p:nvSpPr>
          <p:cNvPr id="5" name="Rechthoek 4">
            <a:extLst>
              <a:ext uri="{FF2B5EF4-FFF2-40B4-BE49-F238E27FC236}">
                <a16:creationId xmlns:a16="http://schemas.microsoft.com/office/drawing/2014/main" id="{C778F1E7-D978-4820-8E7E-FE02CB21B967}"/>
              </a:ext>
            </a:extLst>
          </p:cNvPr>
          <p:cNvSpPr/>
          <p:nvPr/>
        </p:nvSpPr>
        <p:spPr>
          <a:xfrm>
            <a:off x="318782" y="4449368"/>
            <a:ext cx="11627141" cy="461665"/>
          </a:xfrm>
          <a:prstGeom prst="rect">
            <a:avLst/>
          </a:prstGeom>
        </p:spPr>
        <p:txBody>
          <a:bodyPr wrap="square">
            <a:spAutoFit/>
          </a:bodyPr>
          <a:lstStyle/>
          <a:p>
            <a:pPr marL="201168" lvl="1" indent="0">
              <a:buNone/>
            </a:pPr>
            <a:r>
              <a:rPr lang="en-US" sz="2400" b="1" dirty="0"/>
              <a:t>Performance = Actual Output / ( Actual Production Time * Standard Production Speed )</a:t>
            </a:r>
            <a:endParaRPr lang="nl-NL" sz="2400" dirty="0"/>
          </a:p>
        </p:txBody>
      </p:sp>
      <p:sp>
        <p:nvSpPr>
          <p:cNvPr id="6" name="Tijdelijke aanduiding voor inhoud 2">
            <a:extLst>
              <a:ext uri="{FF2B5EF4-FFF2-40B4-BE49-F238E27FC236}">
                <a16:creationId xmlns:a16="http://schemas.microsoft.com/office/drawing/2014/main" id="{E8F98708-AF32-4E41-9180-C12D54F2D2DD}"/>
              </a:ext>
            </a:extLst>
          </p:cNvPr>
          <p:cNvSpPr txBox="1">
            <a:spLocks/>
          </p:cNvSpPr>
          <p:nvPr/>
        </p:nvSpPr>
        <p:spPr>
          <a:xfrm>
            <a:off x="1097280" y="5088115"/>
            <a:ext cx="10058400" cy="118755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dirty="0"/>
              <a:t>Actual Output = produced units during Actual Production Time;</a:t>
            </a:r>
          </a:p>
          <a:p>
            <a:pPr lvl="1">
              <a:buFont typeface="Arial" panose="020B0604020202020204" pitchFamily="34" charset="0"/>
              <a:buChar char="•"/>
            </a:pPr>
            <a:r>
              <a:rPr lang="en-US" dirty="0"/>
              <a:t>Standard Production Speed: the theoretical maximum speed (units in time) for a product(group) on the machine. Thus the performance rate never exceeds 100%.</a:t>
            </a:r>
          </a:p>
          <a:p>
            <a:pPr lvl="1">
              <a:buFont typeface="Arial" panose="020B0604020202020204" pitchFamily="34" charset="0"/>
              <a:buChar char="•"/>
            </a:pPr>
            <a:r>
              <a:rPr lang="en-US" dirty="0"/>
              <a:t>In case of multiple deviating “speeds” see sheets Performance: multiple deviating speeds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b="1" dirty="0"/>
          </a:p>
        </p:txBody>
      </p:sp>
    </p:spTree>
    <p:extLst>
      <p:ext uri="{BB962C8B-B14F-4D97-AF65-F5344CB8AC3E}">
        <p14:creationId xmlns:p14="http://schemas.microsoft.com/office/powerpoint/2010/main" val="163768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3371D-9656-425B-8DDF-76D62BED7D89}"/>
              </a:ext>
            </a:extLst>
          </p:cNvPr>
          <p:cNvSpPr>
            <a:spLocks noGrp="1"/>
          </p:cNvSpPr>
          <p:nvPr>
            <p:ph type="title"/>
          </p:nvPr>
        </p:nvSpPr>
        <p:spPr/>
        <p:txBody>
          <a:bodyPr/>
          <a:lstStyle/>
          <a:p>
            <a:r>
              <a:rPr lang="nl-NL" dirty="0" err="1"/>
              <a:t>Quality</a:t>
            </a:r>
            <a:endParaRPr lang="nl-NL" dirty="0"/>
          </a:p>
        </p:txBody>
      </p:sp>
      <p:sp>
        <p:nvSpPr>
          <p:cNvPr id="3" name="Tijdelijke aanduiding voor inhoud 2">
            <a:extLst>
              <a:ext uri="{FF2B5EF4-FFF2-40B4-BE49-F238E27FC236}">
                <a16:creationId xmlns:a16="http://schemas.microsoft.com/office/drawing/2014/main" id="{0DF4306B-DCA4-4C48-A266-8C47AF47A75F}"/>
              </a:ext>
            </a:extLst>
          </p:cNvPr>
          <p:cNvSpPr>
            <a:spLocks noGrp="1"/>
          </p:cNvSpPr>
          <p:nvPr>
            <p:ph idx="1"/>
          </p:nvPr>
        </p:nvSpPr>
        <p:spPr>
          <a:xfrm>
            <a:off x="1097280" y="1845733"/>
            <a:ext cx="10058400" cy="4352935"/>
          </a:xfrm>
        </p:spPr>
        <p:txBody>
          <a:bodyPr>
            <a:normAutofit fontScale="92500" lnSpcReduction="20000"/>
          </a:bodyPr>
          <a:lstStyle/>
          <a:p>
            <a:pPr lvl="1">
              <a:buFont typeface="Arial" panose="020B0604020202020204" pitchFamily="34" charset="0"/>
              <a:buChar char="•"/>
            </a:pPr>
            <a:r>
              <a:rPr lang="en-US" dirty="0"/>
              <a:t>The Quality portion of the OEE Metric represents the Good Units produced as a percentage of the Total Units produced;</a:t>
            </a:r>
            <a:endParaRPr lang="nl-NL" dirty="0"/>
          </a:p>
          <a:p>
            <a:pPr lvl="1">
              <a:buFont typeface="Arial" panose="020B0604020202020204" pitchFamily="34" charset="0"/>
              <a:buChar char="•"/>
            </a:pPr>
            <a:endParaRPr lang="nl-NL" dirty="0"/>
          </a:p>
          <a:p>
            <a:pPr lvl="1">
              <a:buFont typeface="Arial" panose="020B0604020202020204" pitchFamily="34" charset="0"/>
              <a:buChar char="•"/>
            </a:pPr>
            <a:r>
              <a:rPr lang="en-US" dirty="0"/>
              <a:t>The Quality Metric is a pure measurement of Process Yield that is designed to exclude the effects of Availability and Performance;</a:t>
            </a:r>
          </a:p>
          <a:p>
            <a:pPr lvl="1">
              <a:buFont typeface="Arial" panose="020B0604020202020204" pitchFamily="34" charset="0"/>
              <a:buChar char="•"/>
            </a:pPr>
            <a:endParaRPr lang="en-US" dirty="0"/>
          </a:p>
          <a:p>
            <a:pPr lvl="1">
              <a:buFont typeface="Arial" panose="020B0604020202020204" pitchFamily="34" charset="0"/>
              <a:buChar char="•"/>
            </a:pPr>
            <a:r>
              <a:rPr lang="en-US" dirty="0"/>
              <a:t>The relationship between the number of units produced and the number of the units produced that meet the specification is the ‘quality rate’.</a:t>
            </a:r>
          </a:p>
          <a:p>
            <a:pPr lvl="1">
              <a:buFont typeface="Arial" panose="020B0604020202020204" pitchFamily="34" charset="0"/>
              <a:buChar char="•"/>
            </a:pPr>
            <a:endParaRPr lang="en-US" dirty="0"/>
          </a:p>
          <a:p>
            <a:pPr marL="201168" lvl="1" indent="0">
              <a:buNone/>
            </a:pPr>
            <a:r>
              <a:rPr lang="nl-NL" sz="2400" b="1" dirty="0"/>
              <a:t>	</a:t>
            </a:r>
            <a:r>
              <a:rPr lang="nl-NL" sz="2400" b="1" dirty="0" err="1"/>
              <a:t>Quality</a:t>
            </a:r>
            <a:r>
              <a:rPr lang="nl-NL" sz="2400" b="1" dirty="0"/>
              <a:t> = ( </a:t>
            </a:r>
            <a:r>
              <a:rPr lang="nl-NL" sz="2400" b="1" dirty="0" err="1"/>
              <a:t>Actual</a:t>
            </a:r>
            <a:r>
              <a:rPr lang="nl-NL" sz="2400" b="1" dirty="0"/>
              <a:t> Output -/- </a:t>
            </a:r>
            <a:r>
              <a:rPr lang="nl-NL" sz="2400" b="1" dirty="0" err="1"/>
              <a:t>Rejected</a:t>
            </a:r>
            <a:r>
              <a:rPr lang="nl-NL" sz="2400" b="1" dirty="0"/>
              <a:t> Output ) / </a:t>
            </a:r>
            <a:r>
              <a:rPr lang="nl-NL" sz="2400" b="1" dirty="0" err="1"/>
              <a:t>Actual</a:t>
            </a:r>
            <a:r>
              <a:rPr lang="nl-NL" sz="2400" b="1" dirty="0"/>
              <a:t> Output</a:t>
            </a:r>
          </a:p>
          <a:p>
            <a:pPr lvl="1">
              <a:buFont typeface="Arial" panose="020B0604020202020204" pitchFamily="34" charset="0"/>
              <a:buChar char="•"/>
            </a:pPr>
            <a:endParaRPr lang="en-US" dirty="0"/>
          </a:p>
          <a:p>
            <a:pPr lvl="1">
              <a:buFont typeface="Arial" panose="020B0604020202020204" pitchFamily="34" charset="0"/>
              <a:buChar char="•"/>
            </a:pPr>
            <a:r>
              <a:rPr lang="en-US" dirty="0"/>
              <a:t>Actual Output = produced units during Actual Production Time;</a:t>
            </a:r>
          </a:p>
          <a:p>
            <a:pPr lvl="1">
              <a:buFont typeface="Arial" panose="020B0604020202020204" pitchFamily="34" charset="0"/>
              <a:buChar char="•"/>
            </a:pPr>
            <a:r>
              <a:rPr lang="en-US" dirty="0"/>
              <a:t>Rejected Output = produced units during Actual Production Time that do not meet the specifications:</a:t>
            </a:r>
          </a:p>
          <a:p>
            <a:pPr lvl="2">
              <a:buFont typeface="Arial" panose="020B0604020202020204" pitchFamily="34" charset="0"/>
              <a:buChar char="•"/>
            </a:pPr>
            <a:r>
              <a:rPr lang="en-US" dirty="0"/>
              <a:t>Scrap;</a:t>
            </a:r>
          </a:p>
          <a:p>
            <a:pPr lvl="2">
              <a:buFont typeface="Arial" panose="020B0604020202020204" pitchFamily="34" charset="0"/>
              <a:buChar char="•"/>
            </a:pPr>
            <a:r>
              <a:rPr lang="en-US" dirty="0"/>
              <a:t>Rework.</a:t>
            </a:r>
          </a:p>
          <a:p>
            <a:pPr lvl="1">
              <a:buFont typeface="Arial" panose="020B0604020202020204" pitchFamily="34" charset="0"/>
              <a:buChar char="•"/>
            </a:pPr>
            <a:endParaRPr lang="en-US" dirty="0"/>
          </a:p>
          <a:p>
            <a:pPr lvl="1">
              <a:buFont typeface="Arial" panose="020B0604020202020204" pitchFamily="34" charset="0"/>
              <a:buChar char="•"/>
            </a:pPr>
            <a:r>
              <a:rPr lang="en-US" dirty="0"/>
              <a:t>In case of multiple deviating “speeds” see sheets Quality: multiple deviating speeds </a:t>
            </a:r>
          </a:p>
        </p:txBody>
      </p:sp>
    </p:spTree>
    <p:extLst>
      <p:ext uri="{BB962C8B-B14F-4D97-AF65-F5344CB8AC3E}">
        <p14:creationId xmlns:p14="http://schemas.microsoft.com/office/powerpoint/2010/main" val="269574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E9D5B43-584F-4F52-B13F-30293A34AA12}"/>
              </a:ext>
            </a:extLst>
          </p:cNvPr>
          <p:cNvSpPr/>
          <p:nvPr/>
        </p:nvSpPr>
        <p:spPr>
          <a:xfrm>
            <a:off x="4802203" y="168243"/>
            <a:ext cx="1540042" cy="56628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OEE (%)</a:t>
            </a:r>
          </a:p>
        </p:txBody>
      </p:sp>
      <p:sp>
        <p:nvSpPr>
          <p:cNvPr id="5" name="Rechthoek 4">
            <a:extLst>
              <a:ext uri="{FF2B5EF4-FFF2-40B4-BE49-F238E27FC236}">
                <a16:creationId xmlns:a16="http://schemas.microsoft.com/office/drawing/2014/main" id="{EA00A2AD-4A79-4E40-8746-0EE852A18BCF}"/>
              </a:ext>
            </a:extLst>
          </p:cNvPr>
          <p:cNvSpPr/>
          <p:nvPr/>
        </p:nvSpPr>
        <p:spPr>
          <a:xfrm>
            <a:off x="4803006" y="1431892"/>
            <a:ext cx="1540043" cy="56628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Performance (%)</a:t>
            </a:r>
          </a:p>
        </p:txBody>
      </p:sp>
      <p:sp>
        <p:nvSpPr>
          <p:cNvPr id="6" name="Rechthoek 5">
            <a:extLst>
              <a:ext uri="{FF2B5EF4-FFF2-40B4-BE49-F238E27FC236}">
                <a16:creationId xmlns:a16="http://schemas.microsoft.com/office/drawing/2014/main" id="{E74F6A73-4FB7-4CD5-A626-6983601DC9AA}"/>
              </a:ext>
            </a:extLst>
          </p:cNvPr>
          <p:cNvSpPr/>
          <p:nvPr/>
        </p:nvSpPr>
        <p:spPr>
          <a:xfrm>
            <a:off x="1282774" y="1431892"/>
            <a:ext cx="1540043" cy="56628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Availability (%)</a:t>
            </a:r>
          </a:p>
        </p:txBody>
      </p:sp>
      <p:sp>
        <p:nvSpPr>
          <p:cNvPr id="7" name="Rechthoek 6">
            <a:extLst>
              <a:ext uri="{FF2B5EF4-FFF2-40B4-BE49-F238E27FC236}">
                <a16:creationId xmlns:a16="http://schemas.microsoft.com/office/drawing/2014/main" id="{6CAEEC08-6D9D-4376-A5F0-CF48ED0DF603}"/>
              </a:ext>
            </a:extLst>
          </p:cNvPr>
          <p:cNvSpPr/>
          <p:nvPr/>
        </p:nvSpPr>
        <p:spPr>
          <a:xfrm>
            <a:off x="8354058" y="1431892"/>
            <a:ext cx="1540043" cy="56628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Quality</a:t>
            </a:r>
            <a:r>
              <a:rPr lang="nl-NL" dirty="0"/>
              <a:t> </a:t>
            </a:r>
          </a:p>
          <a:p>
            <a:pPr algn="ctr"/>
            <a:r>
              <a:rPr lang="nl-NL" dirty="0"/>
              <a:t>(%)</a:t>
            </a:r>
          </a:p>
        </p:txBody>
      </p:sp>
      <p:sp>
        <p:nvSpPr>
          <p:cNvPr id="8" name="Rechthoek 7">
            <a:extLst>
              <a:ext uri="{FF2B5EF4-FFF2-40B4-BE49-F238E27FC236}">
                <a16:creationId xmlns:a16="http://schemas.microsoft.com/office/drawing/2014/main" id="{81C8001A-FD5C-4672-B5FD-E41D1B8146FA}"/>
              </a:ext>
            </a:extLst>
          </p:cNvPr>
          <p:cNvSpPr/>
          <p:nvPr/>
        </p:nvSpPr>
        <p:spPr>
          <a:xfrm>
            <a:off x="2476620" y="2586269"/>
            <a:ext cx="1047551" cy="56628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t>Actual</a:t>
            </a:r>
            <a:r>
              <a:rPr lang="nl-NL" sz="1000" dirty="0"/>
              <a:t> </a:t>
            </a:r>
            <a:r>
              <a:rPr lang="nl-NL" sz="1000" dirty="0" err="1"/>
              <a:t>Production</a:t>
            </a:r>
            <a:r>
              <a:rPr lang="nl-NL" sz="1000" dirty="0"/>
              <a:t> Time (time)</a:t>
            </a:r>
          </a:p>
        </p:txBody>
      </p:sp>
      <p:sp>
        <p:nvSpPr>
          <p:cNvPr id="9" name="Rechthoek 8">
            <a:extLst>
              <a:ext uri="{FF2B5EF4-FFF2-40B4-BE49-F238E27FC236}">
                <a16:creationId xmlns:a16="http://schemas.microsoft.com/office/drawing/2014/main" id="{9A35DAC7-6725-41CF-BA59-63C543D72558}"/>
              </a:ext>
            </a:extLst>
          </p:cNvPr>
          <p:cNvSpPr/>
          <p:nvPr/>
        </p:nvSpPr>
        <p:spPr>
          <a:xfrm>
            <a:off x="1005244" y="3732958"/>
            <a:ext cx="1047551" cy="566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t>Potential</a:t>
            </a:r>
            <a:r>
              <a:rPr lang="nl-NL" sz="1000" dirty="0"/>
              <a:t> </a:t>
            </a:r>
            <a:r>
              <a:rPr lang="nl-NL" sz="1000" dirty="0" err="1"/>
              <a:t>Production</a:t>
            </a:r>
            <a:r>
              <a:rPr lang="nl-NL" sz="1000" dirty="0"/>
              <a:t> Time </a:t>
            </a:r>
          </a:p>
          <a:p>
            <a:pPr algn="ctr"/>
            <a:r>
              <a:rPr lang="nl-NL" sz="1000" dirty="0"/>
              <a:t>(time)</a:t>
            </a:r>
          </a:p>
        </p:txBody>
      </p:sp>
      <p:sp>
        <p:nvSpPr>
          <p:cNvPr id="10" name="Rechthoek 9">
            <a:extLst>
              <a:ext uri="{FF2B5EF4-FFF2-40B4-BE49-F238E27FC236}">
                <a16:creationId xmlns:a16="http://schemas.microsoft.com/office/drawing/2014/main" id="{C598D49B-87BF-4178-8362-9A98B63A30A8}"/>
              </a:ext>
            </a:extLst>
          </p:cNvPr>
          <p:cNvSpPr/>
          <p:nvPr/>
        </p:nvSpPr>
        <p:spPr>
          <a:xfrm>
            <a:off x="202131" y="5207935"/>
            <a:ext cx="1047551" cy="56628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t>Total Operating Time </a:t>
            </a:r>
          </a:p>
          <a:p>
            <a:pPr algn="ctr"/>
            <a:r>
              <a:rPr lang="nl-NL" sz="1000" dirty="0"/>
              <a:t>(time)</a:t>
            </a:r>
          </a:p>
        </p:txBody>
      </p:sp>
      <p:sp>
        <p:nvSpPr>
          <p:cNvPr id="11" name="Rechthoek 10">
            <a:extLst>
              <a:ext uri="{FF2B5EF4-FFF2-40B4-BE49-F238E27FC236}">
                <a16:creationId xmlns:a16="http://schemas.microsoft.com/office/drawing/2014/main" id="{2D1FDCF4-76DF-4B67-8636-73FAB145FBBC}"/>
              </a:ext>
            </a:extLst>
          </p:cNvPr>
          <p:cNvSpPr/>
          <p:nvPr/>
        </p:nvSpPr>
        <p:spPr>
          <a:xfrm>
            <a:off x="1755805" y="5207935"/>
            <a:ext cx="1047551" cy="5662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solidFill>
                  <a:schemeClr val="tx1"/>
                </a:solidFill>
              </a:rPr>
              <a:t>Not</a:t>
            </a:r>
            <a:r>
              <a:rPr lang="nl-NL" sz="1000" dirty="0">
                <a:solidFill>
                  <a:schemeClr val="tx1"/>
                </a:solidFill>
              </a:rPr>
              <a:t> </a:t>
            </a:r>
            <a:r>
              <a:rPr lang="nl-NL" sz="1000" dirty="0" err="1">
                <a:solidFill>
                  <a:schemeClr val="tx1"/>
                </a:solidFill>
              </a:rPr>
              <a:t>Scheduled</a:t>
            </a:r>
            <a:r>
              <a:rPr lang="nl-NL" sz="1000" dirty="0">
                <a:solidFill>
                  <a:schemeClr val="tx1"/>
                </a:solidFill>
              </a:rPr>
              <a:t> Operating Time (time)</a:t>
            </a:r>
          </a:p>
        </p:txBody>
      </p:sp>
      <p:sp>
        <p:nvSpPr>
          <p:cNvPr id="12" name="Rechthoek 11">
            <a:extLst>
              <a:ext uri="{FF2B5EF4-FFF2-40B4-BE49-F238E27FC236}">
                <a16:creationId xmlns:a16="http://schemas.microsoft.com/office/drawing/2014/main" id="{65F414D1-49EC-42E9-B248-9E4E82028974}"/>
              </a:ext>
            </a:extLst>
          </p:cNvPr>
          <p:cNvSpPr/>
          <p:nvPr/>
        </p:nvSpPr>
        <p:spPr>
          <a:xfrm>
            <a:off x="4531339" y="5329121"/>
            <a:ext cx="1047551" cy="5662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solidFill>
                  <a:schemeClr val="tx1"/>
                </a:solidFill>
              </a:rPr>
              <a:t>UnScheduled</a:t>
            </a:r>
            <a:r>
              <a:rPr lang="nl-NL" sz="1000" dirty="0">
                <a:solidFill>
                  <a:schemeClr val="tx1"/>
                </a:solidFill>
              </a:rPr>
              <a:t> Down Time (time)</a:t>
            </a:r>
          </a:p>
        </p:txBody>
      </p:sp>
      <p:sp>
        <p:nvSpPr>
          <p:cNvPr id="13" name="Rechthoek 12">
            <a:extLst>
              <a:ext uri="{FF2B5EF4-FFF2-40B4-BE49-F238E27FC236}">
                <a16:creationId xmlns:a16="http://schemas.microsoft.com/office/drawing/2014/main" id="{48D94A4F-087D-4E74-BA4F-76A65C6C0AE3}"/>
              </a:ext>
            </a:extLst>
          </p:cNvPr>
          <p:cNvSpPr/>
          <p:nvPr/>
        </p:nvSpPr>
        <p:spPr>
          <a:xfrm>
            <a:off x="6663890" y="2579752"/>
            <a:ext cx="1047551" cy="56628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t>Actual</a:t>
            </a:r>
            <a:r>
              <a:rPr lang="nl-NL" sz="1000" dirty="0"/>
              <a:t> Output</a:t>
            </a:r>
          </a:p>
          <a:p>
            <a:pPr algn="ctr"/>
            <a:r>
              <a:rPr lang="nl-NL" sz="1000" dirty="0"/>
              <a:t>(units)</a:t>
            </a:r>
          </a:p>
        </p:txBody>
      </p:sp>
      <p:sp>
        <p:nvSpPr>
          <p:cNvPr id="14" name="Rechthoek 13">
            <a:extLst>
              <a:ext uri="{FF2B5EF4-FFF2-40B4-BE49-F238E27FC236}">
                <a16:creationId xmlns:a16="http://schemas.microsoft.com/office/drawing/2014/main" id="{5464C234-F21B-418F-A774-CDE8445EDB98}"/>
              </a:ext>
            </a:extLst>
          </p:cNvPr>
          <p:cNvSpPr/>
          <p:nvPr/>
        </p:nvSpPr>
        <p:spPr>
          <a:xfrm>
            <a:off x="5048449" y="3269300"/>
            <a:ext cx="1047551" cy="56628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t>Standard </a:t>
            </a:r>
            <a:r>
              <a:rPr lang="nl-NL" sz="1000" dirty="0" err="1"/>
              <a:t>Production</a:t>
            </a:r>
            <a:r>
              <a:rPr lang="nl-NL" sz="1000" dirty="0"/>
              <a:t> Speed</a:t>
            </a:r>
          </a:p>
          <a:p>
            <a:pPr algn="ctr"/>
            <a:r>
              <a:rPr lang="nl-NL" sz="1000" dirty="0"/>
              <a:t>(units/time)</a:t>
            </a:r>
          </a:p>
        </p:txBody>
      </p:sp>
      <p:sp>
        <p:nvSpPr>
          <p:cNvPr id="15" name="Rechthoek 14">
            <a:extLst>
              <a:ext uri="{FF2B5EF4-FFF2-40B4-BE49-F238E27FC236}">
                <a16:creationId xmlns:a16="http://schemas.microsoft.com/office/drawing/2014/main" id="{53EAF0C8-99C1-4F5F-9296-7FBEDD28F2C5}"/>
              </a:ext>
            </a:extLst>
          </p:cNvPr>
          <p:cNvSpPr/>
          <p:nvPr/>
        </p:nvSpPr>
        <p:spPr>
          <a:xfrm>
            <a:off x="9747083" y="2579752"/>
            <a:ext cx="1047551" cy="56628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t>Rejected</a:t>
            </a:r>
            <a:r>
              <a:rPr lang="nl-NL" sz="1000" dirty="0"/>
              <a:t> Output</a:t>
            </a:r>
          </a:p>
          <a:p>
            <a:pPr algn="ctr"/>
            <a:r>
              <a:rPr lang="nl-NL" sz="1000" dirty="0"/>
              <a:t>(units)</a:t>
            </a:r>
          </a:p>
        </p:txBody>
      </p:sp>
      <p:cxnSp>
        <p:nvCxnSpPr>
          <p:cNvPr id="17" name="Verbindingslijn: gebogen 16">
            <a:extLst>
              <a:ext uri="{FF2B5EF4-FFF2-40B4-BE49-F238E27FC236}">
                <a16:creationId xmlns:a16="http://schemas.microsoft.com/office/drawing/2014/main" id="{BCC0AD44-9560-4AA0-BD9D-C3D154B536FA}"/>
              </a:ext>
            </a:extLst>
          </p:cNvPr>
          <p:cNvCxnSpPr>
            <a:cxnSpLocks/>
            <a:stCxn id="15" idx="1"/>
            <a:endCxn id="7" idx="2"/>
          </p:cNvCxnSpPr>
          <p:nvPr/>
        </p:nvCxnSpPr>
        <p:spPr>
          <a:xfrm rot="10800000">
            <a:off x="9124081" y="1998179"/>
            <a:ext cx="623003" cy="8647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Verbindingslijn: gebogen 17">
            <a:extLst>
              <a:ext uri="{FF2B5EF4-FFF2-40B4-BE49-F238E27FC236}">
                <a16:creationId xmlns:a16="http://schemas.microsoft.com/office/drawing/2014/main" id="{4284DEAF-32A2-400C-8BBB-24D423CA8C60}"/>
              </a:ext>
            </a:extLst>
          </p:cNvPr>
          <p:cNvCxnSpPr>
            <a:cxnSpLocks/>
            <a:stCxn id="13" idx="3"/>
            <a:endCxn id="7" idx="2"/>
          </p:cNvCxnSpPr>
          <p:nvPr/>
        </p:nvCxnSpPr>
        <p:spPr>
          <a:xfrm flipV="1">
            <a:off x="7711441" y="1998178"/>
            <a:ext cx="1412639" cy="8647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8174C664-666C-4E88-AD2E-8042E4B22663}"/>
              </a:ext>
            </a:extLst>
          </p:cNvPr>
          <p:cNvSpPr txBox="1"/>
          <p:nvPr/>
        </p:nvSpPr>
        <p:spPr>
          <a:xfrm>
            <a:off x="9137184" y="2160643"/>
            <a:ext cx="1710725" cy="338554"/>
          </a:xfrm>
          <a:prstGeom prst="rect">
            <a:avLst/>
          </a:prstGeom>
          <a:noFill/>
        </p:spPr>
        <p:txBody>
          <a:bodyPr wrap="none" rtlCol="0">
            <a:spAutoFit/>
          </a:bodyPr>
          <a:lstStyle/>
          <a:p>
            <a:pPr algn="ctr"/>
            <a:r>
              <a:rPr lang="nl-NL" sz="800" dirty="0"/>
              <a:t>(</a:t>
            </a:r>
            <a:r>
              <a:rPr lang="nl-NL" sz="800" dirty="0" err="1"/>
              <a:t>Actual</a:t>
            </a:r>
            <a:r>
              <a:rPr lang="nl-NL" sz="800" dirty="0"/>
              <a:t> Output -/- </a:t>
            </a:r>
            <a:r>
              <a:rPr lang="nl-NL" sz="800" dirty="0" err="1"/>
              <a:t>Rejected</a:t>
            </a:r>
            <a:r>
              <a:rPr lang="nl-NL" sz="800" dirty="0"/>
              <a:t> Output ) </a:t>
            </a:r>
          </a:p>
          <a:p>
            <a:pPr algn="ctr"/>
            <a:r>
              <a:rPr lang="nl-NL" sz="800" dirty="0"/>
              <a:t> </a:t>
            </a:r>
            <a:r>
              <a:rPr lang="nl-NL" sz="800" dirty="0" err="1"/>
              <a:t>Actual</a:t>
            </a:r>
            <a:r>
              <a:rPr lang="nl-NL" sz="800" dirty="0"/>
              <a:t> Output</a:t>
            </a:r>
          </a:p>
        </p:txBody>
      </p:sp>
      <p:cxnSp>
        <p:nvCxnSpPr>
          <p:cNvPr id="27" name="Verbindingslijn: gebogen 26">
            <a:extLst>
              <a:ext uri="{FF2B5EF4-FFF2-40B4-BE49-F238E27FC236}">
                <a16:creationId xmlns:a16="http://schemas.microsoft.com/office/drawing/2014/main" id="{BC58821D-451A-4985-81CC-ECE82843204A}"/>
              </a:ext>
            </a:extLst>
          </p:cNvPr>
          <p:cNvCxnSpPr>
            <a:cxnSpLocks/>
            <a:stCxn id="13" idx="1"/>
            <a:endCxn id="5" idx="2"/>
          </p:cNvCxnSpPr>
          <p:nvPr/>
        </p:nvCxnSpPr>
        <p:spPr>
          <a:xfrm rot="10800000">
            <a:off x="5573028" y="1998179"/>
            <a:ext cx="1090862" cy="8647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Verbindingslijn: gebogen 29">
            <a:extLst>
              <a:ext uri="{FF2B5EF4-FFF2-40B4-BE49-F238E27FC236}">
                <a16:creationId xmlns:a16="http://schemas.microsoft.com/office/drawing/2014/main" id="{74D53FF2-51FB-4846-91A0-4BDEA3BE27FA}"/>
              </a:ext>
            </a:extLst>
          </p:cNvPr>
          <p:cNvCxnSpPr>
            <a:cxnSpLocks/>
            <a:stCxn id="14" idx="0"/>
            <a:endCxn id="5" idx="2"/>
          </p:cNvCxnSpPr>
          <p:nvPr/>
        </p:nvCxnSpPr>
        <p:spPr>
          <a:xfrm rot="5400000" flipH="1" flipV="1">
            <a:off x="4937065" y="2633338"/>
            <a:ext cx="1271122" cy="80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Verbindingslijn: gebogen 46">
            <a:extLst>
              <a:ext uri="{FF2B5EF4-FFF2-40B4-BE49-F238E27FC236}">
                <a16:creationId xmlns:a16="http://schemas.microsoft.com/office/drawing/2014/main" id="{0190347E-A086-43F4-BD07-4F9256A2C318}"/>
              </a:ext>
            </a:extLst>
          </p:cNvPr>
          <p:cNvCxnSpPr>
            <a:cxnSpLocks/>
            <a:stCxn id="8" idx="3"/>
            <a:endCxn id="5" idx="2"/>
          </p:cNvCxnSpPr>
          <p:nvPr/>
        </p:nvCxnSpPr>
        <p:spPr>
          <a:xfrm flipV="1">
            <a:off x="3524171" y="1998178"/>
            <a:ext cx="2048857" cy="87123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kstvak 49">
            <a:extLst>
              <a:ext uri="{FF2B5EF4-FFF2-40B4-BE49-F238E27FC236}">
                <a16:creationId xmlns:a16="http://schemas.microsoft.com/office/drawing/2014/main" id="{D3D21A9F-5B02-4FB2-BF7B-A6FCBD911250}"/>
              </a:ext>
            </a:extLst>
          </p:cNvPr>
          <p:cNvSpPr txBox="1"/>
          <p:nvPr/>
        </p:nvSpPr>
        <p:spPr>
          <a:xfrm>
            <a:off x="5572223" y="2102701"/>
            <a:ext cx="2501896" cy="338554"/>
          </a:xfrm>
          <a:prstGeom prst="rect">
            <a:avLst/>
          </a:prstGeom>
          <a:noFill/>
        </p:spPr>
        <p:txBody>
          <a:bodyPr wrap="square" rtlCol="0">
            <a:spAutoFit/>
          </a:bodyPr>
          <a:lstStyle/>
          <a:p>
            <a:pPr algn="ctr"/>
            <a:r>
              <a:rPr lang="nl-NL" sz="800" dirty="0" err="1"/>
              <a:t>Actual</a:t>
            </a:r>
            <a:r>
              <a:rPr lang="nl-NL" sz="800" dirty="0"/>
              <a:t> Output </a:t>
            </a:r>
          </a:p>
          <a:p>
            <a:pPr algn="ctr"/>
            <a:r>
              <a:rPr lang="nl-NL" sz="800" dirty="0"/>
              <a:t> ( </a:t>
            </a:r>
            <a:r>
              <a:rPr lang="nl-NL" sz="800" dirty="0" err="1"/>
              <a:t>Actual</a:t>
            </a:r>
            <a:r>
              <a:rPr lang="nl-NL" sz="800" dirty="0"/>
              <a:t> </a:t>
            </a:r>
            <a:r>
              <a:rPr lang="nl-NL" sz="800" dirty="0" err="1"/>
              <a:t>Production</a:t>
            </a:r>
            <a:r>
              <a:rPr lang="nl-NL" sz="800" dirty="0"/>
              <a:t> Time * Standard </a:t>
            </a:r>
            <a:r>
              <a:rPr lang="nl-NL" sz="800" dirty="0" err="1"/>
              <a:t>Production</a:t>
            </a:r>
            <a:r>
              <a:rPr lang="nl-NL" sz="800" dirty="0"/>
              <a:t> Speed)</a:t>
            </a:r>
          </a:p>
        </p:txBody>
      </p:sp>
      <p:cxnSp>
        <p:nvCxnSpPr>
          <p:cNvPr id="51" name="Verbindingslijn: gebogen 50">
            <a:extLst>
              <a:ext uri="{FF2B5EF4-FFF2-40B4-BE49-F238E27FC236}">
                <a16:creationId xmlns:a16="http://schemas.microsoft.com/office/drawing/2014/main" id="{1F5D662F-FA83-4B74-9518-70E4B9A28088}"/>
              </a:ext>
            </a:extLst>
          </p:cNvPr>
          <p:cNvCxnSpPr>
            <a:cxnSpLocks/>
            <a:stCxn id="8" idx="1"/>
            <a:endCxn id="6" idx="2"/>
          </p:cNvCxnSpPr>
          <p:nvPr/>
        </p:nvCxnSpPr>
        <p:spPr>
          <a:xfrm rot="10800000">
            <a:off x="2052796" y="1998178"/>
            <a:ext cx="423824" cy="87123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Verbindingslijn: gebogen 53">
            <a:extLst>
              <a:ext uri="{FF2B5EF4-FFF2-40B4-BE49-F238E27FC236}">
                <a16:creationId xmlns:a16="http://schemas.microsoft.com/office/drawing/2014/main" id="{382F6BCE-A1F7-4FEC-A705-F0C4ECEF8519}"/>
              </a:ext>
            </a:extLst>
          </p:cNvPr>
          <p:cNvCxnSpPr>
            <a:cxnSpLocks/>
            <a:stCxn id="9" idx="0"/>
            <a:endCxn id="6" idx="2"/>
          </p:cNvCxnSpPr>
          <p:nvPr/>
        </p:nvCxnSpPr>
        <p:spPr>
          <a:xfrm rot="5400000" flipH="1" flipV="1">
            <a:off x="923518" y="2603680"/>
            <a:ext cx="1734780" cy="5237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kstvak 57">
            <a:extLst>
              <a:ext uri="{FF2B5EF4-FFF2-40B4-BE49-F238E27FC236}">
                <a16:creationId xmlns:a16="http://schemas.microsoft.com/office/drawing/2014/main" id="{A1A81479-D818-4409-9DEB-F6647ED0B557}"/>
              </a:ext>
            </a:extLst>
          </p:cNvPr>
          <p:cNvSpPr txBox="1"/>
          <p:nvPr/>
        </p:nvSpPr>
        <p:spPr>
          <a:xfrm>
            <a:off x="718369" y="2186038"/>
            <a:ext cx="1276311" cy="338554"/>
          </a:xfrm>
          <a:prstGeom prst="rect">
            <a:avLst/>
          </a:prstGeom>
          <a:noFill/>
        </p:spPr>
        <p:txBody>
          <a:bodyPr wrap="none" rtlCol="0">
            <a:spAutoFit/>
          </a:bodyPr>
          <a:lstStyle/>
          <a:p>
            <a:pPr algn="ctr"/>
            <a:r>
              <a:rPr lang="nl-NL" sz="800" dirty="0" err="1"/>
              <a:t>Actual</a:t>
            </a:r>
            <a:r>
              <a:rPr lang="nl-NL" sz="800" dirty="0"/>
              <a:t> </a:t>
            </a:r>
            <a:r>
              <a:rPr lang="nl-NL" sz="800" dirty="0" err="1"/>
              <a:t>Production</a:t>
            </a:r>
            <a:r>
              <a:rPr lang="nl-NL" sz="800" dirty="0"/>
              <a:t> Time </a:t>
            </a:r>
          </a:p>
          <a:p>
            <a:pPr algn="ctr"/>
            <a:r>
              <a:rPr lang="nl-NL" sz="800" dirty="0" err="1"/>
              <a:t>Potential</a:t>
            </a:r>
            <a:r>
              <a:rPr lang="nl-NL" sz="800" dirty="0"/>
              <a:t> </a:t>
            </a:r>
            <a:r>
              <a:rPr lang="nl-NL" sz="800" dirty="0" err="1"/>
              <a:t>Production</a:t>
            </a:r>
            <a:r>
              <a:rPr lang="nl-NL" sz="800" dirty="0"/>
              <a:t> Time</a:t>
            </a:r>
          </a:p>
        </p:txBody>
      </p:sp>
      <p:cxnSp>
        <p:nvCxnSpPr>
          <p:cNvPr id="59" name="Verbindingslijn: gebogen 58">
            <a:extLst>
              <a:ext uri="{FF2B5EF4-FFF2-40B4-BE49-F238E27FC236}">
                <a16:creationId xmlns:a16="http://schemas.microsoft.com/office/drawing/2014/main" id="{7A251530-0B55-46EB-B9AB-811F8D54CCF4}"/>
              </a:ext>
            </a:extLst>
          </p:cNvPr>
          <p:cNvCxnSpPr>
            <a:cxnSpLocks/>
            <a:stCxn id="9" idx="3"/>
            <a:endCxn id="8" idx="2"/>
          </p:cNvCxnSpPr>
          <p:nvPr/>
        </p:nvCxnSpPr>
        <p:spPr>
          <a:xfrm flipV="1">
            <a:off x="2052795" y="3152555"/>
            <a:ext cx="947601" cy="86354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Verbindingslijn: gebogen 62">
            <a:extLst>
              <a:ext uri="{FF2B5EF4-FFF2-40B4-BE49-F238E27FC236}">
                <a16:creationId xmlns:a16="http://schemas.microsoft.com/office/drawing/2014/main" id="{3D9F2832-CC6C-475C-846E-F0B3531F3E61}"/>
              </a:ext>
            </a:extLst>
          </p:cNvPr>
          <p:cNvCxnSpPr>
            <a:cxnSpLocks/>
            <a:stCxn id="12" idx="1"/>
            <a:endCxn id="8" idx="2"/>
          </p:cNvCxnSpPr>
          <p:nvPr/>
        </p:nvCxnSpPr>
        <p:spPr>
          <a:xfrm rot="10800000">
            <a:off x="3000397" y="3152556"/>
            <a:ext cx="1530943" cy="24597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kstvak 65">
            <a:extLst>
              <a:ext uri="{FF2B5EF4-FFF2-40B4-BE49-F238E27FC236}">
                <a16:creationId xmlns:a16="http://schemas.microsoft.com/office/drawing/2014/main" id="{2719BF0D-DC7C-4BDC-A52A-96323687AF68}"/>
              </a:ext>
            </a:extLst>
          </p:cNvPr>
          <p:cNvSpPr txBox="1"/>
          <p:nvPr/>
        </p:nvSpPr>
        <p:spPr>
          <a:xfrm>
            <a:off x="3035412" y="3157026"/>
            <a:ext cx="1356462" cy="830997"/>
          </a:xfrm>
          <a:prstGeom prst="rect">
            <a:avLst/>
          </a:prstGeom>
          <a:noFill/>
        </p:spPr>
        <p:txBody>
          <a:bodyPr wrap="none" rtlCol="0">
            <a:spAutoFit/>
          </a:bodyPr>
          <a:lstStyle/>
          <a:p>
            <a:r>
              <a:rPr lang="nl-NL" sz="800" dirty="0" err="1"/>
              <a:t>Potential</a:t>
            </a:r>
            <a:r>
              <a:rPr lang="nl-NL" sz="800" dirty="0"/>
              <a:t> </a:t>
            </a:r>
            <a:r>
              <a:rPr lang="nl-NL" sz="800" dirty="0" err="1"/>
              <a:t>Production</a:t>
            </a:r>
            <a:r>
              <a:rPr lang="nl-NL" sz="800" dirty="0"/>
              <a:t> Time </a:t>
            </a:r>
          </a:p>
          <a:p>
            <a:r>
              <a:rPr lang="nl-NL" sz="800" dirty="0"/>
              <a:t>-/- </a:t>
            </a:r>
            <a:r>
              <a:rPr lang="nl-NL" sz="800" dirty="0" err="1"/>
              <a:t>Unscheduled</a:t>
            </a:r>
            <a:r>
              <a:rPr lang="nl-NL" sz="800" dirty="0"/>
              <a:t> </a:t>
            </a:r>
            <a:r>
              <a:rPr lang="nl-NL" sz="800" dirty="0" err="1"/>
              <a:t>Idle</a:t>
            </a:r>
            <a:r>
              <a:rPr lang="nl-NL" sz="800" dirty="0"/>
              <a:t> Time</a:t>
            </a:r>
          </a:p>
          <a:p>
            <a:r>
              <a:rPr lang="nl-NL" sz="800" dirty="0"/>
              <a:t>-/- </a:t>
            </a:r>
            <a:r>
              <a:rPr lang="nl-NL" sz="800" dirty="0" err="1"/>
              <a:t>Unscheduled</a:t>
            </a:r>
            <a:r>
              <a:rPr lang="nl-NL" sz="800" dirty="0"/>
              <a:t> Down Time</a:t>
            </a:r>
          </a:p>
          <a:p>
            <a:r>
              <a:rPr lang="nl-NL" sz="800" dirty="0"/>
              <a:t>-/- Line Restraint Time</a:t>
            </a:r>
          </a:p>
          <a:p>
            <a:r>
              <a:rPr lang="nl-NL" sz="800" dirty="0"/>
              <a:t>-/- </a:t>
            </a:r>
            <a:r>
              <a:rPr lang="nl-NL" sz="800" dirty="0" err="1"/>
              <a:t>Waiting</a:t>
            </a:r>
            <a:r>
              <a:rPr lang="nl-NL" sz="800" dirty="0"/>
              <a:t> Time</a:t>
            </a:r>
          </a:p>
          <a:p>
            <a:r>
              <a:rPr lang="nl-NL" sz="800" dirty="0"/>
              <a:t>-/- Failure Time</a:t>
            </a:r>
          </a:p>
        </p:txBody>
      </p:sp>
      <p:cxnSp>
        <p:nvCxnSpPr>
          <p:cNvPr id="68" name="Verbindingslijn: gebogen 67">
            <a:extLst>
              <a:ext uri="{FF2B5EF4-FFF2-40B4-BE49-F238E27FC236}">
                <a16:creationId xmlns:a16="http://schemas.microsoft.com/office/drawing/2014/main" id="{8F99DCC6-A367-420C-8174-41016BFA8BA7}"/>
              </a:ext>
            </a:extLst>
          </p:cNvPr>
          <p:cNvCxnSpPr>
            <a:cxnSpLocks/>
            <a:stCxn id="10" idx="0"/>
            <a:endCxn id="9" idx="2"/>
          </p:cNvCxnSpPr>
          <p:nvPr/>
        </p:nvCxnSpPr>
        <p:spPr>
          <a:xfrm rot="5400000" flipH="1" flipV="1">
            <a:off x="673118" y="4352034"/>
            <a:ext cx="908691" cy="8031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Verbindingslijn: gebogen 70">
            <a:extLst>
              <a:ext uri="{FF2B5EF4-FFF2-40B4-BE49-F238E27FC236}">
                <a16:creationId xmlns:a16="http://schemas.microsoft.com/office/drawing/2014/main" id="{58DBF640-03FD-48A5-AD5D-C641F8DB8259}"/>
              </a:ext>
            </a:extLst>
          </p:cNvPr>
          <p:cNvCxnSpPr>
            <a:cxnSpLocks/>
            <a:stCxn id="11" idx="0"/>
            <a:endCxn id="9" idx="2"/>
          </p:cNvCxnSpPr>
          <p:nvPr/>
        </p:nvCxnSpPr>
        <p:spPr>
          <a:xfrm rot="16200000" flipV="1">
            <a:off x="1449956" y="4378309"/>
            <a:ext cx="908691" cy="75056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kstvak 73">
            <a:extLst>
              <a:ext uri="{FF2B5EF4-FFF2-40B4-BE49-F238E27FC236}">
                <a16:creationId xmlns:a16="http://schemas.microsoft.com/office/drawing/2014/main" id="{6B1D1967-5DC1-4869-86E7-984A614ECE55}"/>
              </a:ext>
            </a:extLst>
          </p:cNvPr>
          <p:cNvSpPr txBox="1"/>
          <p:nvPr/>
        </p:nvSpPr>
        <p:spPr>
          <a:xfrm>
            <a:off x="453907" y="4341375"/>
            <a:ext cx="1116010" cy="338554"/>
          </a:xfrm>
          <a:prstGeom prst="rect">
            <a:avLst/>
          </a:prstGeom>
          <a:noFill/>
        </p:spPr>
        <p:txBody>
          <a:bodyPr wrap="none" rtlCol="0">
            <a:spAutoFit/>
          </a:bodyPr>
          <a:lstStyle/>
          <a:p>
            <a:pPr algn="ctr"/>
            <a:r>
              <a:rPr lang="nl-NL" sz="800" dirty="0"/>
              <a:t>Total Time -/- </a:t>
            </a:r>
          </a:p>
          <a:p>
            <a:pPr algn="ctr"/>
            <a:r>
              <a:rPr lang="nl-NL" sz="800" dirty="0" err="1"/>
              <a:t>Scheduled</a:t>
            </a:r>
            <a:r>
              <a:rPr lang="nl-NL" sz="800" dirty="0"/>
              <a:t> Down Time</a:t>
            </a:r>
          </a:p>
        </p:txBody>
      </p:sp>
      <p:cxnSp>
        <p:nvCxnSpPr>
          <p:cNvPr id="75" name="Verbindingslijn: gebogen 74">
            <a:extLst>
              <a:ext uri="{FF2B5EF4-FFF2-40B4-BE49-F238E27FC236}">
                <a16:creationId xmlns:a16="http://schemas.microsoft.com/office/drawing/2014/main" id="{C08F9E94-F045-4E25-8909-B9364052FDC3}"/>
              </a:ext>
            </a:extLst>
          </p:cNvPr>
          <p:cNvCxnSpPr>
            <a:cxnSpLocks/>
            <a:stCxn id="6" idx="0"/>
            <a:endCxn id="4" idx="2"/>
          </p:cNvCxnSpPr>
          <p:nvPr/>
        </p:nvCxnSpPr>
        <p:spPr>
          <a:xfrm rot="5400000" flipH="1" flipV="1">
            <a:off x="3463829" y="-676503"/>
            <a:ext cx="697363" cy="35194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Verbindingslijn: gebogen 77">
            <a:extLst>
              <a:ext uri="{FF2B5EF4-FFF2-40B4-BE49-F238E27FC236}">
                <a16:creationId xmlns:a16="http://schemas.microsoft.com/office/drawing/2014/main" id="{990925D7-D430-4761-B246-631A34F55485}"/>
              </a:ext>
            </a:extLst>
          </p:cNvPr>
          <p:cNvCxnSpPr>
            <a:cxnSpLocks/>
            <a:stCxn id="7" idx="0"/>
            <a:endCxn id="4" idx="2"/>
          </p:cNvCxnSpPr>
          <p:nvPr/>
        </p:nvCxnSpPr>
        <p:spPr>
          <a:xfrm rot="16200000" flipV="1">
            <a:off x="6999471" y="-692717"/>
            <a:ext cx="697363" cy="355185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Rechte verbindingslijn met pijl 84">
            <a:extLst>
              <a:ext uri="{FF2B5EF4-FFF2-40B4-BE49-F238E27FC236}">
                <a16:creationId xmlns:a16="http://schemas.microsoft.com/office/drawing/2014/main" id="{C4330212-A899-4AF8-AF0E-B3F9637545BC}"/>
              </a:ext>
            </a:extLst>
          </p:cNvPr>
          <p:cNvCxnSpPr>
            <a:stCxn id="5" idx="0"/>
            <a:endCxn id="4" idx="2"/>
          </p:cNvCxnSpPr>
          <p:nvPr/>
        </p:nvCxnSpPr>
        <p:spPr>
          <a:xfrm flipH="1" flipV="1">
            <a:off x="5572224" y="734529"/>
            <a:ext cx="804" cy="697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kstvak 85">
            <a:extLst>
              <a:ext uri="{FF2B5EF4-FFF2-40B4-BE49-F238E27FC236}">
                <a16:creationId xmlns:a16="http://schemas.microsoft.com/office/drawing/2014/main" id="{540184CC-C09F-43D2-B71D-FC9844D43772}"/>
              </a:ext>
            </a:extLst>
          </p:cNvPr>
          <p:cNvSpPr txBox="1"/>
          <p:nvPr/>
        </p:nvSpPr>
        <p:spPr>
          <a:xfrm>
            <a:off x="5572223" y="818005"/>
            <a:ext cx="2411045" cy="276999"/>
          </a:xfrm>
          <a:prstGeom prst="rect">
            <a:avLst/>
          </a:prstGeom>
          <a:noFill/>
        </p:spPr>
        <p:txBody>
          <a:bodyPr wrap="none" rtlCol="0">
            <a:spAutoFit/>
          </a:bodyPr>
          <a:lstStyle/>
          <a:p>
            <a:r>
              <a:rPr lang="nl-NL" sz="1200" dirty="0"/>
              <a:t>Availability * Performance * </a:t>
            </a:r>
            <a:r>
              <a:rPr lang="nl-NL" sz="1200" dirty="0" err="1"/>
              <a:t>Quality</a:t>
            </a:r>
            <a:endParaRPr lang="nl-NL" sz="1200" dirty="0"/>
          </a:p>
        </p:txBody>
      </p:sp>
      <p:sp>
        <p:nvSpPr>
          <p:cNvPr id="34" name="Rechthoek 33">
            <a:extLst>
              <a:ext uri="{FF2B5EF4-FFF2-40B4-BE49-F238E27FC236}">
                <a16:creationId xmlns:a16="http://schemas.microsoft.com/office/drawing/2014/main" id="{F7FAEA9B-EF99-4483-8518-2C2EFBEAB089}"/>
              </a:ext>
            </a:extLst>
          </p:cNvPr>
          <p:cNvSpPr/>
          <p:nvPr/>
        </p:nvSpPr>
        <p:spPr>
          <a:xfrm>
            <a:off x="3281942" y="3981147"/>
            <a:ext cx="1047551" cy="56628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t>Failure Time (time)</a:t>
            </a:r>
          </a:p>
        </p:txBody>
      </p:sp>
      <p:sp>
        <p:nvSpPr>
          <p:cNvPr id="35" name="Rechthoek 34">
            <a:extLst>
              <a:ext uri="{FF2B5EF4-FFF2-40B4-BE49-F238E27FC236}">
                <a16:creationId xmlns:a16="http://schemas.microsoft.com/office/drawing/2014/main" id="{DF6B1411-2825-4076-B447-E05A10D9CD95}"/>
              </a:ext>
            </a:extLst>
          </p:cNvPr>
          <p:cNvSpPr/>
          <p:nvPr/>
        </p:nvSpPr>
        <p:spPr>
          <a:xfrm>
            <a:off x="4524673" y="4405221"/>
            <a:ext cx="1047551" cy="5662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t>Waiting</a:t>
            </a:r>
            <a:r>
              <a:rPr lang="nl-NL" sz="1000" dirty="0"/>
              <a:t> Time (time)</a:t>
            </a:r>
          </a:p>
        </p:txBody>
      </p:sp>
      <p:sp>
        <p:nvSpPr>
          <p:cNvPr id="37" name="Rechthoek 36">
            <a:extLst>
              <a:ext uri="{FF2B5EF4-FFF2-40B4-BE49-F238E27FC236}">
                <a16:creationId xmlns:a16="http://schemas.microsoft.com/office/drawing/2014/main" id="{27D58F81-624B-478B-9455-94EC261F59E4}"/>
              </a:ext>
            </a:extLst>
          </p:cNvPr>
          <p:cNvSpPr/>
          <p:nvPr/>
        </p:nvSpPr>
        <p:spPr>
          <a:xfrm>
            <a:off x="3284312" y="4854462"/>
            <a:ext cx="1047551" cy="56628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t>Line Restraint Time (time)</a:t>
            </a:r>
          </a:p>
        </p:txBody>
      </p:sp>
      <p:cxnSp>
        <p:nvCxnSpPr>
          <p:cNvPr id="38" name="Verbindingslijn: gebogen 37">
            <a:extLst>
              <a:ext uri="{FF2B5EF4-FFF2-40B4-BE49-F238E27FC236}">
                <a16:creationId xmlns:a16="http://schemas.microsoft.com/office/drawing/2014/main" id="{A898B8CB-99B9-43AD-96E1-4381144AFC3D}"/>
              </a:ext>
            </a:extLst>
          </p:cNvPr>
          <p:cNvCxnSpPr>
            <a:cxnSpLocks/>
            <a:stCxn id="34" idx="1"/>
            <a:endCxn id="8" idx="2"/>
          </p:cNvCxnSpPr>
          <p:nvPr/>
        </p:nvCxnSpPr>
        <p:spPr>
          <a:xfrm rot="10800000">
            <a:off x="3000396" y="3152556"/>
            <a:ext cx="281546" cy="11117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Verbindingslijn: gebogen 40">
            <a:extLst>
              <a:ext uri="{FF2B5EF4-FFF2-40B4-BE49-F238E27FC236}">
                <a16:creationId xmlns:a16="http://schemas.microsoft.com/office/drawing/2014/main" id="{54475012-E28F-4D0F-A932-F3C9391563E4}"/>
              </a:ext>
            </a:extLst>
          </p:cNvPr>
          <p:cNvCxnSpPr>
            <a:cxnSpLocks/>
            <a:stCxn id="34" idx="1"/>
            <a:endCxn id="8" idx="2"/>
          </p:cNvCxnSpPr>
          <p:nvPr/>
        </p:nvCxnSpPr>
        <p:spPr>
          <a:xfrm rot="10800000">
            <a:off x="3000396" y="3152556"/>
            <a:ext cx="281546" cy="11117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Verbindingslijn: gebogen 43">
            <a:extLst>
              <a:ext uri="{FF2B5EF4-FFF2-40B4-BE49-F238E27FC236}">
                <a16:creationId xmlns:a16="http://schemas.microsoft.com/office/drawing/2014/main" id="{8918C387-DEC9-424B-80CE-48B1CAFA3F77}"/>
              </a:ext>
            </a:extLst>
          </p:cNvPr>
          <p:cNvCxnSpPr>
            <a:cxnSpLocks/>
            <a:stCxn id="35" idx="1"/>
            <a:endCxn id="8" idx="2"/>
          </p:cNvCxnSpPr>
          <p:nvPr/>
        </p:nvCxnSpPr>
        <p:spPr>
          <a:xfrm rot="10800000">
            <a:off x="3000397" y="3152556"/>
            <a:ext cx="1524277" cy="15358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Verbindingslijn: gebogen 47">
            <a:extLst>
              <a:ext uri="{FF2B5EF4-FFF2-40B4-BE49-F238E27FC236}">
                <a16:creationId xmlns:a16="http://schemas.microsoft.com/office/drawing/2014/main" id="{FDE33BE7-825D-47BF-84EA-475ECFEA94EF}"/>
              </a:ext>
            </a:extLst>
          </p:cNvPr>
          <p:cNvCxnSpPr>
            <a:cxnSpLocks/>
            <a:stCxn id="37" idx="1"/>
            <a:endCxn id="8" idx="2"/>
          </p:cNvCxnSpPr>
          <p:nvPr/>
        </p:nvCxnSpPr>
        <p:spPr>
          <a:xfrm rot="10800000">
            <a:off x="3000396" y="3152555"/>
            <a:ext cx="283916" cy="19850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hthoek 41">
            <a:extLst>
              <a:ext uri="{FF2B5EF4-FFF2-40B4-BE49-F238E27FC236}">
                <a16:creationId xmlns:a16="http://schemas.microsoft.com/office/drawing/2014/main" id="{46BCF545-C6DC-48B9-91D6-A10A1865A96F}"/>
              </a:ext>
            </a:extLst>
          </p:cNvPr>
          <p:cNvSpPr/>
          <p:nvPr/>
        </p:nvSpPr>
        <p:spPr>
          <a:xfrm>
            <a:off x="8810655" y="4113643"/>
            <a:ext cx="1047551" cy="56628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t>Scrap</a:t>
            </a:r>
            <a:endParaRPr lang="nl-NL" sz="1000" dirty="0"/>
          </a:p>
          <a:p>
            <a:pPr algn="ctr"/>
            <a:r>
              <a:rPr lang="nl-NL" sz="1000" dirty="0"/>
              <a:t> (units)</a:t>
            </a:r>
          </a:p>
        </p:txBody>
      </p:sp>
      <p:sp>
        <p:nvSpPr>
          <p:cNvPr id="43" name="Rechthoek 42">
            <a:extLst>
              <a:ext uri="{FF2B5EF4-FFF2-40B4-BE49-F238E27FC236}">
                <a16:creationId xmlns:a16="http://schemas.microsoft.com/office/drawing/2014/main" id="{63FEB08C-1B52-414A-BC33-EE77D91BC73D}"/>
              </a:ext>
            </a:extLst>
          </p:cNvPr>
          <p:cNvSpPr/>
          <p:nvPr/>
        </p:nvSpPr>
        <p:spPr>
          <a:xfrm>
            <a:off x="10690542" y="4127560"/>
            <a:ext cx="1047551" cy="56628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t>Rework</a:t>
            </a:r>
            <a:r>
              <a:rPr lang="nl-NL" sz="1000" dirty="0"/>
              <a:t> </a:t>
            </a:r>
          </a:p>
          <a:p>
            <a:pPr algn="ctr"/>
            <a:r>
              <a:rPr lang="nl-NL" sz="1000" dirty="0"/>
              <a:t>(units)</a:t>
            </a:r>
          </a:p>
        </p:txBody>
      </p:sp>
      <p:cxnSp>
        <p:nvCxnSpPr>
          <p:cNvPr id="45" name="Verbindingslijn: gebogen 44">
            <a:extLst>
              <a:ext uri="{FF2B5EF4-FFF2-40B4-BE49-F238E27FC236}">
                <a16:creationId xmlns:a16="http://schemas.microsoft.com/office/drawing/2014/main" id="{00DCFD46-E647-4E66-B1A9-315E19E7D055}"/>
              </a:ext>
            </a:extLst>
          </p:cNvPr>
          <p:cNvCxnSpPr>
            <a:cxnSpLocks/>
            <a:stCxn id="42" idx="0"/>
            <a:endCxn id="15" idx="2"/>
          </p:cNvCxnSpPr>
          <p:nvPr/>
        </p:nvCxnSpPr>
        <p:spPr>
          <a:xfrm rot="5400000" flipH="1" flipV="1">
            <a:off x="9318843" y="3161627"/>
            <a:ext cx="967605" cy="9364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Verbindingslijn: gebogen 45">
            <a:extLst>
              <a:ext uri="{FF2B5EF4-FFF2-40B4-BE49-F238E27FC236}">
                <a16:creationId xmlns:a16="http://schemas.microsoft.com/office/drawing/2014/main" id="{2DB8FD1C-DEF6-41DD-AD6C-2C99C01B9E6E}"/>
              </a:ext>
            </a:extLst>
          </p:cNvPr>
          <p:cNvCxnSpPr>
            <a:cxnSpLocks/>
            <a:stCxn id="43" idx="0"/>
            <a:endCxn id="15" idx="2"/>
          </p:cNvCxnSpPr>
          <p:nvPr/>
        </p:nvCxnSpPr>
        <p:spPr>
          <a:xfrm rot="16200000" flipV="1">
            <a:off x="10251828" y="3165069"/>
            <a:ext cx="981522" cy="94345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kstvak 59">
            <a:extLst>
              <a:ext uri="{FF2B5EF4-FFF2-40B4-BE49-F238E27FC236}">
                <a16:creationId xmlns:a16="http://schemas.microsoft.com/office/drawing/2014/main" id="{5A7D5E7D-A029-4EEC-ACE6-45856DADE1D8}"/>
              </a:ext>
            </a:extLst>
          </p:cNvPr>
          <p:cNvSpPr txBox="1"/>
          <p:nvPr/>
        </p:nvSpPr>
        <p:spPr>
          <a:xfrm>
            <a:off x="9484074" y="3300906"/>
            <a:ext cx="827471" cy="215444"/>
          </a:xfrm>
          <a:prstGeom prst="rect">
            <a:avLst/>
          </a:prstGeom>
          <a:noFill/>
        </p:spPr>
        <p:txBody>
          <a:bodyPr wrap="none" rtlCol="0">
            <a:spAutoFit/>
          </a:bodyPr>
          <a:lstStyle/>
          <a:p>
            <a:r>
              <a:rPr lang="nl-NL" sz="800" dirty="0" err="1"/>
              <a:t>Scrap</a:t>
            </a:r>
            <a:r>
              <a:rPr lang="nl-NL" sz="800" dirty="0"/>
              <a:t> + </a:t>
            </a:r>
            <a:r>
              <a:rPr lang="nl-NL" sz="800" dirty="0" err="1"/>
              <a:t>Rework</a:t>
            </a:r>
            <a:endParaRPr lang="nl-NL" sz="800" dirty="0"/>
          </a:p>
        </p:txBody>
      </p:sp>
      <p:sp>
        <p:nvSpPr>
          <p:cNvPr id="61" name="Rechthoek 60">
            <a:extLst>
              <a:ext uri="{FF2B5EF4-FFF2-40B4-BE49-F238E27FC236}">
                <a16:creationId xmlns:a16="http://schemas.microsoft.com/office/drawing/2014/main" id="{986CCFCE-D88E-430D-9A11-D041D664DC39}"/>
              </a:ext>
            </a:extLst>
          </p:cNvPr>
          <p:cNvSpPr/>
          <p:nvPr/>
        </p:nvSpPr>
        <p:spPr>
          <a:xfrm>
            <a:off x="3281941" y="5775319"/>
            <a:ext cx="1047551" cy="5662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err="1">
                <a:solidFill>
                  <a:schemeClr val="tx1"/>
                </a:solidFill>
              </a:rPr>
              <a:t>UnScheduled</a:t>
            </a:r>
            <a:r>
              <a:rPr lang="nl-NL" sz="1000" dirty="0">
                <a:solidFill>
                  <a:schemeClr val="tx1"/>
                </a:solidFill>
              </a:rPr>
              <a:t> </a:t>
            </a:r>
            <a:r>
              <a:rPr lang="nl-NL" sz="1000" dirty="0" err="1">
                <a:solidFill>
                  <a:schemeClr val="tx1"/>
                </a:solidFill>
              </a:rPr>
              <a:t>Idle</a:t>
            </a:r>
            <a:r>
              <a:rPr lang="nl-NL" sz="1000" dirty="0">
                <a:solidFill>
                  <a:schemeClr val="tx1"/>
                </a:solidFill>
              </a:rPr>
              <a:t> Time </a:t>
            </a:r>
          </a:p>
          <a:p>
            <a:pPr algn="ctr"/>
            <a:r>
              <a:rPr lang="nl-NL" sz="1000" dirty="0">
                <a:solidFill>
                  <a:schemeClr val="tx1"/>
                </a:solidFill>
              </a:rPr>
              <a:t>(time)</a:t>
            </a:r>
          </a:p>
        </p:txBody>
      </p:sp>
      <p:cxnSp>
        <p:nvCxnSpPr>
          <p:cNvPr id="62" name="Verbindingslijn: gebogen 61">
            <a:extLst>
              <a:ext uri="{FF2B5EF4-FFF2-40B4-BE49-F238E27FC236}">
                <a16:creationId xmlns:a16="http://schemas.microsoft.com/office/drawing/2014/main" id="{08C7D4C1-416E-45F0-9466-CF7B5D0C364A}"/>
              </a:ext>
            </a:extLst>
          </p:cNvPr>
          <p:cNvCxnSpPr>
            <a:cxnSpLocks/>
            <a:stCxn id="61" idx="1"/>
            <a:endCxn id="8" idx="2"/>
          </p:cNvCxnSpPr>
          <p:nvPr/>
        </p:nvCxnSpPr>
        <p:spPr>
          <a:xfrm rot="10800000">
            <a:off x="3000397" y="3152556"/>
            <a:ext cx="281545" cy="290590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46C60D90-8592-4916-8BF3-3D8600469941}"/>
              </a:ext>
            </a:extLst>
          </p:cNvPr>
          <p:cNvCxnSpPr>
            <a:cxnSpLocks/>
          </p:cNvCxnSpPr>
          <p:nvPr/>
        </p:nvCxnSpPr>
        <p:spPr>
          <a:xfrm>
            <a:off x="5732980" y="2273703"/>
            <a:ext cx="2178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7CEA3071-F725-4CF1-94F6-E4B7DA524363}"/>
              </a:ext>
            </a:extLst>
          </p:cNvPr>
          <p:cNvCxnSpPr>
            <a:cxnSpLocks/>
          </p:cNvCxnSpPr>
          <p:nvPr/>
        </p:nvCxnSpPr>
        <p:spPr>
          <a:xfrm>
            <a:off x="842481" y="2338514"/>
            <a:ext cx="10376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AE5516F3-D539-421C-A7F7-3F472FADEF93}"/>
              </a:ext>
            </a:extLst>
          </p:cNvPr>
          <p:cNvCxnSpPr>
            <a:cxnSpLocks/>
          </p:cNvCxnSpPr>
          <p:nvPr/>
        </p:nvCxnSpPr>
        <p:spPr>
          <a:xfrm>
            <a:off x="9208314" y="2338514"/>
            <a:ext cx="14822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86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64B41-B6F7-4EC4-B0C3-A94FA7E9FF8C}"/>
              </a:ext>
            </a:extLst>
          </p:cNvPr>
          <p:cNvSpPr>
            <a:spLocks noGrp="1"/>
          </p:cNvSpPr>
          <p:nvPr>
            <p:ph type="title"/>
          </p:nvPr>
        </p:nvSpPr>
        <p:spPr/>
        <p:txBody>
          <a:bodyPr/>
          <a:lstStyle/>
          <a:p>
            <a:r>
              <a:rPr lang="nl-NL" dirty="0"/>
              <a:t>Performance: </a:t>
            </a:r>
            <a:br>
              <a:rPr lang="nl-NL" dirty="0"/>
            </a:br>
            <a:r>
              <a:rPr lang="nl-NL" dirty="0"/>
              <a:t>multiple </a:t>
            </a:r>
            <a:r>
              <a:rPr lang="nl-NL" dirty="0" err="1"/>
              <a:t>deviating</a:t>
            </a:r>
            <a:r>
              <a:rPr lang="nl-NL" dirty="0"/>
              <a:t> speeds (I)</a:t>
            </a:r>
          </a:p>
        </p:txBody>
      </p:sp>
      <p:sp>
        <p:nvSpPr>
          <p:cNvPr id="5" name="Tijdelijke aanduiding voor inhoud 2">
            <a:extLst>
              <a:ext uri="{FF2B5EF4-FFF2-40B4-BE49-F238E27FC236}">
                <a16:creationId xmlns:a16="http://schemas.microsoft.com/office/drawing/2014/main" id="{C4CE838B-E183-47AB-846D-2059C8E6D873}"/>
              </a:ext>
            </a:extLst>
          </p:cNvPr>
          <p:cNvSpPr txBox="1">
            <a:spLocks/>
          </p:cNvSpPr>
          <p:nvPr/>
        </p:nvSpPr>
        <p:spPr>
          <a:xfrm>
            <a:off x="1097280" y="1845734"/>
            <a:ext cx="10058400" cy="402336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sz="2000" dirty="0"/>
              <a:t>Possibility 1: Performance Calculation quantity based;</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Performance = Actual Output / Theoretical Output; </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Key Item: Standard Production Speed: Units/Time;</a:t>
            </a:r>
          </a:p>
          <a:p>
            <a:pPr marL="384048" lvl="2" indent="0">
              <a:buNone/>
            </a:pPr>
            <a:endParaRPr lang="en-US" sz="2000" dirty="0"/>
          </a:p>
          <a:p>
            <a:pPr marL="384048" lvl="2" indent="0">
              <a:buNone/>
            </a:pPr>
            <a:endParaRPr lang="en-US" sz="1800" dirty="0"/>
          </a:p>
          <a:p>
            <a:pPr marL="384048" lvl="2" indent="0">
              <a:buNone/>
            </a:pPr>
            <a:r>
              <a:rPr lang="en-US" sz="1800" b="1" dirty="0"/>
              <a:t>Performance = ( Actual Output 1 + Actual Output 2 + … + Actual Output n ) / </a:t>
            </a:r>
          </a:p>
          <a:p>
            <a:pPr marL="384048" lvl="2" indent="0">
              <a:buNone/>
            </a:pPr>
            <a:r>
              <a:rPr lang="en-US" sz="1800" b="1" dirty="0"/>
              <a:t>		[ ( Actual Production Time 1 * Standard Production Speed 1) +</a:t>
            </a:r>
          </a:p>
          <a:p>
            <a:pPr marL="384048" lvl="2" indent="0">
              <a:buNone/>
            </a:pPr>
            <a:r>
              <a:rPr lang="en-US" sz="1800" b="1" dirty="0"/>
              <a:t>		  ( Actual Production Time 2 * Standard Production Speed 2) +</a:t>
            </a:r>
          </a:p>
          <a:p>
            <a:pPr marL="384048" lvl="2" indent="0">
              <a:buNone/>
            </a:pPr>
            <a:r>
              <a:rPr lang="en-US" sz="1800" b="1" dirty="0"/>
              <a:t>		   ……..</a:t>
            </a:r>
          </a:p>
          <a:p>
            <a:pPr marL="384048" lvl="2" indent="0">
              <a:buNone/>
            </a:pPr>
            <a:r>
              <a:rPr lang="en-US" sz="1800" b="1" dirty="0"/>
              <a:t>		  ( Actual Production Time n * Standard Production Speed n) ]</a:t>
            </a:r>
          </a:p>
          <a:p>
            <a:pPr lvl="2">
              <a:buFont typeface="Arial" panose="020B0604020202020204" pitchFamily="34" charset="0"/>
              <a:buChar char="•"/>
            </a:pPr>
            <a:endParaRPr lang="en-US" sz="1800" dirty="0"/>
          </a:p>
          <a:p>
            <a:pPr marL="384048" lvl="2" indent="0">
              <a:buNone/>
            </a:pPr>
            <a:endParaRPr lang="en-US" dirty="0"/>
          </a:p>
        </p:txBody>
      </p:sp>
    </p:spTree>
    <p:extLst>
      <p:ext uri="{BB962C8B-B14F-4D97-AF65-F5344CB8AC3E}">
        <p14:creationId xmlns:p14="http://schemas.microsoft.com/office/powerpoint/2010/main" val="2034551786"/>
      </p:ext>
    </p:extLst>
  </p:cSld>
  <p:clrMapOvr>
    <a:masterClrMapping/>
  </p:clrMapOvr>
</p:sld>
</file>

<file path=ppt/theme/theme1.xml><?xml version="1.0" encoding="utf-8"?>
<a:theme xmlns:a="http://schemas.openxmlformats.org/drawingml/2006/main" name="Terugblik">
  <a:themeElements>
    <a:clrScheme name="Terugbli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ugbli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Terugblik</Template>
  <TotalTime>1082</TotalTime>
  <Words>1898</Words>
  <Application>Microsoft Office PowerPoint</Application>
  <PresentationFormat>Breedbeeld</PresentationFormat>
  <Paragraphs>241</Paragraphs>
  <Slides>18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18</vt:i4>
      </vt:variant>
    </vt:vector>
  </HeadingPairs>
  <TitlesOfParts>
    <vt:vector size="22" baseType="lpstr">
      <vt:lpstr>Arial</vt:lpstr>
      <vt:lpstr>Calibri</vt:lpstr>
      <vt:lpstr>Wingdings</vt:lpstr>
      <vt:lpstr>Terugblik</vt:lpstr>
      <vt:lpstr>OEE Overall Equipment  Effectiveness</vt:lpstr>
      <vt:lpstr>Definition OEE</vt:lpstr>
      <vt:lpstr>Effect of OEE implementation</vt:lpstr>
      <vt:lpstr>OEE BreakDown Simplified</vt:lpstr>
      <vt:lpstr>Availability</vt:lpstr>
      <vt:lpstr>Performance</vt:lpstr>
      <vt:lpstr>Quality</vt:lpstr>
      <vt:lpstr>PowerPoint-presentatie</vt:lpstr>
      <vt:lpstr>Performance:  multiple deviating speeds (I)</vt:lpstr>
      <vt:lpstr>Performance:  multiple deviating speeds (II)</vt:lpstr>
      <vt:lpstr>Performance:  multiple deviating speeds (III)</vt:lpstr>
      <vt:lpstr>Quality:  multiple deviating speeds (I)</vt:lpstr>
      <vt:lpstr>Quality:  multiple deviating speeds (II)</vt:lpstr>
      <vt:lpstr>Quality:  multiple deviating speeds (III)</vt:lpstr>
      <vt:lpstr>PowerPoint-presentatie</vt:lpstr>
      <vt:lpstr>Used documentation</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OEE BreakDown</dc:title>
  <dc:creator>Edward van der Putten</dc:creator>
  <cp:lastModifiedBy>Edward van der Putten</cp:lastModifiedBy>
  <cp:revision>54</cp:revision>
  <dcterms:created xsi:type="dcterms:W3CDTF">2019-11-01T07:25:07Z</dcterms:created>
  <dcterms:modified xsi:type="dcterms:W3CDTF">2020-01-14T13:03:39Z</dcterms:modified>
</cp:coreProperties>
</file>