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62" r:id="rId5"/>
    <p:sldId id="264" r:id="rId6"/>
    <p:sldId id="266" r:id="rId7"/>
    <p:sldId id="267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2888F-C820-4A5C-AC5F-5368592945C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5E2FEB-4E0C-495F-8CE8-D0C9449B743D}">
      <dgm:prSet/>
      <dgm:spPr/>
      <dgm:t>
        <a:bodyPr/>
        <a:lstStyle/>
        <a:p>
          <a:r>
            <a:rPr lang="en-US"/>
            <a:t>Count the number of unique elements in a multiset</a:t>
          </a:r>
        </a:p>
      </dgm:t>
    </dgm:pt>
    <dgm:pt modelId="{D4407E66-B1E0-4AFA-8D79-F5A8394A355A}" type="parTrans" cxnId="{5C10C24B-5749-4EDD-902A-8E9E509AB78F}">
      <dgm:prSet/>
      <dgm:spPr/>
      <dgm:t>
        <a:bodyPr/>
        <a:lstStyle/>
        <a:p>
          <a:endParaRPr lang="en-US"/>
        </a:p>
      </dgm:t>
    </dgm:pt>
    <dgm:pt modelId="{E3EF572F-31AC-4F25-8D53-3DE5405EFE18}" type="sibTrans" cxnId="{5C10C24B-5749-4EDD-902A-8E9E509AB78F}">
      <dgm:prSet/>
      <dgm:spPr/>
      <dgm:t>
        <a:bodyPr/>
        <a:lstStyle/>
        <a:p>
          <a:endParaRPr lang="en-US"/>
        </a:p>
      </dgm:t>
    </dgm:pt>
    <dgm:pt modelId="{AE668429-2D38-446B-8DB1-352397495DB5}">
      <dgm:prSet/>
      <dgm:spPr/>
      <dgm:t>
        <a:bodyPr/>
        <a:lstStyle/>
        <a:p>
          <a:r>
            <a:rPr lang="en-US"/>
            <a:t>Algorithm:</a:t>
          </a:r>
        </a:p>
      </dgm:t>
    </dgm:pt>
    <dgm:pt modelId="{3BDE7C89-A3E9-43C9-81A3-2497EF322863}" type="parTrans" cxnId="{B0332A2F-E9AE-4CFA-A781-20BA65D4A959}">
      <dgm:prSet/>
      <dgm:spPr/>
      <dgm:t>
        <a:bodyPr/>
        <a:lstStyle/>
        <a:p>
          <a:endParaRPr lang="en-US"/>
        </a:p>
      </dgm:t>
    </dgm:pt>
    <dgm:pt modelId="{2C1FB3E3-5735-4956-8004-C518BF985BFE}" type="sibTrans" cxnId="{B0332A2F-E9AE-4CFA-A781-20BA65D4A959}">
      <dgm:prSet/>
      <dgm:spPr/>
      <dgm:t>
        <a:bodyPr/>
        <a:lstStyle/>
        <a:p>
          <a:endParaRPr lang="en-US"/>
        </a:p>
      </dgm:t>
    </dgm:pt>
    <dgm:pt modelId="{7F37BD0C-873B-4908-B246-22E34C426D45}">
      <dgm:prSet/>
      <dgm:spPr/>
      <dgm:t>
        <a:bodyPr/>
        <a:lstStyle/>
        <a:p>
          <a:pPr algn="l"/>
          <a:r>
            <a:rPr lang="en-US" dirty="0"/>
            <a:t>An auxiliary function returns the first 1-bit of the binary representation of the hash</a:t>
          </a:r>
        </a:p>
      </dgm:t>
    </dgm:pt>
    <dgm:pt modelId="{3AF1E1B3-3419-47A5-A31C-B0C983A72E7B}" type="parTrans" cxnId="{00C9F594-A12F-467C-9769-A7E5E225AA97}">
      <dgm:prSet/>
      <dgm:spPr/>
      <dgm:t>
        <a:bodyPr/>
        <a:lstStyle/>
        <a:p>
          <a:endParaRPr lang="en-US"/>
        </a:p>
      </dgm:t>
    </dgm:pt>
    <dgm:pt modelId="{89FAD26A-ACBB-4FCC-898D-419AC48A5A43}" type="sibTrans" cxnId="{00C9F594-A12F-467C-9769-A7E5E225AA97}">
      <dgm:prSet/>
      <dgm:spPr/>
      <dgm:t>
        <a:bodyPr/>
        <a:lstStyle/>
        <a:p>
          <a:endParaRPr lang="en-US"/>
        </a:p>
      </dgm:t>
    </dgm:pt>
    <dgm:pt modelId="{626813BB-A4F0-4228-82C2-2D96215ACF89}">
      <dgm:prSet/>
      <dgm:spPr/>
      <dgm:t>
        <a:bodyPr/>
        <a:lstStyle/>
        <a:p>
          <a:pPr algn="l"/>
          <a:r>
            <a:rPr lang="en-US" dirty="0"/>
            <a:t>Bitmap to keep track of first-one bits patterns</a:t>
          </a:r>
        </a:p>
      </dgm:t>
    </dgm:pt>
    <dgm:pt modelId="{C949221A-0BDB-4002-AE79-E0271940405A}" type="parTrans" cxnId="{DBEDD369-0C5D-449B-BA83-1142A461FA43}">
      <dgm:prSet/>
      <dgm:spPr/>
      <dgm:t>
        <a:bodyPr/>
        <a:lstStyle/>
        <a:p>
          <a:endParaRPr lang="en-US"/>
        </a:p>
      </dgm:t>
    </dgm:pt>
    <dgm:pt modelId="{2D4A4C92-3A15-4EF2-A762-59C86239390C}" type="sibTrans" cxnId="{DBEDD369-0C5D-449B-BA83-1142A461FA43}">
      <dgm:prSet/>
      <dgm:spPr/>
      <dgm:t>
        <a:bodyPr/>
        <a:lstStyle/>
        <a:p>
          <a:endParaRPr lang="en-US"/>
        </a:p>
      </dgm:t>
    </dgm:pt>
    <dgm:pt modelId="{F70ADC81-9549-414A-B865-F2A5BCB8775F}">
      <dgm:prSet/>
      <dgm:spPr/>
      <dgm:t>
        <a:bodyPr/>
        <a:lstStyle/>
        <a:p>
          <a:pPr algn="l"/>
          <a:r>
            <a:rPr lang="en-US" dirty="0"/>
            <a:t>R is first zero in bitmap -&gt; cardinality is 2</a:t>
          </a:r>
          <a:r>
            <a:rPr lang="en-US" baseline="30000" dirty="0"/>
            <a:t>R </a:t>
          </a:r>
          <a:endParaRPr lang="en-US" dirty="0"/>
        </a:p>
      </dgm:t>
    </dgm:pt>
    <dgm:pt modelId="{F920A5B6-1538-42C1-8082-465E887BF07A}" type="parTrans" cxnId="{419A82E3-C5DA-4F23-B13F-07D2C3687D3D}">
      <dgm:prSet/>
      <dgm:spPr/>
      <dgm:t>
        <a:bodyPr/>
        <a:lstStyle/>
        <a:p>
          <a:endParaRPr lang="en-US"/>
        </a:p>
      </dgm:t>
    </dgm:pt>
    <dgm:pt modelId="{B9C3E9B5-57C8-4345-8396-A163A78ECF9B}" type="sibTrans" cxnId="{419A82E3-C5DA-4F23-B13F-07D2C3687D3D}">
      <dgm:prSet/>
      <dgm:spPr/>
      <dgm:t>
        <a:bodyPr/>
        <a:lstStyle/>
        <a:p>
          <a:endParaRPr lang="en-US"/>
        </a:p>
      </dgm:t>
    </dgm:pt>
    <dgm:pt modelId="{D8028D83-7D2B-4190-B263-E3859480CE3A}">
      <dgm:prSet/>
      <dgm:spPr/>
      <dgm:t>
        <a:bodyPr/>
        <a:lstStyle/>
        <a:p>
          <a:pPr algn="l"/>
          <a:r>
            <a:rPr lang="en-US"/>
            <a:t>Divide by correction factor 0.77351</a:t>
          </a:r>
        </a:p>
      </dgm:t>
    </dgm:pt>
    <dgm:pt modelId="{F06954D9-70B4-42C9-A54F-978310F67C48}" type="parTrans" cxnId="{92601F30-A4D9-43CB-8B3C-89840C8E2316}">
      <dgm:prSet/>
      <dgm:spPr/>
      <dgm:t>
        <a:bodyPr/>
        <a:lstStyle/>
        <a:p>
          <a:endParaRPr lang="en-US"/>
        </a:p>
      </dgm:t>
    </dgm:pt>
    <dgm:pt modelId="{6DF0AADB-17B0-4C95-88DE-CE002B3C46F4}" type="sibTrans" cxnId="{92601F30-A4D9-43CB-8B3C-89840C8E2316}">
      <dgm:prSet/>
      <dgm:spPr/>
      <dgm:t>
        <a:bodyPr/>
        <a:lstStyle/>
        <a:p>
          <a:endParaRPr lang="en-US"/>
        </a:p>
      </dgm:t>
    </dgm:pt>
    <dgm:pt modelId="{2FA6665C-3C06-49BF-BAFA-2BE94BCE0C54}">
      <dgm:prSet/>
      <dgm:spPr/>
      <dgm:t>
        <a:bodyPr/>
        <a:lstStyle/>
        <a:p>
          <a:pPr algn="l"/>
          <a:r>
            <a:rPr lang="en-US" dirty="0"/>
            <a:t>Also, use multiple hash functions and use average</a:t>
          </a:r>
        </a:p>
      </dgm:t>
    </dgm:pt>
    <dgm:pt modelId="{3F1988E4-E672-44C6-9135-31BEBF860926}" type="parTrans" cxnId="{18712FEB-9F9D-40C2-8D11-ADA08BDAEC89}">
      <dgm:prSet/>
      <dgm:spPr/>
      <dgm:t>
        <a:bodyPr/>
        <a:lstStyle/>
        <a:p>
          <a:endParaRPr lang="en-US"/>
        </a:p>
      </dgm:t>
    </dgm:pt>
    <dgm:pt modelId="{615CA8CD-A191-4377-A85B-76BD5A8B9B54}" type="sibTrans" cxnId="{18712FEB-9F9D-40C2-8D11-ADA08BDAEC89}">
      <dgm:prSet/>
      <dgm:spPr/>
      <dgm:t>
        <a:bodyPr/>
        <a:lstStyle/>
        <a:p>
          <a:endParaRPr lang="en-US"/>
        </a:p>
      </dgm:t>
    </dgm:pt>
    <dgm:pt modelId="{128D9E24-7006-476E-AA43-EC65056FE75D}">
      <dgm:prSet/>
      <dgm:spPr/>
      <dgm:t>
        <a:bodyPr/>
        <a:lstStyle/>
        <a:p>
          <a:pPr algn="l"/>
          <a:r>
            <a:rPr lang="en-US" dirty="0"/>
            <a:t>Uniform hash-function -&gt; integer in interval [0 , 2</a:t>
          </a:r>
          <a:r>
            <a:rPr lang="en-US" baseline="30000" dirty="0"/>
            <a:t>L  </a:t>
          </a:r>
          <a:r>
            <a:rPr lang="en-US" dirty="0"/>
            <a:t>- 1]   L – bits</a:t>
          </a:r>
        </a:p>
      </dgm:t>
    </dgm:pt>
    <dgm:pt modelId="{9B0A7D33-4C25-47F4-9982-B8F49638688F}" type="parTrans" cxnId="{887EEE15-0C90-4827-BE6D-159E4C9D8E4D}">
      <dgm:prSet/>
      <dgm:spPr/>
      <dgm:t>
        <a:bodyPr/>
        <a:lstStyle/>
        <a:p>
          <a:endParaRPr lang="en-US"/>
        </a:p>
      </dgm:t>
    </dgm:pt>
    <dgm:pt modelId="{F70D9F1A-9CAE-42F9-B1D4-163028A35C53}" type="sibTrans" cxnId="{887EEE15-0C90-4827-BE6D-159E4C9D8E4D}">
      <dgm:prSet/>
      <dgm:spPr/>
      <dgm:t>
        <a:bodyPr/>
        <a:lstStyle/>
        <a:p>
          <a:endParaRPr lang="en-US"/>
        </a:p>
      </dgm:t>
    </dgm:pt>
    <dgm:pt modelId="{E30D25C1-33B4-44EA-88EB-393142225D4B}" type="pres">
      <dgm:prSet presAssocID="{CE22888F-C820-4A5C-AC5F-5368592945C1}" presName="linear" presStyleCnt="0">
        <dgm:presLayoutVars>
          <dgm:dir/>
          <dgm:animLvl val="lvl"/>
          <dgm:resizeHandles val="exact"/>
        </dgm:presLayoutVars>
      </dgm:prSet>
      <dgm:spPr/>
    </dgm:pt>
    <dgm:pt modelId="{F578DF4A-DD02-43FD-B9A1-E9A3D365C792}" type="pres">
      <dgm:prSet presAssocID="{4E5E2FEB-4E0C-495F-8CE8-D0C9449B743D}" presName="parentLin" presStyleCnt="0"/>
      <dgm:spPr/>
    </dgm:pt>
    <dgm:pt modelId="{1CC8575A-9128-4CA7-B6E0-0C164BCF823B}" type="pres">
      <dgm:prSet presAssocID="{4E5E2FEB-4E0C-495F-8CE8-D0C9449B743D}" presName="parentLeftMargin" presStyleLbl="node1" presStyleIdx="0" presStyleCnt="2"/>
      <dgm:spPr/>
    </dgm:pt>
    <dgm:pt modelId="{B27E278E-77AA-4557-8641-7DE06FD455A3}" type="pres">
      <dgm:prSet presAssocID="{4E5E2FEB-4E0C-495F-8CE8-D0C9449B74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D0CBC3-F8FE-48F0-B031-A3780920C47B}" type="pres">
      <dgm:prSet presAssocID="{4E5E2FEB-4E0C-495F-8CE8-D0C9449B743D}" presName="negativeSpace" presStyleCnt="0"/>
      <dgm:spPr/>
    </dgm:pt>
    <dgm:pt modelId="{172E4BEF-65D7-4B2E-AA12-148F5AAA685D}" type="pres">
      <dgm:prSet presAssocID="{4E5E2FEB-4E0C-495F-8CE8-D0C9449B743D}" presName="childText" presStyleLbl="conFgAcc1" presStyleIdx="0" presStyleCnt="2">
        <dgm:presLayoutVars>
          <dgm:bulletEnabled val="1"/>
        </dgm:presLayoutVars>
      </dgm:prSet>
      <dgm:spPr/>
    </dgm:pt>
    <dgm:pt modelId="{0CE0823D-605C-42D1-9EB2-BF5B97D840C6}" type="pres">
      <dgm:prSet presAssocID="{E3EF572F-31AC-4F25-8D53-3DE5405EFE18}" presName="spaceBetweenRectangles" presStyleCnt="0"/>
      <dgm:spPr/>
    </dgm:pt>
    <dgm:pt modelId="{71D28B8B-E492-4CF7-ACDB-BBB96952C569}" type="pres">
      <dgm:prSet presAssocID="{AE668429-2D38-446B-8DB1-352397495DB5}" presName="parentLin" presStyleCnt="0"/>
      <dgm:spPr/>
    </dgm:pt>
    <dgm:pt modelId="{CD32C1E5-4E9D-4E62-BC8F-9F0E8AC294FD}" type="pres">
      <dgm:prSet presAssocID="{AE668429-2D38-446B-8DB1-352397495DB5}" presName="parentLeftMargin" presStyleLbl="node1" presStyleIdx="0" presStyleCnt="2"/>
      <dgm:spPr/>
    </dgm:pt>
    <dgm:pt modelId="{387C7E7F-BBB7-4765-AFFB-00B1382A0276}" type="pres">
      <dgm:prSet presAssocID="{AE668429-2D38-446B-8DB1-352397495D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66F30C-0A5E-4630-AA96-E6D4D2C27AB6}" type="pres">
      <dgm:prSet presAssocID="{AE668429-2D38-446B-8DB1-352397495DB5}" presName="negativeSpace" presStyleCnt="0"/>
      <dgm:spPr/>
    </dgm:pt>
    <dgm:pt modelId="{C139BC73-2B45-4FA9-B964-910520271B63}" type="pres">
      <dgm:prSet presAssocID="{AE668429-2D38-446B-8DB1-352397495D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E29FC0D-9C41-424E-B769-A7DCEAC61242}" type="presOf" srcId="{AE668429-2D38-446B-8DB1-352397495DB5}" destId="{387C7E7F-BBB7-4765-AFFB-00B1382A0276}" srcOrd="1" destOrd="0" presId="urn:microsoft.com/office/officeart/2005/8/layout/list1"/>
    <dgm:cxn modelId="{887EEE15-0C90-4827-BE6D-159E4C9D8E4D}" srcId="{AE668429-2D38-446B-8DB1-352397495DB5}" destId="{128D9E24-7006-476E-AA43-EC65056FE75D}" srcOrd="0" destOrd="0" parTransId="{9B0A7D33-4C25-47F4-9982-B8F49638688F}" sibTransId="{F70D9F1A-9CAE-42F9-B1D4-163028A35C53}"/>
    <dgm:cxn modelId="{5E039116-E002-48B3-83E2-5F534F29227F}" type="presOf" srcId="{AE668429-2D38-446B-8DB1-352397495DB5}" destId="{CD32C1E5-4E9D-4E62-BC8F-9F0E8AC294FD}" srcOrd="0" destOrd="0" presId="urn:microsoft.com/office/officeart/2005/8/layout/list1"/>
    <dgm:cxn modelId="{23B48F24-335E-4F5A-AFB4-A6C38FE2E48E}" type="presOf" srcId="{7F37BD0C-873B-4908-B246-22E34C426D45}" destId="{C139BC73-2B45-4FA9-B964-910520271B63}" srcOrd="0" destOrd="1" presId="urn:microsoft.com/office/officeart/2005/8/layout/list1"/>
    <dgm:cxn modelId="{B0332A2F-E9AE-4CFA-A781-20BA65D4A959}" srcId="{CE22888F-C820-4A5C-AC5F-5368592945C1}" destId="{AE668429-2D38-446B-8DB1-352397495DB5}" srcOrd="1" destOrd="0" parTransId="{3BDE7C89-A3E9-43C9-81A3-2497EF322863}" sibTransId="{2C1FB3E3-5735-4956-8004-C518BF985BFE}"/>
    <dgm:cxn modelId="{92601F30-A4D9-43CB-8B3C-89840C8E2316}" srcId="{AE668429-2D38-446B-8DB1-352397495DB5}" destId="{D8028D83-7D2B-4190-B263-E3859480CE3A}" srcOrd="4" destOrd="0" parTransId="{F06954D9-70B4-42C9-A54F-978310F67C48}" sibTransId="{6DF0AADB-17B0-4C95-88DE-CE002B3C46F4}"/>
    <dgm:cxn modelId="{4CE6963E-358D-4252-93B8-2925730BA69C}" type="presOf" srcId="{CE22888F-C820-4A5C-AC5F-5368592945C1}" destId="{E30D25C1-33B4-44EA-88EB-393142225D4B}" srcOrd="0" destOrd="0" presId="urn:microsoft.com/office/officeart/2005/8/layout/list1"/>
    <dgm:cxn modelId="{D0E6EE5E-6688-4CCF-A55D-2B01AF75279B}" type="presOf" srcId="{2FA6665C-3C06-49BF-BAFA-2BE94BCE0C54}" destId="{C139BC73-2B45-4FA9-B964-910520271B63}" srcOrd="0" destOrd="5" presId="urn:microsoft.com/office/officeart/2005/8/layout/list1"/>
    <dgm:cxn modelId="{DBEDD369-0C5D-449B-BA83-1142A461FA43}" srcId="{AE668429-2D38-446B-8DB1-352397495DB5}" destId="{626813BB-A4F0-4228-82C2-2D96215ACF89}" srcOrd="2" destOrd="0" parTransId="{C949221A-0BDB-4002-AE79-E0271940405A}" sibTransId="{2D4A4C92-3A15-4EF2-A762-59C86239390C}"/>
    <dgm:cxn modelId="{D9C81F6A-80C2-48C4-A0D3-53B8C1D7536C}" type="presOf" srcId="{128D9E24-7006-476E-AA43-EC65056FE75D}" destId="{C139BC73-2B45-4FA9-B964-910520271B63}" srcOrd="0" destOrd="0" presId="urn:microsoft.com/office/officeart/2005/8/layout/list1"/>
    <dgm:cxn modelId="{5C10C24B-5749-4EDD-902A-8E9E509AB78F}" srcId="{CE22888F-C820-4A5C-AC5F-5368592945C1}" destId="{4E5E2FEB-4E0C-495F-8CE8-D0C9449B743D}" srcOrd="0" destOrd="0" parTransId="{D4407E66-B1E0-4AFA-8D79-F5A8394A355A}" sibTransId="{E3EF572F-31AC-4F25-8D53-3DE5405EFE18}"/>
    <dgm:cxn modelId="{528F1379-0597-4973-B13E-F11C20DCB660}" type="presOf" srcId="{F70ADC81-9549-414A-B865-F2A5BCB8775F}" destId="{C139BC73-2B45-4FA9-B964-910520271B63}" srcOrd="0" destOrd="3" presId="urn:microsoft.com/office/officeart/2005/8/layout/list1"/>
    <dgm:cxn modelId="{00C9F594-A12F-467C-9769-A7E5E225AA97}" srcId="{AE668429-2D38-446B-8DB1-352397495DB5}" destId="{7F37BD0C-873B-4908-B246-22E34C426D45}" srcOrd="1" destOrd="0" parTransId="{3AF1E1B3-3419-47A5-A31C-B0C983A72E7B}" sibTransId="{89FAD26A-ACBB-4FCC-898D-419AC48A5A43}"/>
    <dgm:cxn modelId="{F7B6209B-6AD9-4E78-82C5-12DB43E6E2AE}" type="presOf" srcId="{4E5E2FEB-4E0C-495F-8CE8-D0C9449B743D}" destId="{B27E278E-77AA-4557-8641-7DE06FD455A3}" srcOrd="1" destOrd="0" presId="urn:microsoft.com/office/officeart/2005/8/layout/list1"/>
    <dgm:cxn modelId="{07B758B0-C530-424C-9205-E75EFB26CB8D}" type="presOf" srcId="{D8028D83-7D2B-4190-B263-E3859480CE3A}" destId="{C139BC73-2B45-4FA9-B964-910520271B63}" srcOrd="0" destOrd="4" presId="urn:microsoft.com/office/officeart/2005/8/layout/list1"/>
    <dgm:cxn modelId="{194CBDB0-07C0-4D44-8DE3-F8393D720AD9}" type="presOf" srcId="{626813BB-A4F0-4228-82C2-2D96215ACF89}" destId="{C139BC73-2B45-4FA9-B964-910520271B63}" srcOrd="0" destOrd="2" presId="urn:microsoft.com/office/officeart/2005/8/layout/list1"/>
    <dgm:cxn modelId="{9539C3C8-A9F9-4653-9B37-C07FD11D1887}" type="presOf" srcId="{4E5E2FEB-4E0C-495F-8CE8-D0C9449B743D}" destId="{1CC8575A-9128-4CA7-B6E0-0C164BCF823B}" srcOrd="0" destOrd="0" presId="urn:microsoft.com/office/officeart/2005/8/layout/list1"/>
    <dgm:cxn modelId="{419A82E3-C5DA-4F23-B13F-07D2C3687D3D}" srcId="{AE668429-2D38-446B-8DB1-352397495DB5}" destId="{F70ADC81-9549-414A-B865-F2A5BCB8775F}" srcOrd="3" destOrd="0" parTransId="{F920A5B6-1538-42C1-8082-465E887BF07A}" sibTransId="{B9C3E9B5-57C8-4345-8396-A163A78ECF9B}"/>
    <dgm:cxn modelId="{18712FEB-9F9D-40C2-8D11-ADA08BDAEC89}" srcId="{AE668429-2D38-446B-8DB1-352397495DB5}" destId="{2FA6665C-3C06-49BF-BAFA-2BE94BCE0C54}" srcOrd="5" destOrd="0" parTransId="{3F1988E4-E672-44C6-9135-31BEBF860926}" sibTransId="{615CA8CD-A191-4377-A85B-76BD5A8B9B54}"/>
    <dgm:cxn modelId="{773C0B1C-0E49-46C4-BB31-28D7F30C1EEE}" type="presParOf" srcId="{E30D25C1-33B4-44EA-88EB-393142225D4B}" destId="{F578DF4A-DD02-43FD-B9A1-E9A3D365C792}" srcOrd="0" destOrd="0" presId="urn:microsoft.com/office/officeart/2005/8/layout/list1"/>
    <dgm:cxn modelId="{19A5726D-B763-44F5-89EF-65152D5BFC67}" type="presParOf" srcId="{F578DF4A-DD02-43FD-B9A1-E9A3D365C792}" destId="{1CC8575A-9128-4CA7-B6E0-0C164BCF823B}" srcOrd="0" destOrd="0" presId="urn:microsoft.com/office/officeart/2005/8/layout/list1"/>
    <dgm:cxn modelId="{2B366FDD-7F3B-43FE-959B-1EADBC1CC034}" type="presParOf" srcId="{F578DF4A-DD02-43FD-B9A1-E9A3D365C792}" destId="{B27E278E-77AA-4557-8641-7DE06FD455A3}" srcOrd="1" destOrd="0" presId="urn:microsoft.com/office/officeart/2005/8/layout/list1"/>
    <dgm:cxn modelId="{A08D7707-BDE3-462B-A5E5-D66F76842C28}" type="presParOf" srcId="{E30D25C1-33B4-44EA-88EB-393142225D4B}" destId="{6AD0CBC3-F8FE-48F0-B031-A3780920C47B}" srcOrd="1" destOrd="0" presId="urn:microsoft.com/office/officeart/2005/8/layout/list1"/>
    <dgm:cxn modelId="{85E44AA3-F916-4018-A8C0-19E91BFA5529}" type="presParOf" srcId="{E30D25C1-33B4-44EA-88EB-393142225D4B}" destId="{172E4BEF-65D7-4B2E-AA12-148F5AAA685D}" srcOrd="2" destOrd="0" presId="urn:microsoft.com/office/officeart/2005/8/layout/list1"/>
    <dgm:cxn modelId="{D74D0949-5281-40E4-9606-DC7E9D357A97}" type="presParOf" srcId="{E30D25C1-33B4-44EA-88EB-393142225D4B}" destId="{0CE0823D-605C-42D1-9EB2-BF5B97D840C6}" srcOrd="3" destOrd="0" presId="urn:microsoft.com/office/officeart/2005/8/layout/list1"/>
    <dgm:cxn modelId="{14AA3333-8BD4-41E1-A4A4-A2C3DBE30D28}" type="presParOf" srcId="{E30D25C1-33B4-44EA-88EB-393142225D4B}" destId="{71D28B8B-E492-4CF7-ACDB-BBB96952C569}" srcOrd="4" destOrd="0" presId="urn:microsoft.com/office/officeart/2005/8/layout/list1"/>
    <dgm:cxn modelId="{86226E97-6063-483D-B400-D049DB3341FA}" type="presParOf" srcId="{71D28B8B-E492-4CF7-ACDB-BBB96952C569}" destId="{CD32C1E5-4E9D-4E62-BC8F-9F0E8AC294FD}" srcOrd="0" destOrd="0" presId="urn:microsoft.com/office/officeart/2005/8/layout/list1"/>
    <dgm:cxn modelId="{613FB2E8-85FE-4AA7-9A4B-CBC6E9306168}" type="presParOf" srcId="{71D28B8B-E492-4CF7-ACDB-BBB96952C569}" destId="{387C7E7F-BBB7-4765-AFFB-00B1382A0276}" srcOrd="1" destOrd="0" presId="urn:microsoft.com/office/officeart/2005/8/layout/list1"/>
    <dgm:cxn modelId="{44CEAA50-6225-4C2C-A867-49351AABC676}" type="presParOf" srcId="{E30D25C1-33B4-44EA-88EB-393142225D4B}" destId="{FD66F30C-0A5E-4630-AA96-E6D4D2C27AB6}" srcOrd="5" destOrd="0" presId="urn:microsoft.com/office/officeart/2005/8/layout/list1"/>
    <dgm:cxn modelId="{7DECF036-5728-48E8-A1FD-E6F79CE391C3}" type="presParOf" srcId="{E30D25C1-33B4-44EA-88EB-393142225D4B}" destId="{C139BC73-2B45-4FA9-B964-910520271B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E4BEF-65D7-4B2E-AA12-148F5AAA685D}">
      <dsp:nvSpPr>
        <dsp:cNvPr id="0" name=""/>
        <dsp:cNvSpPr/>
      </dsp:nvSpPr>
      <dsp:spPr>
        <a:xfrm>
          <a:off x="0" y="137336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E278E-77AA-4557-8641-7DE06FD455A3}">
      <dsp:nvSpPr>
        <dsp:cNvPr id="0" name=""/>
        <dsp:cNvSpPr/>
      </dsp:nvSpPr>
      <dsp:spPr>
        <a:xfrm>
          <a:off x="333341" y="113720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Count the number of unique elements in a multiset</a:t>
          </a:r>
        </a:p>
      </dsp:txBody>
      <dsp:txXfrm>
        <a:off x="356398" y="1160257"/>
        <a:ext cx="4620669" cy="426206"/>
      </dsp:txXfrm>
    </dsp:sp>
    <dsp:sp modelId="{C139BC73-2B45-4FA9-B964-910520271B63}">
      <dsp:nvSpPr>
        <dsp:cNvPr id="0" name=""/>
        <dsp:cNvSpPr/>
      </dsp:nvSpPr>
      <dsp:spPr>
        <a:xfrm>
          <a:off x="0" y="2099120"/>
          <a:ext cx="6666833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Uniform hash-function -&gt; integer in interval [0 , 2</a:t>
          </a:r>
          <a:r>
            <a:rPr lang="en-US" sz="1600" kern="1200" baseline="30000" dirty="0"/>
            <a:t>L  </a:t>
          </a:r>
          <a:r>
            <a:rPr lang="en-US" sz="1600" kern="1200" dirty="0"/>
            <a:t>- 1]   L – bits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 auxiliary function returns the first 1-bit of the binary representation of the hash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Bitmap to keep track of first-one bits patterns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 is first zero in bitmap -&gt; cardinality is 2</a:t>
          </a:r>
          <a:r>
            <a:rPr lang="en-US" sz="1600" kern="1200" baseline="30000" dirty="0"/>
            <a:t>R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Divide by correction factor 0.77351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Also, use multiple hash functions and use average</a:t>
          </a:r>
        </a:p>
      </dsp:txBody>
      <dsp:txXfrm>
        <a:off x="0" y="2099120"/>
        <a:ext cx="6666833" cy="2217600"/>
      </dsp:txXfrm>
    </dsp:sp>
    <dsp:sp modelId="{387C7E7F-BBB7-4765-AFFB-00B1382A0276}">
      <dsp:nvSpPr>
        <dsp:cNvPr id="0" name=""/>
        <dsp:cNvSpPr/>
      </dsp:nvSpPr>
      <dsp:spPr>
        <a:xfrm>
          <a:off x="333341" y="186296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Algorithm:</a:t>
          </a:r>
        </a:p>
      </dsp:txBody>
      <dsp:txXfrm>
        <a:off x="356398" y="1886017"/>
        <a:ext cx="462066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0D348-2A4A-9B48-B320-1F9759BB7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66A0C0-A42F-13BB-B94B-BCF3F3E6C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166E79-1392-6C5A-5630-7807C173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1E42B-17C8-B169-037F-477D30B4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180A7-3AF0-8496-E1B2-45F39E57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B21CA-D37E-797F-7E63-275B5651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D25735-BCBC-D86F-ABFB-500E9F12C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B4C76-5A29-E6C4-1DCE-3079F347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427D8-398E-9078-FB2D-CD1C4EBF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69917-2555-C0AC-990F-DCE6F410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0C430A-C5AE-F53A-40EA-AE4DDE343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2D7B36-9D34-82C6-3F34-108E972B9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4F18F-A8CF-AC78-4620-B4EC4872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4C9C3D-76A9-A664-69F5-0C92D63B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69325-6ECB-7954-72B1-550D57E7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3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0326F-19F4-0560-94A9-559E1D18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E654B-5E0E-ADDF-7C2C-4E39CA67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49E6D-49F6-F415-6498-D065B881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AD303-8C65-831A-2A0E-ED0643D4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5D3EFD-8902-B676-B030-67E7C95A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B115A-8D31-DB10-9533-923C4262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DE12D-9815-95A0-3D6D-57FC7E1B4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624C1-7614-6E9A-F68D-970F6E6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9675EF-53B8-62B6-C624-849A66BD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F250A-F498-824E-786B-296D4F95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1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44D1D-3B54-2673-B466-C0262D9E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EEF7C-A603-6EE0-7823-8BF6AEC1E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CAA057-1C32-3415-447A-CBA7069C1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C74DD6-93B2-7252-2445-C74AABDD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6A0B96-58D9-09EE-506A-2C605291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C70D2-38E1-58D2-C689-381653D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2F7E4-45A6-3CCB-F0A1-6707AFF7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D48C4-AD45-4461-883F-2955FAF4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3CC3E4-C809-2824-BADD-8B3953D02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D5D5E5-65EB-E1FA-D93A-D23964CAA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777E2F-C239-8322-B34D-12DBB08A1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E337C2-F02B-6847-FCCE-C972A3A3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9E989C-2AC6-6FF4-5C61-4A483F4D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BC3738-CF05-C33F-42FB-E46C0843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20C9-B7CE-B568-9B85-1504A44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88F667-649D-8F0B-6081-87777CCA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EE7BEF-5DA6-3EE2-1175-0D846B6C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B83626-CD69-B988-0823-18961E8F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B696A2-868C-86C1-F4A9-7960432F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B2C03B-BABB-4A6C-07D1-E3378B6A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6CB23B-6C2D-1E00-270F-D6CE1EC7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8655D-6C62-5DAF-DBCF-EA4DFC91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55230-B2C2-A839-29AF-46A69ADF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E6B9A9-E102-150B-44A2-4CBF1C12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50928E-B32D-EDA2-94D3-C097EFB8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C2C86A-C1D1-451F-59F3-60BA58BC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AF290-592A-B0B8-5939-F477077D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B1A5C-41F4-911B-AB34-B133452A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69D8C3-815C-32E5-BBEE-7C8B34439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8721CD-4B94-FCEF-2AAB-722E5958E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C49A8B-6FC9-39F5-3738-1DBCFFED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36E912-FA12-687A-FE35-6E4681C7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3B6F9F-D3A8-D7E5-C9A9-65C53EFD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4988F9-986F-AB4A-DDB3-28F1097F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CC5D76-52A1-A7A8-B272-3BAD8ED0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8183C-C1A8-ED89-AB37-4BDE5FA40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6B8D-EA60-46C5-B208-CA985970091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D74C5-4AD4-07AB-3BCF-7C65C3A92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D4125-1C00-2141-3EC0-0A60236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CC59-1036-4CC5-B123-D82AAF51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-beta.ics.uci.edu/ml/datasets/diabetes+130+us+hospitals+for+years+1999+2008" TargetMode="External"/><Relationship Id="rId2" Type="http://schemas.openxmlformats.org/officeDocument/2006/relationships/hyperlink" Target="https://github.com/lucasschmidtc/Probabilistic-Algorithms/blob/master/Probabilistic%20Algorithm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iPTehrani/DS1_Bloomfilter_flajolet_alg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hen Bloom filters don't bloom">
            <a:extLst>
              <a:ext uri="{FF2B5EF4-FFF2-40B4-BE49-F238E27FC236}">
                <a16:creationId xmlns:a16="http://schemas.microsoft.com/office/drawing/2014/main" id="{17765189-C23E-205F-8CCC-9CC8B534F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2" r="20457" b="1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6C4D6-035C-5346-3A2E-6F5E98FB9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GB" sz="4600">
                <a:solidFill>
                  <a:schemeClr val="bg1"/>
                </a:solidFill>
              </a:rPr>
              <a:t>TOPIC 3 STREAM MINING: Bloom Filter and Count-distinct </a:t>
            </a:r>
            <a:endParaRPr lang="en-US" sz="460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ACEDB-A462-AE7A-0E1E-0FF276137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Presented by: Ali Pour Sotoudeh Tehrani, 6500326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62DEE34-7A6B-9DE2-F85B-CF6C79A6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1FB87E-6ABA-E3E6-4D3C-A6A6634CB493}"/>
              </a:ext>
            </a:extLst>
          </p:cNvPr>
          <p:cNvSpPr txBox="1"/>
          <p:nvPr/>
        </p:nvSpPr>
        <p:spPr>
          <a:xfrm>
            <a:off x="723152" y="1983156"/>
            <a:ext cx="11020926" cy="5193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Flajolet</a:t>
            </a:r>
            <a:r>
              <a:rPr lang="en-US" dirty="0"/>
              <a:t>-Martin algorithm: </a:t>
            </a:r>
          </a:p>
          <a:p>
            <a:r>
              <a:rPr lang="en-US" dirty="0">
                <a:hlinkClick r:id="rId2"/>
              </a:rPr>
              <a:t>https://github.com/lucasschmidtc/Probabilistic-Algorithms/blob/master/Probabilistic%20Algorithms.ipynb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Dataset:</a:t>
            </a:r>
          </a:p>
          <a:p>
            <a:r>
              <a:rPr lang="en-US" dirty="0">
                <a:hlinkClick r:id="rId3"/>
              </a:rPr>
              <a:t>https://archive-beta.ics.uci.edu/ml/datasets/diabetes+130+us+hospitals+for+years+1999+2008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repo:</a:t>
            </a:r>
          </a:p>
          <a:p>
            <a:r>
              <a:rPr lang="en-US" dirty="0">
                <a:hlinkClick r:id="rId4"/>
              </a:rPr>
              <a:t>https://github.com/AliPTehrani/DS1_Bloomfilter_flajolet_algo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50" dirty="0"/>
              <a:t>Images:</a:t>
            </a:r>
          </a:p>
          <a:p>
            <a:endParaRPr lang="en-US" sz="1050" dirty="0"/>
          </a:p>
          <a:p>
            <a:r>
              <a:rPr lang="en-US" sz="1050" dirty="0"/>
              <a:t>https://www.google.com/</a:t>
            </a:r>
            <a:r>
              <a:rPr lang="en-US" sz="1050" dirty="0" err="1"/>
              <a:t>imgres?imgurl</a:t>
            </a:r>
            <a:r>
              <a:rPr lang="en-US" sz="1050" dirty="0"/>
              <a:t>=https%3A%2F%2Fblog.cloudflare.com%2Fcontent%2Fimages%2F2020%2F02%2Fbloom-filter%402x.png&amp;imgrefurl=https%3A%2F%2Fblog.cloudflare.com%2Fwhen-bloom-filters-dont-bloom%2F&amp;tbnid=4ZBtTVcw8qgoRM&amp;vet=12ahUKEwj-0OHZjZn4AhWE_bsIHUIyAlkQMygHegUIARCuAQ..i&amp;docid=TeEQDO3AVbLknM&amp;w=2000&amp;h=1098&amp;q=bloom%20filter&amp;ved=2ahUKEwj-0OHZjZn4AhWE_bsIHUIyAlkQMygHegUIARCuAQ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https://www.google.com/</a:t>
            </a:r>
            <a:r>
              <a:rPr lang="en-US" sz="1050" dirty="0" err="1"/>
              <a:t>imgres?imgurl</a:t>
            </a:r>
            <a:r>
              <a:rPr lang="en-US" sz="1050" dirty="0"/>
              <a:t>=https%3A%2F%2Fupload.wikimedia.org%2Fwikipedia%2Fcommons%2Fthumb%2Fa%2Fac%2FBloom_filter.svg%2F1280px-Bloom_filter.svg.png&amp;imgrefurl=https%3A%2F%2Fcommons.wikimedia.org%2Fwiki%2FFile%3ABloom_filter.svg&amp;tbnid=vYtex-1LSw9ECM&amp;vet=12ahUKEwj-0OHZjZn4AhWE_bsIHUIyAlkQMygAegUIARCgAQ..i&amp;docid=yJ6ECUj91jbTXM&amp;w=1280&amp;h=460&amp;q=bloom%20filter&amp;ved=2ahUKEwj-0OHZjZn4AhWE_bsIHUIyAlkQMygAegUIARCgA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9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27E1C8-AFD4-095A-4D56-282C1D06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attention!	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? 	</a:t>
            </a:r>
          </a:p>
        </p:txBody>
      </p:sp>
    </p:spTree>
    <p:extLst>
      <p:ext uri="{BB962C8B-B14F-4D97-AF65-F5344CB8AC3E}">
        <p14:creationId xmlns:p14="http://schemas.microsoft.com/office/powerpoint/2010/main" val="246861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2DEE34-7A6B-9DE2-F85B-CF6C79A6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Bloom filter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FAEF3473-5B06-C4CC-E7C8-64F67A71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73" y="4596521"/>
            <a:ext cx="6105525" cy="173355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2BBCD6C-CCF3-F837-CB7C-E75C3FE047D4}"/>
              </a:ext>
            </a:extLst>
          </p:cNvPr>
          <p:cNvSpPr txBox="1"/>
          <p:nvPr/>
        </p:nvSpPr>
        <p:spPr>
          <a:xfrm>
            <a:off x="2307473" y="2252710"/>
            <a:ext cx="72272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space and time-efficient probabilistic (false positive possible) data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used to check if given data is already included in 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do we use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an n bit array with zeros in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 hash functions that will be used to check if our value is in the bit array ( bloom filter)</a:t>
            </a:r>
          </a:p>
        </p:txBody>
      </p:sp>
    </p:spTree>
    <p:extLst>
      <p:ext uri="{BB962C8B-B14F-4D97-AF65-F5344CB8AC3E}">
        <p14:creationId xmlns:p14="http://schemas.microsoft.com/office/powerpoint/2010/main" val="330905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6A22A8-1174-6DA1-1E60-B0F705AE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Flajolet-Martin algorithm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17D7DC0-4728-56C0-3195-9970BB378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37698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2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2DEE34-7A6B-9DE2-F85B-CF6C79A6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BBCD6C-CCF3-F837-CB7C-E75C3FE047D4}"/>
              </a:ext>
            </a:extLst>
          </p:cNvPr>
          <p:cNvSpPr txBox="1"/>
          <p:nvPr/>
        </p:nvSpPr>
        <p:spPr>
          <a:xfrm>
            <a:off x="2338298" y="1855786"/>
            <a:ext cx="75153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Diabetes data from 130-US hospitals for years 1999-2008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101766 rows , 71518 unique patient numbers ( bloom filter)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</a:rPr>
              <a:t>It includes over 50 features representing patient and hospital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</a:rPr>
              <a:t>This data has been prepared to </a:t>
            </a:r>
            <a:r>
              <a:rPr lang="en-GB" sz="1600" b="0" i="0" dirty="0" err="1">
                <a:effectLst/>
              </a:rPr>
              <a:t>analyze</a:t>
            </a:r>
            <a:r>
              <a:rPr lang="en-GB" sz="1600" b="0" i="0" dirty="0">
                <a:effectLst/>
              </a:rPr>
              <a:t> factors related to readmission as well as other outcomes pertaining to patients with diabetes.</a:t>
            </a:r>
            <a:endParaRPr lang="en-US" sz="1600" dirty="0"/>
          </a:p>
          <a:p>
            <a:pPr lvl="0" algn="l"/>
            <a:endParaRPr lang="en-US" sz="1600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B137F2E0-E889-C8B3-8D64-8220D7445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948" y="4125576"/>
            <a:ext cx="7432274" cy="231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2DEE34-7A6B-9DE2-F85B-CF6C79A6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Bloom filter implementation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BBCD6C-CCF3-F837-CB7C-E75C3FE047D4}"/>
              </a:ext>
            </a:extLst>
          </p:cNvPr>
          <p:cNvSpPr txBox="1"/>
          <p:nvPr/>
        </p:nvSpPr>
        <p:spPr>
          <a:xfrm>
            <a:off x="1939287" y="1885279"/>
            <a:ext cx="75153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de-DE" sz="1600" b="1" dirty="0" err="1"/>
              <a:t>generateBloomfilter</a:t>
            </a:r>
            <a:r>
              <a:rPr lang="de-DE" sz="1600" b="1" dirty="0"/>
              <a:t>(</a:t>
            </a:r>
            <a:r>
              <a:rPr lang="de-DE" sz="1600" b="1" dirty="0" err="1"/>
              <a:t>n_bits</a:t>
            </a:r>
            <a:r>
              <a:rPr lang="de-DE" sz="1600" b="1" dirty="0"/>
              <a:t>):</a:t>
            </a:r>
          </a:p>
          <a:p>
            <a:pPr lvl="0"/>
            <a:r>
              <a:rPr lang="de-DE" sz="1600" dirty="0"/>
              <a:t>	</a:t>
            </a:r>
            <a:r>
              <a:rPr lang="de-DE" sz="1600" dirty="0" err="1"/>
              <a:t>return</a:t>
            </a:r>
            <a:r>
              <a:rPr lang="de-DE" sz="1600" dirty="0"/>
              <a:t> </a:t>
            </a:r>
            <a:r>
              <a:rPr lang="de-DE" sz="1600" dirty="0" err="1"/>
              <a:t>np.zeroes</a:t>
            </a:r>
            <a:r>
              <a:rPr lang="de-DE" sz="1600" dirty="0"/>
              <a:t>(</a:t>
            </a:r>
            <a:r>
              <a:rPr lang="de-DE" sz="1600" dirty="0" err="1"/>
              <a:t>n_bits</a:t>
            </a:r>
            <a:r>
              <a:rPr lang="de-DE" sz="1600" dirty="0"/>
              <a:t>)</a:t>
            </a:r>
          </a:p>
          <a:p>
            <a:pPr lvl="0"/>
            <a:endParaRPr lang="de-DE" sz="1600" dirty="0"/>
          </a:p>
          <a:p>
            <a:pPr lvl="0"/>
            <a:endParaRPr lang="de-DE" sz="1600" dirty="0"/>
          </a:p>
          <a:p>
            <a:pPr lvl="0"/>
            <a:r>
              <a:rPr lang="de-DE" sz="1600" b="1" dirty="0" err="1"/>
              <a:t>insertBloomfilter</a:t>
            </a:r>
            <a:r>
              <a:rPr lang="de-DE" sz="1600" b="1" dirty="0"/>
              <a:t>(</a:t>
            </a:r>
            <a:r>
              <a:rPr lang="de-DE" sz="1600" b="1" dirty="0" err="1"/>
              <a:t>bloom_filter</a:t>
            </a:r>
            <a:r>
              <a:rPr lang="de-DE" sz="1600" b="1" dirty="0"/>
              <a:t>, </a:t>
            </a:r>
            <a:r>
              <a:rPr lang="de-DE" sz="1600" b="1" dirty="0" err="1"/>
              <a:t>value</a:t>
            </a:r>
            <a:r>
              <a:rPr lang="de-DE" sz="1600" b="1" dirty="0"/>
              <a:t>):</a:t>
            </a:r>
          </a:p>
          <a:p>
            <a:pPr lvl="0"/>
            <a:r>
              <a:rPr lang="de-DE" sz="1600" dirty="0"/>
              <a:t>	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hash</a:t>
            </a:r>
            <a:r>
              <a:rPr lang="de-DE" sz="1600" dirty="0"/>
              <a:t> </a:t>
            </a:r>
            <a:r>
              <a:rPr lang="de-DE" sz="1600" dirty="0" err="1"/>
              <a:t>function</a:t>
            </a:r>
            <a:r>
              <a:rPr lang="de-DE" sz="1600" dirty="0"/>
              <a:t>:	</a:t>
            </a:r>
          </a:p>
          <a:p>
            <a:pPr lvl="3"/>
            <a:r>
              <a:rPr lang="de-DE" sz="1600" dirty="0" err="1"/>
              <a:t>bloom_filter</a:t>
            </a:r>
            <a:r>
              <a:rPr lang="de-DE" sz="1600" dirty="0"/>
              <a:t>[</a:t>
            </a:r>
            <a:r>
              <a:rPr lang="de-DE" sz="1600" dirty="0" err="1"/>
              <a:t>hash_function</a:t>
            </a:r>
            <a:r>
              <a:rPr lang="de-DE" sz="1600" dirty="0"/>
              <a:t>(</a:t>
            </a:r>
            <a:r>
              <a:rPr lang="de-DE" sz="1600" dirty="0" err="1"/>
              <a:t>value</a:t>
            </a:r>
            <a:r>
              <a:rPr lang="de-DE" sz="1600" dirty="0"/>
              <a:t>)] = 1</a:t>
            </a:r>
          </a:p>
          <a:p>
            <a:pPr lvl="3"/>
            <a:endParaRPr lang="de-DE" sz="1600" dirty="0"/>
          </a:p>
          <a:p>
            <a:pPr lvl="3"/>
            <a:endParaRPr lang="de-DE" sz="1600" dirty="0"/>
          </a:p>
          <a:p>
            <a:r>
              <a:rPr lang="de-DE" sz="1600" b="1" dirty="0" err="1"/>
              <a:t>queryBloomFilter</a:t>
            </a:r>
            <a:r>
              <a:rPr lang="de-DE" sz="1600" b="1" dirty="0"/>
              <a:t>(</a:t>
            </a:r>
            <a:r>
              <a:rPr lang="de-DE" sz="1600" b="1" dirty="0" err="1"/>
              <a:t>bloom_filter</a:t>
            </a:r>
            <a:r>
              <a:rPr lang="de-DE" sz="1600" b="1" dirty="0"/>
              <a:t>, </a:t>
            </a:r>
            <a:r>
              <a:rPr lang="de-DE" sz="1600" b="1" dirty="0" err="1"/>
              <a:t>value</a:t>
            </a:r>
            <a:r>
              <a:rPr lang="de-DE" sz="1600" b="1" dirty="0"/>
              <a:t>):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hash</a:t>
            </a:r>
            <a:r>
              <a:rPr lang="de-DE" sz="1600" dirty="0"/>
              <a:t> </a:t>
            </a:r>
            <a:r>
              <a:rPr lang="de-DE" sz="1600" dirty="0" err="1"/>
              <a:t>function</a:t>
            </a:r>
            <a:r>
              <a:rPr lang="de-DE" sz="1600" dirty="0"/>
              <a:t>:</a:t>
            </a:r>
          </a:p>
          <a:p>
            <a:r>
              <a:rPr lang="de-DE" sz="1600" dirty="0"/>
              <a:t>		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bloom_filter</a:t>
            </a:r>
            <a:r>
              <a:rPr lang="de-DE" sz="1600" dirty="0"/>
              <a:t>[</a:t>
            </a:r>
            <a:r>
              <a:rPr lang="de-DE" sz="1600" dirty="0" err="1"/>
              <a:t>hash_function</a:t>
            </a:r>
            <a:r>
              <a:rPr lang="de-DE" sz="1600" dirty="0"/>
              <a:t>(</a:t>
            </a:r>
            <a:r>
              <a:rPr lang="de-DE" sz="1600" dirty="0" err="1"/>
              <a:t>value</a:t>
            </a:r>
            <a:r>
              <a:rPr lang="de-DE" sz="1600" dirty="0"/>
              <a:t>)] = 0:</a:t>
            </a:r>
          </a:p>
          <a:p>
            <a:r>
              <a:rPr lang="de-DE" sz="1600" dirty="0"/>
              <a:t>			</a:t>
            </a:r>
            <a:r>
              <a:rPr lang="de-DE" sz="1600" dirty="0" err="1"/>
              <a:t>return</a:t>
            </a:r>
            <a:r>
              <a:rPr lang="de-DE" sz="1600" dirty="0"/>
              <a:t> ‚miss‘</a:t>
            </a:r>
          </a:p>
          <a:p>
            <a:pPr lvl="1"/>
            <a:r>
              <a:rPr lang="de-DE" sz="1600" dirty="0"/>
              <a:t>	</a:t>
            </a:r>
            <a:r>
              <a:rPr lang="de-DE" sz="1600" dirty="0" err="1"/>
              <a:t>return</a:t>
            </a:r>
            <a:r>
              <a:rPr lang="de-DE" sz="1600" dirty="0"/>
              <a:t> ‚match‘</a:t>
            </a:r>
          </a:p>
          <a:p>
            <a:pPr lvl="0" algn="l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en-US" sz="1600" dirty="0"/>
          </a:p>
          <a:p>
            <a:pPr lvl="0"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714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62DEE34-7A6B-9DE2-F85B-CF6C79A6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Flajolet</a:t>
            </a:r>
            <a:r>
              <a:rPr lang="en-US" sz="4000" dirty="0">
                <a:solidFill>
                  <a:srgbClr val="FFFFFF"/>
                </a:solidFill>
              </a:rPr>
              <a:t> Martin algorithm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350013-697D-DF2A-7AF3-C37A736A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89" y="2200459"/>
            <a:ext cx="3061813" cy="200548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DCD627A-F76A-8690-7479-EBEE679D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296" y="2200459"/>
            <a:ext cx="3007003" cy="19996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BF7007-F33C-79DE-7F5E-B3935AB5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295" y="2200459"/>
            <a:ext cx="3061813" cy="192128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2BBCD6C-CCF3-F837-CB7C-E75C3FE047D4}"/>
              </a:ext>
            </a:extLst>
          </p:cNvPr>
          <p:cNvSpPr txBox="1"/>
          <p:nvPr/>
        </p:nvSpPr>
        <p:spPr>
          <a:xfrm>
            <a:off x="1371601" y="4786744"/>
            <a:ext cx="9448800" cy="144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Not implemented my self (see sources)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Streamlit</a:t>
            </a:r>
            <a:r>
              <a:rPr lang="en-US" sz="2000" dirty="0"/>
              <a:t> interactive cell to chose column</a:t>
            </a:r>
          </a:p>
        </p:txBody>
      </p:sp>
    </p:spTree>
    <p:extLst>
      <p:ext uri="{BB962C8B-B14F-4D97-AF65-F5344CB8AC3E}">
        <p14:creationId xmlns:p14="http://schemas.microsoft.com/office/powerpoint/2010/main" val="173146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62DEE34-7A6B-9DE2-F85B-CF6C79A6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Interactive webpage (1/3)</a:t>
            </a: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8C1E7ED-CBD5-0B1A-2144-73D6403B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0" y="2493902"/>
            <a:ext cx="4016637" cy="373547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2BBCD6C-CCF3-F837-CB7C-E75C3FE047D4}"/>
              </a:ext>
            </a:extLst>
          </p:cNvPr>
          <p:cNvSpPr txBox="1"/>
          <p:nvPr/>
        </p:nvSpPr>
        <p:spPr>
          <a:xfrm>
            <a:off x="1371600" y="3216373"/>
            <a:ext cx="9448800" cy="1442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Build with python package </a:t>
            </a:r>
            <a:r>
              <a:rPr lang="en-US" sz="1400" dirty="0" err="1"/>
              <a:t>streamlit</a:t>
            </a:r>
            <a:endParaRPr lang="en-US" sz="14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Three sections: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Introduction (Dataset overview)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Bloom filter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Flajolet</a:t>
            </a:r>
            <a:r>
              <a:rPr lang="en-US" sz="1400" dirty="0"/>
              <a:t> Martin algorithm</a:t>
            </a:r>
          </a:p>
        </p:txBody>
      </p:sp>
    </p:spTree>
    <p:extLst>
      <p:ext uri="{BB962C8B-B14F-4D97-AF65-F5344CB8AC3E}">
        <p14:creationId xmlns:p14="http://schemas.microsoft.com/office/powerpoint/2010/main" val="226100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62DEE34-7A6B-9DE2-F85B-CF6C79A6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Interactive webpage (2/3)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BBCD6C-CCF3-F837-CB7C-E75C3FE047D4}"/>
              </a:ext>
            </a:extLst>
          </p:cNvPr>
          <p:cNvSpPr txBox="1"/>
          <p:nvPr/>
        </p:nvSpPr>
        <p:spPr>
          <a:xfrm>
            <a:off x="906087" y="3191435"/>
            <a:ext cx="9448800" cy="1442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Slider for size of bit array: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Reports storage size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False positive on all </a:t>
            </a:r>
            <a:r>
              <a:rPr lang="en-US" sz="1600" dirty="0" err="1"/>
              <a:t>patient_nbr</a:t>
            </a:r>
            <a:endParaRPr lang="en-US" sz="16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Query field to check if value in bloom filter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Check if </a:t>
            </a:r>
            <a:r>
              <a:rPr lang="en-US" sz="1600" dirty="0" err="1"/>
              <a:t>tp</a:t>
            </a:r>
            <a:r>
              <a:rPr lang="en-US" sz="1600" dirty="0"/>
              <a:t>, </a:t>
            </a:r>
            <a:r>
              <a:rPr lang="en-US" sz="1600" dirty="0" err="1"/>
              <a:t>fp</a:t>
            </a:r>
            <a:r>
              <a:rPr lang="en-US" sz="1600" dirty="0"/>
              <a:t>, </a:t>
            </a:r>
            <a:r>
              <a:rPr lang="en-US" sz="1600" dirty="0" err="1"/>
              <a:t>tn</a:t>
            </a:r>
            <a:r>
              <a:rPr lang="en-US" sz="1600" dirty="0"/>
              <a:t>, </a:t>
            </a:r>
            <a:r>
              <a:rPr lang="en-US" sz="1600" dirty="0" err="1"/>
              <a:t>fn</a:t>
            </a:r>
            <a:endParaRPr lang="en-US" sz="16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7CFB73-0DA7-1114-CA80-7DEECAAF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8435"/>
            <a:ext cx="5119601" cy="49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3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62DEE34-7A6B-9DE2-F85B-CF6C79A6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Interactive webpage (3/3)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BBCD6C-CCF3-F837-CB7C-E75C3FE047D4}"/>
              </a:ext>
            </a:extLst>
          </p:cNvPr>
          <p:cNvSpPr txBox="1"/>
          <p:nvPr/>
        </p:nvSpPr>
        <p:spPr>
          <a:xfrm>
            <a:off x="476595" y="3567667"/>
            <a:ext cx="5328458" cy="2469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Flajolet</a:t>
            </a:r>
            <a:r>
              <a:rPr lang="en-US" sz="1600" dirty="0"/>
              <a:t>-Martin Algorithm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Choose a column and see what the different hash functions approximate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FA911A-54B1-D468-3728-5B630266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60" y="2226007"/>
            <a:ext cx="59817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674</Words>
  <Application>Microsoft Office PowerPoint</Application>
  <PresentationFormat>Breitbild</PresentationFormat>
  <Paragraphs>83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TOPIC 3 STREAM MINING: Bloom Filter and Count-distinct </vt:lpstr>
      <vt:lpstr>Bloom filter</vt:lpstr>
      <vt:lpstr>Flajolet-Martin algorithm</vt:lpstr>
      <vt:lpstr>Dataset</vt:lpstr>
      <vt:lpstr>Bloom filter implementation</vt:lpstr>
      <vt:lpstr>Flajolet Martin algorithm</vt:lpstr>
      <vt:lpstr>Interactive webpage (1/3)</vt:lpstr>
      <vt:lpstr>Interactive webpage (2/3)</vt:lpstr>
      <vt:lpstr>Interactive webpage (3/3)</vt:lpstr>
      <vt:lpstr>Sources</vt:lpstr>
      <vt:lpstr>Thank you for your attention!  Question 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 STREAM MINING: Bloom Filter and Count-distinct </dc:title>
  <dc:creator>Vanessa Militello</dc:creator>
  <cp:lastModifiedBy>Vanessa Militello</cp:lastModifiedBy>
  <cp:revision>8</cp:revision>
  <dcterms:created xsi:type="dcterms:W3CDTF">2022-05-29T15:20:48Z</dcterms:created>
  <dcterms:modified xsi:type="dcterms:W3CDTF">2022-06-06T15:17:25Z</dcterms:modified>
</cp:coreProperties>
</file>