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70" r:id="rId6"/>
    <p:sldId id="274" r:id="rId7"/>
    <p:sldId id="275" r:id="rId8"/>
    <p:sldId id="276" r:id="rId9"/>
    <p:sldId id="271" r:id="rId10"/>
    <p:sldId id="277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73" d="100"/>
          <a:sy n="73" d="100"/>
        </p:scale>
        <p:origin x="1070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16.07.2022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Speech Emotion Recognition</a:t>
            </a:r>
            <a:endParaRPr lang="ru-RU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report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July </a:t>
            </a:r>
          </a:p>
          <a:p>
            <a:r>
              <a:rPr lang="en-US" dirty="0"/>
              <a:t>2022</a:t>
            </a:r>
          </a:p>
          <a:p>
            <a:endParaRPr lang="ru-RU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46250D0-F0E7-027E-47CB-C1A1EA7EB75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184" r="2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5F08BF74-5CC3-91F8-FC7A-0827E7687DA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3960" t="1" r="25053" b="7343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6FD3E-AD4C-89D0-8573-D456EE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69C6-8846-D98C-677E-2624C31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FSER -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0E7D-8C5B-3061-CB42-6023E519D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RAVDESS – EMODB – EMOVO – SAVEE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C6C0A-C15C-A259-1E85-CCBB449E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579" y="2654001"/>
            <a:ext cx="6749612" cy="2925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9856F-6EE0-5BDF-E6B5-94273FF4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67" y="2444538"/>
            <a:ext cx="4349170" cy="33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6FD3E-AD4C-89D0-8573-D456EE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69C6-8846-D98C-677E-2624C31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FSER - 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0E7D-8C5B-3061-CB42-6023E519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10973840" cy="590744"/>
          </a:xfrm>
        </p:spPr>
        <p:txBody>
          <a:bodyPr>
            <a:noAutofit/>
          </a:bodyPr>
          <a:lstStyle/>
          <a:p>
            <a:pPr algn="just"/>
            <a:r>
              <a:rPr lang="en-US" sz="1400" dirty="0"/>
              <a:t>We used 512 as length of the FFT window, 512 as the hop-length (number of samples between successive frames) and a </a:t>
            </a:r>
            <a:r>
              <a:rPr lang="en-US" sz="1400" dirty="0" err="1"/>
              <a:t>hanning</a:t>
            </a:r>
            <a:r>
              <a:rPr lang="en-US" sz="1400" dirty="0"/>
              <a:t> windows size is set to the length of FFT window.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E6A0-2B73-9436-C6A6-9A4EBE8B1F81}"/>
              </a:ext>
            </a:extLst>
          </p:cNvPr>
          <p:cNvSpPr txBox="1"/>
          <p:nvPr/>
        </p:nvSpPr>
        <p:spPr>
          <a:xfrm>
            <a:off x="838200" y="2848303"/>
            <a:ext cx="9798269" cy="21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8C9C80-C5AE-5514-6B79-5EC6FCD96FE4}"/>
              </a:ext>
            </a:extLst>
          </p:cNvPr>
          <p:cNvSpPr/>
          <p:nvPr/>
        </p:nvSpPr>
        <p:spPr>
          <a:xfrm>
            <a:off x="838200" y="2848303"/>
            <a:ext cx="10823246" cy="858734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E8207-7629-A247-3BB4-37783A1928D0}"/>
              </a:ext>
            </a:extLst>
          </p:cNvPr>
          <p:cNvSpPr txBox="1"/>
          <p:nvPr/>
        </p:nvSpPr>
        <p:spPr>
          <a:xfrm>
            <a:off x="838200" y="2816773"/>
            <a:ext cx="10973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mel_spect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librosa.feature.melspectrogram</a:t>
            </a:r>
            <a:r>
              <a:rPr lang="en-US" dirty="0">
                <a:solidFill>
                  <a:schemeClr val="bg1"/>
                </a:solidFill>
              </a:rPr>
              <a:t>(y =</a:t>
            </a:r>
            <a:r>
              <a:rPr lang="en-US" dirty="0" err="1">
                <a:solidFill>
                  <a:schemeClr val="bg1"/>
                </a:solidFill>
              </a:rPr>
              <a:t>x,win_length</a:t>
            </a:r>
            <a:r>
              <a:rPr lang="en-US" dirty="0">
                <a:solidFill>
                  <a:schemeClr val="bg1"/>
                </a:solidFill>
              </a:rPr>
              <a:t>=512, </a:t>
            </a:r>
            <a:r>
              <a:rPr lang="en-US" dirty="0" err="1">
                <a:solidFill>
                  <a:schemeClr val="bg1"/>
                </a:solidFill>
              </a:rPr>
              <a:t>hop_length</a:t>
            </a:r>
            <a:r>
              <a:rPr lang="en-US" dirty="0">
                <a:solidFill>
                  <a:schemeClr val="bg1"/>
                </a:solidFill>
              </a:rPr>
              <a:t>=512, window='hann')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mel_spect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librosa.power_to_db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mel_spect</a:t>
            </a:r>
            <a:r>
              <a:rPr lang="en-US" dirty="0">
                <a:solidFill>
                  <a:schemeClr val="bg1"/>
                </a:solidFill>
              </a:rPr>
              <a:t>, ref=</a:t>
            </a:r>
            <a:r>
              <a:rPr lang="en-US" dirty="0" err="1">
                <a:solidFill>
                  <a:schemeClr val="bg1"/>
                </a:solidFill>
              </a:rPr>
              <a:t>np.max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librosa.display.specshow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mel_spect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y_axis</a:t>
            </a:r>
            <a:r>
              <a:rPr lang="en-US" dirty="0">
                <a:solidFill>
                  <a:schemeClr val="bg1"/>
                </a:solidFill>
              </a:rPr>
              <a:t>='</a:t>
            </a:r>
            <a:r>
              <a:rPr lang="en-US" dirty="0" err="1">
                <a:solidFill>
                  <a:schemeClr val="bg1"/>
                </a:solidFill>
              </a:rPr>
              <a:t>mel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en-US" dirty="0" err="1">
                <a:solidFill>
                  <a:schemeClr val="bg1"/>
                </a:solidFill>
              </a:rPr>
              <a:t>x_axis</a:t>
            </a:r>
            <a:r>
              <a:rPr lang="en-US" dirty="0">
                <a:solidFill>
                  <a:schemeClr val="bg1"/>
                </a:solidFill>
              </a:rPr>
              <a:t>='time');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A840E-1973-98E0-7A2A-C287301A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93" y="4306917"/>
            <a:ext cx="10823246" cy="12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7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6FD3E-AD4C-89D0-8573-D456EE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69C6-8846-D98C-677E-2624C31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FSER - Data Augmentation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0E7D-8C5B-3061-CB42-6023E519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10973840" cy="590744"/>
          </a:xfrm>
        </p:spPr>
        <p:txBody>
          <a:bodyPr>
            <a:noAutofit/>
          </a:bodyPr>
          <a:lstStyle/>
          <a:p>
            <a:pPr algn="just"/>
            <a:r>
              <a:rPr lang="en-US" sz="1400" dirty="0"/>
              <a:t>To each input image (</a:t>
            </a:r>
            <a:r>
              <a:rPr lang="en-US" sz="1400" dirty="0" err="1"/>
              <a:t>mel</a:t>
            </a:r>
            <a:r>
              <a:rPr lang="en-US" sz="1400" dirty="0"/>
              <a:t>-spectrogram) object, we applied width and height shifting, zooming and horizontal flipping, using the </a:t>
            </a:r>
            <a:r>
              <a:rPr lang="en-US" sz="1400" dirty="0" err="1"/>
              <a:t>keras.preprocessing.image</a:t>
            </a:r>
            <a:r>
              <a:rPr lang="en-US" sz="1400" dirty="0"/>
              <a:t> module from the Keras deep learning framework.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E6A0-2B73-9436-C6A6-9A4EBE8B1F81}"/>
              </a:ext>
            </a:extLst>
          </p:cNvPr>
          <p:cNvSpPr txBox="1"/>
          <p:nvPr/>
        </p:nvSpPr>
        <p:spPr>
          <a:xfrm>
            <a:off x="838200" y="2848303"/>
            <a:ext cx="9798269" cy="21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8C9C80-C5AE-5514-6B79-5EC6FCD96FE4}"/>
              </a:ext>
            </a:extLst>
          </p:cNvPr>
          <p:cNvSpPr/>
          <p:nvPr/>
        </p:nvSpPr>
        <p:spPr>
          <a:xfrm>
            <a:off x="838200" y="2848302"/>
            <a:ext cx="10823246" cy="2889021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E8207-7629-A247-3BB4-37783A1928D0}"/>
              </a:ext>
            </a:extLst>
          </p:cNvPr>
          <p:cNvSpPr txBox="1"/>
          <p:nvPr/>
        </p:nvSpPr>
        <p:spPr>
          <a:xfrm>
            <a:off x="1218161" y="3139672"/>
            <a:ext cx="10973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keras.preprocessing.image</a:t>
            </a:r>
            <a:r>
              <a:rPr lang="en-US" dirty="0">
                <a:solidFill>
                  <a:schemeClr val="bg1"/>
                </a:solidFill>
              </a:rPr>
              <a:t> import ImageDataGenerator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train_datagen</a:t>
            </a:r>
            <a:r>
              <a:rPr lang="en-US" dirty="0">
                <a:solidFill>
                  <a:schemeClr val="bg1"/>
                </a:solidFill>
              </a:rPr>
              <a:t> = ImageDataGenerator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zoom_range</a:t>
            </a:r>
            <a:r>
              <a:rPr lang="en-US" dirty="0">
                <a:solidFill>
                  <a:schemeClr val="bg1"/>
                </a:solidFill>
              </a:rPr>
              <a:t>=0.1,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width_shift_range</a:t>
            </a:r>
            <a:r>
              <a:rPr lang="en-US" dirty="0">
                <a:solidFill>
                  <a:schemeClr val="bg1"/>
                </a:solidFill>
              </a:rPr>
              <a:t>=0.1,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height_shift_range</a:t>
            </a:r>
            <a:r>
              <a:rPr lang="en-US" dirty="0">
                <a:solidFill>
                  <a:schemeClr val="bg1"/>
                </a:solidFill>
              </a:rPr>
              <a:t>=0.1,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horizontal_flip</a:t>
            </a:r>
            <a:r>
              <a:rPr lang="en-US" dirty="0">
                <a:solidFill>
                  <a:schemeClr val="bg1"/>
                </a:solidFill>
              </a:rPr>
              <a:t>=True</a:t>
            </a:r>
          </a:p>
          <a:p>
            <a:r>
              <a:rPr lang="en-US" dirty="0">
                <a:solidFill>
                  <a:schemeClr val="bg1"/>
                </a:solidFill>
              </a:rPr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136045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6FD3E-AD4C-89D0-8573-D456EE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69C6-8846-D98C-677E-2624C31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FSER(95,05%) – Results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0E7D-8C5B-3061-CB42-6023E519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10973840" cy="360528"/>
          </a:xfrm>
        </p:spPr>
        <p:txBody>
          <a:bodyPr>
            <a:noAutofit/>
          </a:bodyPr>
          <a:lstStyle/>
          <a:p>
            <a:pPr algn="just"/>
            <a:r>
              <a:rPr lang="en-US" sz="1400" dirty="0"/>
              <a:t>DIFFERENT CNN ARCHITECTURES!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E6A0-2B73-9436-C6A6-9A4EBE8B1F81}"/>
              </a:ext>
            </a:extLst>
          </p:cNvPr>
          <p:cNvSpPr txBox="1"/>
          <p:nvPr/>
        </p:nvSpPr>
        <p:spPr>
          <a:xfrm>
            <a:off x="838200" y="2794029"/>
            <a:ext cx="9798269" cy="21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109151-C6D9-B1D7-7DC8-93836B758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69" y="4977444"/>
            <a:ext cx="3775993" cy="188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D31C81-0B55-5BFA-3FE4-D7832205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44" y="2246477"/>
            <a:ext cx="3775993" cy="25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B1551-1672-116E-1B25-8207D9E8B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199" y="2197544"/>
            <a:ext cx="4576093" cy="2335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A45E47-4ADF-BC6A-196F-2F9832E14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963" y="4610867"/>
            <a:ext cx="3775993" cy="21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6FD3E-AD4C-89D0-8573-D456EE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69C6-8846-D98C-677E-2624C31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DeepInsight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0E7D-8C5B-3061-CB42-6023E519D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Ravdess</a:t>
            </a:r>
            <a:r>
              <a:rPr lang="en-US" dirty="0"/>
              <a:t> (Audio length = Minimum length)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6549743-9EAF-FE80-703F-8F5ED0776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3009"/>
            <a:ext cx="4711262" cy="342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58F62-56BC-0999-96F9-AC256659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67" y="3530819"/>
            <a:ext cx="5981700" cy="22860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39BB371-68E3-8C40-CC4D-BBEE492B430F}"/>
              </a:ext>
            </a:extLst>
          </p:cNvPr>
          <p:cNvSpPr txBox="1">
            <a:spLocks/>
          </p:cNvSpPr>
          <p:nvPr/>
        </p:nvSpPr>
        <p:spPr>
          <a:xfrm>
            <a:off x="5921292" y="2322467"/>
            <a:ext cx="5157787" cy="945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HAPPY + SURPRISE  / ANGER + FEARFUL</a:t>
            </a:r>
          </a:p>
          <a:p>
            <a:r>
              <a:rPr lang="en-US" dirty="0"/>
              <a:t>Features = Audio Data</a:t>
            </a:r>
          </a:p>
        </p:txBody>
      </p:sp>
    </p:spTree>
    <p:extLst>
      <p:ext uri="{BB962C8B-B14F-4D97-AF65-F5344CB8AC3E}">
        <p14:creationId xmlns:p14="http://schemas.microsoft.com/office/powerpoint/2010/main" val="412963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6FD3E-AD4C-89D0-8573-D456EE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69C6-8846-D98C-677E-2624C31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DeepInsight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0E7D-8C5B-3061-CB42-6023E519D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Ravdess</a:t>
            </a:r>
            <a:r>
              <a:rPr lang="en-US" dirty="0"/>
              <a:t> (Audio length = Maximum length)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F89B13-C9A4-1EE7-3D7E-5AD1C764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4" y="2582897"/>
            <a:ext cx="3685080" cy="359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2EF4E9-D9AC-A4FC-439C-D5ED844A6405}"/>
              </a:ext>
            </a:extLst>
          </p:cNvPr>
          <p:cNvSpPr/>
          <p:nvPr/>
        </p:nvSpPr>
        <p:spPr>
          <a:xfrm>
            <a:off x="5546558" y="3724548"/>
            <a:ext cx="5087007" cy="2274833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F8C55-4BA1-3191-F6E6-85F48125A413}"/>
              </a:ext>
            </a:extLst>
          </p:cNvPr>
          <p:cNvSpPr txBox="1"/>
          <p:nvPr/>
        </p:nvSpPr>
        <p:spPr>
          <a:xfrm>
            <a:off x="5685545" y="4061745"/>
            <a:ext cx="6101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import cv2</a:t>
            </a:r>
          </a:p>
          <a:p>
            <a:r>
              <a:rPr lang="en-US" sz="1400" dirty="0">
                <a:solidFill>
                  <a:schemeClr val="bg1"/>
                </a:solidFill>
              </a:rPr>
              <a:t>height, width, _ = </a:t>
            </a:r>
            <a:r>
              <a:rPr lang="en-US" sz="1400" dirty="0" err="1">
                <a:solidFill>
                  <a:schemeClr val="bg1"/>
                </a:solidFill>
              </a:rPr>
              <a:t>image.shape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for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in range(height):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for j in range(width):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if image[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, j].sum() == 0: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image[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, j] = [255, 255, 255]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plt.imshow</a:t>
            </a:r>
            <a:r>
              <a:rPr lang="en-US" sz="1400" dirty="0">
                <a:solidFill>
                  <a:schemeClr val="bg1"/>
                </a:solidFill>
              </a:rPr>
              <a:t>(cv2.cvtColor(image, cv2.COLOR_BGR2RGB))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CB905A-0477-BC53-D4AD-F65F11B28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58" y="2582896"/>
            <a:ext cx="1078553" cy="1052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D83A64-9DEE-F5BB-C173-80842140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265" y="2570689"/>
            <a:ext cx="3868300" cy="10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1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6FD3E-AD4C-89D0-8573-D456EE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69C6-8846-D98C-677E-2624C31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DeepInsight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0E7D-8C5B-3061-CB42-6023E519D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Ravdess</a:t>
            </a:r>
            <a:r>
              <a:rPr lang="en-US" dirty="0"/>
              <a:t> ( Data = Extracted features)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8342F-4938-DEDD-92C8-010AFE45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18" y="2427890"/>
            <a:ext cx="1869044" cy="1783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C24A2-E2AC-A864-0ACA-A8A8B7B0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18" y="4498559"/>
            <a:ext cx="1869044" cy="172908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AA6DE9A-C9EC-832B-2EC0-C54114DD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77" y="2761708"/>
            <a:ext cx="370760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D99E34-74C6-6C7C-5AEA-9C610C9A5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154" y="3070414"/>
            <a:ext cx="4697537" cy="17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6FD3E-AD4C-89D0-8573-D456EED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69C6-8846-D98C-677E-2624C31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DeepInsight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0E7D-8C5B-3061-CB42-6023E519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9775660" cy="421084"/>
          </a:xfrm>
        </p:spPr>
        <p:txBody>
          <a:bodyPr>
            <a:normAutofit/>
          </a:bodyPr>
          <a:lstStyle/>
          <a:p>
            <a:r>
              <a:rPr lang="en-US" dirty="0"/>
              <a:t>TESS ( Data = AUDIO ; duration = 1.25 ; angry + fear / happy + surprised)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AC9475-1656-37CC-8F61-4C8C9DDA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0" y="2256785"/>
            <a:ext cx="2252181" cy="219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99B159D-F0E3-7E78-D7E2-533A50A6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0" y="4456387"/>
            <a:ext cx="2285521" cy="22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C232026-E42A-6D4E-318E-955EDA753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1" y="3040638"/>
            <a:ext cx="3024451" cy="219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C7353-C5E9-0077-9D4C-A71E013FE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380" y="2875809"/>
            <a:ext cx="61150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151</TotalTime>
  <Words>368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Speech Emotion Recognition</vt:lpstr>
      <vt:lpstr>FSER - Dataset</vt:lpstr>
      <vt:lpstr>FSER - Data Processing</vt:lpstr>
      <vt:lpstr>FSER - Data Augmentation</vt:lpstr>
      <vt:lpstr>FSER(95,05%) – Results </vt:lpstr>
      <vt:lpstr>DeepInsight</vt:lpstr>
      <vt:lpstr>DeepInsight</vt:lpstr>
      <vt:lpstr>DeepInsight</vt:lpstr>
      <vt:lpstr>DeepInsight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Ali Qambari</dc:creator>
  <cp:lastModifiedBy>Ali Qambari</cp:lastModifiedBy>
  <cp:revision>26</cp:revision>
  <dcterms:created xsi:type="dcterms:W3CDTF">2022-07-16T13:26:04Z</dcterms:created>
  <dcterms:modified xsi:type="dcterms:W3CDTF">2022-07-16T15:59:03Z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