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9" r:id="rId11"/>
    <p:sldId id="270" r:id="rId12"/>
    <p:sldId id="271" r:id="rId13"/>
    <p:sldId id="272" r:id="rId14"/>
    <p:sldId id="273" r:id="rId15"/>
    <p:sldId id="265" r:id="rId16"/>
    <p:sldId id="266" r:id="rId17"/>
    <p:sldId id="267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9144" y="4882896"/>
            <a:ext cx="4050792" cy="1197864"/>
          </a:xfrm>
          <a:noFill/>
        </p:spPr>
        <p:txBody>
          <a:bodyPr wrap="square" rtlCol="0">
            <a:spAutoFit/>
          </a:bodyPr>
          <a:lstStyle>
            <a:lvl1pPr>
              <a:defRPr lang="en-US" sz="54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5062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7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59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5765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8641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761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56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271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96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07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32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2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31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014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78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5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E352B576-2CAF-4217-9C51-79FFAAEB5B8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C2474B0E-68C9-4D5E-A1A4-CEA4DFF9CD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732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>
              <a:lumMod val="60000"/>
              <a:lumOff val="4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>
            <a:lumMod val="60000"/>
            <a:lumOff val="40000"/>
          </a:schemeClr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C2F5BEE-7581-9F62-2D48-F3B24C675A13}"/>
              </a:ext>
            </a:extLst>
          </p:cNvPr>
          <p:cNvSpPr txBox="1"/>
          <p:nvPr/>
        </p:nvSpPr>
        <p:spPr>
          <a:xfrm rot="21413626">
            <a:off x="2538" y="4648384"/>
            <a:ext cx="101666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Marcel J.M Pelgrom, “Analog-to Digital Conversion”, 4th ed.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Stiphout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Netherlands: Springer, 2021.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D2388D-1F7E-1509-B4B5-F9D91B75F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78683">
            <a:off x="7640159" y="1002586"/>
            <a:ext cx="1797156" cy="2065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4508AD-99CE-8287-1097-A3E8232EE74F}"/>
              </a:ext>
            </a:extLst>
          </p:cNvPr>
          <p:cNvSpPr txBox="1"/>
          <p:nvPr/>
        </p:nvSpPr>
        <p:spPr>
          <a:xfrm rot="21419134">
            <a:off x="-103751" y="28009"/>
            <a:ext cx="11016584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Level-Crossing Analog to Digital Converter</a:t>
            </a:r>
          </a:p>
          <a:p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    LC-ADC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F9CAA-423E-FE61-C0B1-47F6FDE6E245}"/>
              </a:ext>
            </a:extLst>
          </p:cNvPr>
          <p:cNvSpPr txBox="1"/>
          <p:nvPr/>
        </p:nvSpPr>
        <p:spPr>
          <a:xfrm rot="21419134">
            <a:off x="6249071" y="2953934"/>
            <a:ext cx="478978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Ali Qorbani Fard</a:t>
            </a:r>
          </a:p>
          <a:p>
            <a:pPr algn="ctr"/>
            <a:endParaRPr lang="en-US" sz="2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Hossein Shamsi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F776EF8-C1EA-F9C0-4AE9-A6B6FFC78D48}"/>
              </a:ext>
            </a:extLst>
          </p:cNvPr>
          <p:cNvCxnSpPr>
            <a:cxnSpLocks/>
          </p:cNvCxnSpPr>
          <p:nvPr/>
        </p:nvCxnSpPr>
        <p:spPr>
          <a:xfrm flipV="1">
            <a:off x="0" y="753260"/>
            <a:ext cx="11035665" cy="6456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5C6E86-CAAB-8AA4-F64B-E0FED447A781}"/>
              </a:ext>
            </a:extLst>
          </p:cNvPr>
          <p:cNvSpPr txBox="1"/>
          <p:nvPr/>
        </p:nvSpPr>
        <p:spPr>
          <a:xfrm>
            <a:off x="10400972" y="5111695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8D9D9-7B56-003E-7134-F1CAF9D9BE3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82069">
            <a:off x="-109540" y="1031775"/>
            <a:ext cx="6943151" cy="2164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A1DDA4-F96B-B80E-0EB7-E514A8AB7922}"/>
              </a:ext>
            </a:extLst>
          </p:cNvPr>
          <p:cNvSpPr txBox="1"/>
          <p:nvPr/>
        </p:nvSpPr>
        <p:spPr>
          <a:xfrm rot="21419134">
            <a:off x="777917" y="3401021"/>
            <a:ext cx="51682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to Digital Conversion [1]</a:t>
            </a:r>
          </a:p>
        </p:txBody>
      </p:sp>
    </p:spTree>
    <p:extLst>
      <p:ext uri="{BB962C8B-B14F-4D97-AF65-F5344CB8AC3E}">
        <p14:creationId xmlns:p14="http://schemas.microsoft.com/office/powerpoint/2010/main" val="227567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909DF-C02E-F287-6EE9-A90EEBC33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7E1B428-09D9-2E32-74AF-CAA7363F5F76}"/>
              </a:ext>
            </a:extLst>
          </p:cNvPr>
          <p:cNvSpPr txBox="1"/>
          <p:nvPr/>
        </p:nvSpPr>
        <p:spPr>
          <a:xfrm>
            <a:off x="-81112" y="5543450"/>
            <a:ext cx="10531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Yuting Hou, Khalil Yousef, Mohamed Atef,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Guoxing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Yong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Lian,"A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1-to-1-kHz, 4.2-to-544-nW, Multi-Level Comparator Based Level-Crossing ADC for IoT Applications," IEEE Transactions on Circuits and Systems II: Express Briefs Volume: 65, Issue: 10, October 2018, pp. 1390 - 1394.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1F4D01-4646-EBD7-9222-CBBC9EDF1F42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9B2CF-57D0-8EA6-791A-6740232E9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9CA876-71B8-3B95-457D-B41E30EB7BAD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Article 1/2 [8]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E2A275-0C07-3551-3503-16D4A3DB3B34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083F58-A0DE-18F2-61B4-A18B9B33858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2834" y="461664"/>
            <a:ext cx="3898773" cy="4328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850AAB-AF2F-7F0E-443A-AAC2C48266E4}"/>
              </a:ext>
            </a:extLst>
          </p:cNvPr>
          <p:cNvSpPr txBox="1"/>
          <p:nvPr/>
        </p:nvSpPr>
        <p:spPr>
          <a:xfrm>
            <a:off x="160255" y="4705352"/>
            <a:ext cx="2837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Nyquist sampling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Level crossing sampling.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C8307FB-8457-6566-2925-9900F6D772D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289" y="780721"/>
            <a:ext cx="3535690" cy="42477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547FC0-0FC2-0B69-EC74-86E816D9585F}"/>
              </a:ext>
            </a:extLst>
          </p:cNvPr>
          <p:cNvSpPr txBox="1"/>
          <p:nvPr/>
        </p:nvSpPr>
        <p:spPr>
          <a:xfrm>
            <a:off x="7646548" y="4936641"/>
            <a:ext cx="413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AutoNum type="alphaLcParenBoth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Scaler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The schematic of bootstrapped switch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380D850-28F5-7F45-3757-612583702838}"/>
              </a:ext>
            </a:extLst>
          </p:cNvPr>
          <p:cNvCxnSpPr/>
          <p:nvPr/>
        </p:nvCxnSpPr>
        <p:spPr>
          <a:xfrm>
            <a:off x="3156088" y="840115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96F289-3333-8E96-CAF1-0B184E607E27}"/>
              </a:ext>
            </a:extLst>
          </p:cNvPr>
          <p:cNvCxnSpPr/>
          <p:nvPr/>
        </p:nvCxnSpPr>
        <p:spPr>
          <a:xfrm>
            <a:off x="7647865" y="943636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6B3B60-0C8D-0E07-FFA4-91AD00EDD0C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734" y="480211"/>
            <a:ext cx="4373914" cy="16727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2D5C8B-8B02-3F01-085C-EBE405D7B786}"/>
              </a:ext>
            </a:extLst>
          </p:cNvPr>
          <p:cNvSpPr txBox="1"/>
          <p:nvPr/>
        </p:nvSpPr>
        <p:spPr>
          <a:xfrm>
            <a:off x="3459122" y="2184950"/>
            <a:ext cx="40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the proposed LC-ADC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875860-2775-23C7-4BF3-17671D6F3AFC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871" y="2527303"/>
            <a:ext cx="4197775" cy="25012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A2B44EB-EF73-50DC-9076-8B9153D38045}"/>
              </a:ext>
            </a:extLst>
          </p:cNvPr>
          <p:cNvSpPr txBox="1"/>
          <p:nvPr/>
        </p:nvSpPr>
        <p:spPr>
          <a:xfrm>
            <a:off x="3836504" y="5108713"/>
            <a:ext cx="3220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 waveforms.</a:t>
            </a:r>
          </a:p>
        </p:txBody>
      </p:sp>
    </p:spTree>
    <p:extLst>
      <p:ext uri="{BB962C8B-B14F-4D97-AF65-F5344CB8AC3E}">
        <p14:creationId xmlns:p14="http://schemas.microsoft.com/office/powerpoint/2010/main" val="1608739435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68746-58F7-8D5D-7A61-62E0DC70B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9A0C9F8-C0C3-CA4E-AE94-B44099060166}"/>
              </a:ext>
            </a:extLst>
          </p:cNvPr>
          <p:cNvSpPr txBox="1"/>
          <p:nvPr/>
        </p:nvSpPr>
        <p:spPr>
          <a:xfrm>
            <a:off x="-81112" y="5543450"/>
            <a:ext cx="10531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Yuting Hou, Khalil Yousef, Mohamed Atef,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Guoxing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Yong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Lian,"A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1-to-1-kHz, 4.2-to-544-nW, Multi-Level Comparator Based Level-Crossing ADC for IoT Applications," IEEE Transactions on Circuits and Systems II: Express Briefs (Volume: 65, Issue: 10, October 2018) , pp. 1390 - 1394.</a:t>
            </a:r>
          </a:p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5A490-A74E-493C-7E36-BD23486A1F70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178480-F87F-D17A-D02B-95A9FB426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B89308-D796-B77F-008B-26A7D37E5B86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Article 1/2 [8]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E5C11B-CEAA-6D00-4254-9DBCB0E71933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11/18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E20FE0-D1E3-1111-7867-196FD028474A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076" y="441935"/>
            <a:ext cx="3254720" cy="31784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ACCF012-7D1E-F52B-694A-B996A215FEF4}"/>
              </a:ext>
            </a:extLst>
          </p:cNvPr>
          <p:cNvSpPr txBox="1"/>
          <p:nvPr/>
        </p:nvSpPr>
        <p:spPr>
          <a:xfrm>
            <a:off x="4241060" y="3537173"/>
            <a:ext cx="3067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schematic of self-biased multi-level comparator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6E83D8A-EAD1-04EB-30A1-215DB6418DA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94" y="1009482"/>
            <a:ext cx="4590565" cy="235759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7511DF8-1CD3-18CA-D172-3C39AA4FF62A}"/>
              </a:ext>
            </a:extLst>
          </p:cNvPr>
          <p:cNvCxnSpPr/>
          <p:nvPr/>
        </p:nvCxnSpPr>
        <p:spPr>
          <a:xfrm>
            <a:off x="7379295" y="829140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D4D04A-7734-D241-F73A-E310781F8EB2}"/>
              </a:ext>
            </a:extLst>
          </p:cNvPr>
          <p:cNvSpPr txBox="1"/>
          <p:nvPr/>
        </p:nvSpPr>
        <p:spPr>
          <a:xfrm>
            <a:off x="7519795" y="3403435"/>
            <a:ext cx="39349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die and layout of proposed LC-ADC (the top layer of the die is full 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dummy pattern)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5563FE4-1B1C-4472-4586-3BE65B5DB6EB}"/>
              </a:ext>
            </a:extLst>
          </p:cNvPr>
          <p:cNvCxnSpPr/>
          <p:nvPr/>
        </p:nvCxnSpPr>
        <p:spPr>
          <a:xfrm>
            <a:off x="4317155" y="923329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7EC9F6B-9433-8A39-71CC-56901C59D32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396"/>
            <a:ext cx="4373914" cy="1672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68E14C-3C05-A6A8-61C6-13B788DB6071}"/>
              </a:ext>
            </a:extLst>
          </p:cNvPr>
          <p:cNvSpPr txBox="1"/>
          <p:nvPr/>
        </p:nvSpPr>
        <p:spPr>
          <a:xfrm>
            <a:off x="287388" y="2930135"/>
            <a:ext cx="4095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the proposed LC-ADC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BDC519-54E8-B272-AD33-9264A061C9F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872" y="4114843"/>
            <a:ext cx="3426064" cy="15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959597"/>
      </p:ext>
    </p:extLst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E3524-43CB-5322-4474-C0BF68F9C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8D819E5-D819-23AF-047A-3A68523BA952}"/>
              </a:ext>
            </a:extLst>
          </p:cNvPr>
          <p:cNvSpPr txBox="1"/>
          <p:nvPr/>
        </p:nvSpPr>
        <p:spPr>
          <a:xfrm>
            <a:off x="-81112" y="5543450"/>
            <a:ext cx="1053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Yuting Hou, Jiali Qu, Zhenzhen Tian, Mohamed Atef, Khalil Yousef, Yong Lian,  “ A 61-nW Level-Crossing ADC With Adaptive Sampling for Biomedical Applications," IEEE Transactions on Circuits and Systems II: Express Briefs Volume: 66, Issue: 1, January ,2019, pp. 56 - 60.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ED3C85-E7B3-F85F-8E3A-A5E37AB5874E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DC1594-8CDB-5288-A8DA-C5505F41C0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B475C8-EE7F-9F7A-7676-881E8C4CB509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Article 2/2 [9]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AD2B55-687B-AD92-6492-4D9DDB7F55C4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12/18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BFFE28-9740-8380-BFCC-92390E147DCD}"/>
              </a:ext>
            </a:extLst>
          </p:cNvPr>
          <p:cNvCxnSpPr/>
          <p:nvPr/>
        </p:nvCxnSpPr>
        <p:spPr>
          <a:xfrm>
            <a:off x="4864553" y="791330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637DFC83-8974-68C2-4D71-098F45A2C32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3697" y="679063"/>
            <a:ext cx="4962032" cy="27499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EAD3B5-3EC5-3244-C003-1A98492654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642" y="953712"/>
            <a:ext cx="3875061" cy="208406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1C8317-E72F-FC92-4863-023CC51441EE}"/>
              </a:ext>
            </a:extLst>
          </p:cNvPr>
          <p:cNvCxnSpPr/>
          <p:nvPr/>
        </p:nvCxnSpPr>
        <p:spPr>
          <a:xfrm>
            <a:off x="8929076" y="765670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AA9B23-0FA8-6730-0335-97E23F7D536C}"/>
              </a:ext>
            </a:extLst>
          </p:cNvPr>
          <p:cNvSpPr txBox="1"/>
          <p:nvPr/>
        </p:nvSpPr>
        <p:spPr>
          <a:xfrm>
            <a:off x="553605" y="3541834"/>
            <a:ext cx="414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of the proposed LC-ADC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0CEB98-E255-292A-FA31-BE9F21B0D91E}"/>
              </a:ext>
            </a:extLst>
          </p:cNvPr>
          <p:cNvSpPr txBox="1"/>
          <p:nvPr/>
        </p:nvSpPr>
        <p:spPr>
          <a:xfrm>
            <a:off x="5287102" y="4163060"/>
            <a:ext cx="3213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LC-ADC sampling 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and generated gain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9E84127-9884-71AC-E088-9F2A4B96F367}"/>
              </a:ext>
            </a:extLst>
          </p:cNvPr>
          <p:cNvSpPr txBox="1"/>
          <p:nvPr/>
        </p:nvSpPr>
        <p:spPr>
          <a:xfrm>
            <a:off x="9196853" y="3063437"/>
            <a:ext cx="244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UD, output sampling and RESET signals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9DAB0-A686-652F-1121-B62B3B0A2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223" y="882670"/>
            <a:ext cx="4063495" cy="345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01389"/>
      </p:ext>
    </p:extLst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9550D-0E58-5958-4710-075150E68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3BA13B5-6AF2-529B-B38B-BA478C2F5D65}"/>
              </a:ext>
            </a:extLst>
          </p:cNvPr>
          <p:cNvSpPr txBox="1"/>
          <p:nvPr/>
        </p:nvSpPr>
        <p:spPr>
          <a:xfrm>
            <a:off x="-81112" y="5543450"/>
            <a:ext cx="1053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Yuting Hou, Jiali Qu, Zhenzhen Tian, Mohamed Atef, Khalil Yousef, Yong Lian“ A 61-nW Level-Crossing ADC With Adaptive Sampling for Biomedical Applications," IEEE Transactions on Circuits and Systems II: Express Briefs Volume: 66, Issue: 1, January ,2019, pp. 56 - 60.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8AFFA9-2319-9767-6192-659FAA10FCF7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E6303B-FDB7-0C72-8D28-0FEE85E8F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70DA9A-783D-4F19-F2BD-ACFC3FC61E83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Article 2/2 [9]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791CD1-DAAB-AD17-0E59-CBF37E3E080B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13/18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9BD6F9-5237-2C0E-9C37-EB4FCD928AAC}"/>
              </a:ext>
            </a:extLst>
          </p:cNvPr>
          <p:cNvCxnSpPr/>
          <p:nvPr/>
        </p:nvCxnSpPr>
        <p:spPr>
          <a:xfrm>
            <a:off x="4864553" y="791330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BBFF27-C207-70B2-FEEF-8BA9356C326C}"/>
              </a:ext>
            </a:extLst>
          </p:cNvPr>
          <p:cNvCxnSpPr/>
          <p:nvPr/>
        </p:nvCxnSpPr>
        <p:spPr>
          <a:xfrm>
            <a:off x="8240920" y="791329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B2265CD-D8EB-715E-E54D-93880C8CE994}"/>
              </a:ext>
            </a:extLst>
          </p:cNvPr>
          <p:cNvSpPr txBox="1"/>
          <p:nvPr/>
        </p:nvSpPr>
        <p:spPr>
          <a:xfrm>
            <a:off x="498197" y="5153168"/>
            <a:ext cx="4147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of Scaler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76E3BE-EA40-9913-B786-18018D6EC320}"/>
              </a:ext>
            </a:extLst>
          </p:cNvPr>
          <p:cNvSpPr txBox="1"/>
          <p:nvPr/>
        </p:nvSpPr>
        <p:spPr>
          <a:xfrm>
            <a:off x="5008580" y="4280886"/>
            <a:ext cx="32132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Positive Pulse Generator 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 block diagram;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(b) transient waveforms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1926DA-A249-9345-FB6A-B4CAC5B3ACED}"/>
              </a:ext>
            </a:extLst>
          </p:cNvPr>
          <p:cNvSpPr txBox="1"/>
          <p:nvPr/>
        </p:nvSpPr>
        <p:spPr>
          <a:xfrm>
            <a:off x="8761805" y="3789124"/>
            <a:ext cx="24415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(a)The block diagram of Time to Voltage Converter; 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 Block 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diagram of Gain Code Generator;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766A40-0027-9EAA-5C5A-8D6D89573D7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38" y="3098049"/>
            <a:ext cx="4460889" cy="21061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826456-468A-DBAB-B8C0-03D5A20951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1595" y="761966"/>
            <a:ext cx="3599325" cy="353586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551C326-E19D-8652-71E9-4782457BEC8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307" y="706077"/>
            <a:ext cx="3702539" cy="320298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761B5D-F51C-04A9-3E45-19F7E3EB638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91" y="755549"/>
            <a:ext cx="4164391" cy="230788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97DB71-2EF4-3BC7-D1C7-FCBB457D63FE}"/>
              </a:ext>
            </a:extLst>
          </p:cNvPr>
          <p:cNvCxnSpPr/>
          <p:nvPr/>
        </p:nvCxnSpPr>
        <p:spPr>
          <a:xfrm flipH="1">
            <a:off x="405191" y="3098049"/>
            <a:ext cx="4236404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849042"/>
      </p:ext>
    </p:extLst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FB1BB-733B-DE0F-F249-F0CF94F2E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F51E5F8-6CC3-44AA-EB0C-0BE741C2387D}"/>
              </a:ext>
            </a:extLst>
          </p:cNvPr>
          <p:cNvSpPr txBox="1"/>
          <p:nvPr/>
        </p:nvSpPr>
        <p:spPr>
          <a:xfrm>
            <a:off x="-81112" y="5543450"/>
            <a:ext cx="1053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Yuting Hou, Jiali Qu, Zhenzhen Tian, Mohamed Atef, Khalil Yousef, Yong Lian“ A 61-nW Level-Crossing ADC With Adaptive Sampling for Biomedical Applications," IEEE Transactions on Circuits and Systems II: Express Briefs Volume: 66, Issue: 1, January ,2019, pp. 56 - 60.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0E7AFD-73E0-3A40-BC36-6D605A5E9900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DDF992-9E95-EC2A-1CCC-CBF45ED92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C44DDE-E47A-5EDD-F7E8-1001E376CA21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Article 2/2 [9]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226EF-E06D-7A99-613D-EEA198B9CE1A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14/18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32266BE-07DE-F57D-3DA7-28470CAEECEC}"/>
              </a:ext>
            </a:extLst>
          </p:cNvPr>
          <p:cNvCxnSpPr/>
          <p:nvPr/>
        </p:nvCxnSpPr>
        <p:spPr>
          <a:xfrm>
            <a:off x="4864553" y="791330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390D15-ED88-738F-7673-837DD7D66ED1}"/>
              </a:ext>
            </a:extLst>
          </p:cNvPr>
          <p:cNvCxnSpPr/>
          <p:nvPr/>
        </p:nvCxnSpPr>
        <p:spPr>
          <a:xfrm>
            <a:off x="8240920" y="791329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C24A3A-A095-07D6-23C5-45EE6A5A50FE}"/>
              </a:ext>
            </a:extLst>
          </p:cNvPr>
          <p:cNvSpPr txBox="1"/>
          <p:nvPr/>
        </p:nvSpPr>
        <p:spPr>
          <a:xfrm>
            <a:off x="94209" y="5070166"/>
            <a:ext cx="4572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schematic of sampling window comparator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DAC50F-6C08-68F7-DDDC-681217FD5EE5}"/>
              </a:ext>
            </a:extLst>
          </p:cNvPr>
          <p:cNvSpPr txBox="1"/>
          <p:nvPr/>
        </p:nvSpPr>
        <p:spPr>
          <a:xfrm>
            <a:off x="4946133" y="3429000"/>
            <a:ext cx="3213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LC-ADC chip micrograph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A14EDA-6E8A-335C-3AC9-E34D8E096FF2}"/>
              </a:ext>
            </a:extLst>
          </p:cNvPr>
          <p:cNvSpPr txBox="1"/>
          <p:nvPr/>
        </p:nvSpPr>
        <p:spPr>
          <a:xfrm>
            <a:off x="8761804" y="3529907"/>
            <a:ext cx="2441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measured adaptive sampling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A3199-0E59-9EEA-CEF9-13579221756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2" y="2707854"/>
            <a:ext cx="3323333" cy="24740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0374C84-3D33-15AE-4238-4EF0C69891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799" y="1015948"/>
            <a:ext cx="2267622" cy="230605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51CF38-61B5-8DF2-D9F7-1EF45AC5FCA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210" y="1233002"/>
            <a:ext cx="3336731" cy="208900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239018E-862D-1975-7102-884ABCB9854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59" y="707097"/>
            <a:ext cx="3545890" cy="1965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20086"/>
      </p:ext>
    </p:extLst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A7CB5-350D-8126-025C-CA2187F8F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1F07B-23D0-D03C-0A46-A251E2DA35AC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28A84F-2344-FD14-D48F-69274A8BFA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2074ECD-70FD-3B36-17DF-411FF12B2F86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Future Works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9996B6-8B9F-18C2-280D-3D0CF1CC1374}"/>
              </a:ext>
            </a:extLst>
          </p:cNvPr>
          <p:cNvSpPr txBox="1"/>
          <p:nvPr/>
        </p:nvSpPr>
        <p:spPr>
          <a:xfrm>
            <a:off x="181466" y="1587872"/>
            <a:ext cx="3749511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optimized low-power comparators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DAC circuit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System-level validation with real signals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Investigate ultra-low power techniques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1B9CFE-DD9A-98CB-7DB0-4232442C7EC8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 /18</a:t>
            </a:r>
          </a:p>
        </p:txBody>
      </p:sp>
    </p:spTree>
    <p:extLst>
      <p:ext uri="{BB962C8B-B14F-4D97-AF65-F5344CB8AC3E}">
        <p14:creationId xmlns:p14="http://schemas.microsoft.com/office/powerpoint/2010/main" val="1969710617"/>
      </p:ext>
    </p:extLst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9B529-93B2-EC6F-3EAC-726992CF3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3EC364-8A6F-AFDF-6591-04C3645B8265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7D22D0-D225-B617-99AD-254AAB8E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BF199B-DB05-7F02-0CBE-E8859129DC2F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9BEFC-BC2B-E7FA-8D80-7895857B59C7}"/>
              </a:ext>
            </a:extLst>
          </p:cNvPr>
          <p:cNvSpPr txBox="1"/>
          <p:nvPr/>
        </p:nvSpPr>
        <p:spPr>
          <a:xfrm>
            <a:off x="-327" y="923328"/>
            <a:ext cx="1143183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Marcel J.M Pelgrom, “Analog-to Digital Conversion”, 4th ed.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Stiphout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Netherlands: Springer, 2021.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Anthony Troxell , “DESIGN AND LAYOUT OF A FIXED WINDOW 6-BIT LEVEL CROSSING ANALOG-TO-DIGITAL CONVERTER,”,M.S thesis, Dept. of Electrical Eng., California State University, Spring 2023.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Ting-Jen Hsueha, Chien-Hua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Pengb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Wei-Shou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Chenc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 transparent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ZnO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nanowire MEMS gas sensor prepared by an ITO micro-heater," Elsevier, October. 2019.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Gabriele Manganaro, “Advanced Data Converters”, 1st ed. Cambridge: Cambridge University press, 2012.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Mario Renteria-Pinon,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Xiaochen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Tang, Jaime Ramirez-Angulo, and WEI TANG, “Fully Digital Second-order Level-crossing Sampling ADC for Data Saving in Sensing Sparse Signals,” in “arXiv.”, New York, USA, 2023.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Sreenivasulu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polineni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Anil Kumar Gupta, “8-bit Nano Watt Level Crossing ADC for Bio-Medical Application Medical Application ” in “IEEE International Conference on Computer, Communication and Control”, Kurukshetra, India , 2015.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C6F360-095C-4D9B-349D-EACFB5289F36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16/ 18</a:t>
            </a:r>
          </a:p>
        </p:txBody>
      </p:sp>
    </p:spTree>
    <p:extLst>
      <p:ext uri="{BB962C8B-B14F-4D97-AF65-F5344CB8AC3E}">
        <p14:creationId xmlns:p14="http://schemas.microsoft.com/office/powerpoint/2010/main" val="3997989499"/>
      </p:ext>
    </p:extLst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675CA-6513-4E43-9F12-99B83975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6B61B38-D42E-EC23-D10C-ED7698A5BFDB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1BC40-1E6A-315F-6DA4-47915A1C5B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E621EB-75C9-38C6-0742-AA2CC38BE779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72B59-7477-2DC9-782C-628D88B48657}"/>
              </a:ext>
            </a:extLst>
          </p:cNvPr>
          <p:cNvSpPr txBox="1"/>
          <p:nvPr/>
        </p:nvSpPr>
        <p:spPr>
          <a:xfrm>
            <a:off x="-327" y="761966"/>
            <a:ext cx="1128152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Kieren Pa, “SYNCHRONOUS LEVEL CROSSING ADC FOR BIOMEDICAL RECORDING APPLICATIONS,” M.S. thesis, Department of Electrical Engineering, University of North Texas, Texas, USA, 2021.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[8] Yuting Hou, Khalil Yousef, Mohamed Atef,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Guoxing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Wang, Yong </a:t>
            </a:r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Lian,"A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1-to-1-kHz, 4.2-to-544-nW, Multi-Level Comparator Based Level-Crossing ADC for IoT Applications," IEEE Transactions on Circuits and Systems II: Express Briefs (Volume: 65, Issue: 10, October 2018) , pp. 1390 - 1394.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Yuting Hou, Jiali Qu, Zhenzhen Tian, Mohamed Atef, Khalil Yousef, Yong Lian“ A 61-nW Level-Crossing ADC With Adaptive Sampling for Biomedical Applications," IEEE Transactions on Circuits and Systems II: Express Briefs Volume: 66, Issue: 1, January ,2019, pp. 56 - 60.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4CAC69-4F19-BDD5-D0A1-91BC2F3A26DE}"/>
              </a:ext>
            </a:extLst>
          </p:cNvPr>
          <p:cNvSpPr txBox="1"/>
          <p:nvPr/>
        </p:nvSpPr>
        <p:spPr>
          <a:xfrm>
            <a:off x="10835029" y="5895979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17/18</a:t>
            </a:r>
          </a:p>
        </p:txBody>
      </p:sp>
    </p:spTree>
    <p:extLst>
      <p:ext uri="{BB962C8B-B14F-4D97-AF65-F5344CB8AC3E}">
        <p14:creationId xmlns:p14="http://schemas.microsoft.com/office/powerpoint/2010/main" val="71528597"/>
      </p:ext>
    </p:extLst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D6EF25-D61C-78AA-8BA2-3669F93868D1}"/>
              </a:ext>
            </a:extLst>
          </p:cNvPr>
          <p:cNvSpPr txBox="1"/>
          <p:nvPr/>
        </p:nvSpPr>
        <p:spPr>
          <a:xfrm>
            <a:off x="2212156" y="2216737"/>
            <a:ext cx="7767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090642-08B8-995E-0779-E1F5FB6FD089}"/>
              </a:ext>
            </a:extLst>
          </p:cNvPr>
          <p:cNvSpPr txBox="1"/>
          <p:nvPr/>
        </p:nvSpPr>
        <p:spPr>
          <a:xfrm>
            <a:off x="10835029" y="5895979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18/18</a:t>
            </a:r>
          </a:p>
        </p:txBody>
      </p:sp>
    </p:spTree>
    <p:extLst>
      <p:ext uri="{BB962C8B-B14F-4D97-AF65-F5344CB8AC3E}">
        <p14:creationId xmlns:p14="http://schemas.microsoft.com/office/powerpoint/2010/main" val="3227166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50E2CC8-BA32-7361-841C-5AC5797CFDD1}"/>
              </a:ext>
            </a:extLst>
          </p:cNvPr>
          <p:cNvSpPr txBox="1"/>
          <p:nvPr/>
        </p:nvSpPr>
        <p:spPr>
          <a:xfrm>
            <a:off x="-7304" y="731583"/>
            <a:ext cx="6184493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INTRODUCTION………………………………………….3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OVERVIEW OF ADC ARCHITECTURES / Flash .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……..4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OVERVIEW OF ADC ARCHITECTURES / SAR……….5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OVERVIEW OF ADC ARCHITECTURES / Pipeline……6 </a:t>
            </a:r>
          </a:p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Synchronous VS Asynchronous ADC……………………..7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Digital to Analog Converter – DAC……………………….8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Comparator……………………………………………….....9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Article 1............................................................................... 10</a:t>
            </a:r>
          </a:p>
          <a:p>
            <a:endParaRPr lang="en-US" sz="16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5ED1E36-E89A-A594-136A-FFF80BB6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89238" cy="7315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0E0A5D-4B10-C2D6-E73C-4430428452AD}"/>
              </a:ext>
            </a:extLst>
          </p:cNvPr>
          <p:cNvSpPr txBox="1"/>
          <p:nvPr/>
        </p:nvSpPr>
        <p:spPr>
          <a:xfrm>
            <a:off x="-92699" y="0"/>
            <a:ext cx="4421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TABLE Of  Contents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93F7E-E520-F43F-1B7A-BD21F126B56F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2/18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F78629-9888-E585-C8BC-99812DD16630}"/>
              </a:ext>
            </a:extLst>
          </p:cNvPr>
          <p:cNvSpPr txBox="1"/>
          <p:nvPr/>
        </p:nvSpPr>
        <p:spPr>
          <a:xfrm>
            <a:off x="6177189" y="731583"/>
            <a:ext cx="618449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 2…………………………………………….12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Future Works………………………………………15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REFERENCES……………………………………..16</a:t>
            </a:r>
          </a:p>
          <a:p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F543B54-048C-082D-24F1-47B6710CEAFB}"/>
              </a:ext>
            </a:extLst>
          </p:cNvPr>
          <p:cNvCxnSpPr/>
          <p:nvPr/>
        </p:nvCxnSpPr>
        <p:spPr>
          <a:xfrm>
            <a:off x="6114853" y="824597"/>
            <a:ext cx="0" cy="43789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7098750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AEB02-5CAF-3799-7F81-3EB294238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7EA9D30-B0E5-D899-BB59-695C1ACBAF14}"/>
              </a:ext>
            </a:extLst>
          </p:cNvPr>
          <p:cNvSpPr txBox="1"/>
          <p:nvPr/>
        </p:nvSpPr>
        <p:spPr>
          <a:xfrm>
            <a:off x="0" y="136937"/>
            <a:ext cx="4392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Introduction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420F28-BEBD-F7B9-0130-2C15DCC915E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19" y="783623"/>
            <a:ext cx="5387807" cy="18823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7844EF-7351-FF62-4286-DB90E1360874}"/>
              </a:ext>
            </a:extLst>
          </p:cNvPr>
          <p:cNvSpPr txBox="1"/>
          <p:nvPr/>
        </p:nvSpPr>
        <p:spPr>
          <a:xfrm>
            <a:off x="1193766" y="2578263"/>
            <a:ext cx="42891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Simplified diagram of ADC [2]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65B7A5-D061-86CB-6F1A-EA3D40792D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875" y="695960"/>
            <a:ext cx="3566469" cy="1882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ADB47C-D633-8D33-D020-AD2682ED2DC2}"/>
              </a:ext>
            </a:extLst>
          </p:cNvPr>
          <p:cNvSpPr txBox="1"/>
          <p:nvPr/>
        </p:nvSpPr>
        <p:spPr>
          <a:xfrm>
            <a:off x="9528140" y="1594573"/>
            <a:ext cx="2215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0101100101010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8C248C-E821-6D0C-7007-BC288DF64690}"/>
              </a:ext>
            </a:extLst>
          </p:cNvPr>
          <p:cNvSpPr txBox="1"/>
          <p:nvPr/>
        </p:nvSpPr>
        <p:spPr>
          <a:xfrm>
            <a:off x="7430677" y="2578263"/>
            <a:ext cx="32051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Analog to Digital Converter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 Version of [2]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523E86-D76C-285E-105F-C7AB13139267}"/>
              </a:ext>
            </a:extLst>
          </p:cNvPr>
          <p:cNvSpPr txBox="1"/>
          <p:nvPr/>
        </p:nvSpPr>
        <p:spPr>
          <a:xfrm>
            <a:off x="-58527" y="5580669"/>
            <a:ext cx="10927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[2] Anthony Troxell , “DESIGN AND LAYOUT OF A FIXED WINDOW 6-BIT LEVEL CROSSING ANALOG-TO-DIGITAL CONVERTER,”,M.S thesis, Dept. of Electrical Eng., California State University, Spring 2023.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[3] Ting-Jen Hsueha, Chien-Hua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Pengb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Wei-Shou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Chenc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"A transparent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ZnO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nanowire MEMS gas sensor prepared by an ITO micro-heater," Elsevier , October. 2019.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47CA9C-F7F7-6054-8D26-0C4788E9C474}"/>
              </a:ext>
            </a:extLst>
          </p:cNvPr>
          <p:cNvSpPr txBox="1"/>
          <p:nvPr/>
        </p:nvSpPr>
        <p:spPr>
          <a:xfrm>
            <a:off x="77576" y="3058975"/>
            <a:ext cx="269606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ADC?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Quantization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Application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ADC &amp; Sensors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A23753-BF66-344A-6C9A-83049E7CBCA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924" y="3170349"/>
            <a:ext cx="4435224" cy="18518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C98B90A-7FD3-AA6A-4A70-B69DE5AE4232}"/>
              </a:ext>
            </a:extLst>
          </p:cNvPr>
          <p:cNvSpPr txBox="1"/>
          <p:nvPr/>
        </p:nvSpPr>
        <p:spPr>
          <a:xfrm>
            <a:off x="4326903" y="5022169"/>
            <a:ext cx="3205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Gas sensor [3]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00E507E-8576-40EC-D4A7-2DF89D48BA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98664" cy="7315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27E138D-E4AB-7D1F-29F9-DB614A1048B8}"/>
              </a:ext>
            </a:extLst>
          </p:cNvPr>
          <p:cNvSpPr txBox="1"/>
          <p:nvPr/>
        </p:nvSpPr>
        <p:spPr>
          <a:xfrm>
            <a:off x="-103696" y="3908"/>
            <a:ext cx="4421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INTRODUCTION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CEA56F-052E-92FC-BDC2-8151CE88D5F6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3/18</a:t>
            </a:r>
          </a:p>
        </p:txBody>
      </p:sp>
    </p:spTree>
    <p:extLst>
      <p:ext uri="{BB962C8B-B14F-4D97-AF65-F5344CB8AC3E}">
        <p14:creationId xmlns:p14="http://schemas.microsoft.com/office/powerpoint/2010/main" val="341423773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BFFF9-48D3-4616-71F9-2ABD8AABB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55AE019-5C9A-7E21-62BB-0E713385144B}"/>
              </a:ext>
            </a:extLst>
          </p:cNvPr>
          <p:cNvSpPr txBox="1"/>
          <p:nvPr/>
        </p:nvSpPr>
        <p:spPr>
          <a:xfrm>
            <a:off x="-58526" y="5580669"/>
            <a:ext cx="80409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Marcel J.M Pelgrom, “Analog-to Digital  Conversion”, 4th ed.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Stiphout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Netherlands: Springer, 2021.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374905-8A1E-EB41-1381-0B4CB892CACE}"/>
              </a:ext>
            </a:extLst>
          </p:cNvPr>
          <p:cNvSpPr txBox="1"/>
          <p:nvPr/>
        </p:nvSpPr>
        <p:spPr>
          <a:xfrm>
            <a:off x="7982470" y="4860360"/>
            <a:ext cx="361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Flash ADC, modified Version of  [1]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aseline="-25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2.3 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F4FF9E-8B19-DD43-247D-EEF658E10D83}"/>
              </a:ext>
            </a:extLst>
          </p:cNvPr>
          <p:cNvSpPr txBox="1"/>
          <p:nvPr/>
        </p:nvSpPr>
        <p:spPr>
          <a:xfrm>
            <a:off x="197962" y="1243786"/>
            <a:ext cx="498677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 Conversion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Simple Architecture </a:t>
            </a:r>
          </a:p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(for Low Bit-Depth)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6022AB-DBFD-E2F8-B0F6-6E5D0E81CB89}"/>
              </a:ext>
            </a:extLst>
          </p:cNvPr>
          <p:cNvSpPr txBox="1"/>
          <p:nvPr/>
        </p:nvSpPr>
        <p:spPr>
          <a:xfrm>
            <a:off x="3929882" y="1243786"/>
            <a:ext cx="3947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 Hardware Need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 Power Consumption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Large Chip Area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and Process Sensitivity</a:t>
            </a:r>
          </a:p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835DBE-0A7C-813B-9BF7-C0873BFA1AB0}"/>
              </a:ext>
            </a:extLst>
          </p:cNvPr>
          <p:cNvCxnSpPr/>
          <p:nvPr/>
        </p:nvCxnSpPr>
        <p:spPr>
          <a:xfrm>
            <a:off x="3733014" y="1060267"/>
            <a:ext cx="0" cy="43789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702B0D-0EB6-CFE8-097F-9FC0DADD593F}"/>
              </a:ext>
            </a:extLst>
          </p:cNvPr>
          <p:cNvCxnSpPr/>
          <p:nvPr/>
        </p:nvCxnSpPr>
        <p:spPr>
          <a:xfrm>
            <a:off x="7887935" y="1060267"/>
            <a:ext cx="0" cy="4378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E20D53E-3C94-ECCB-B049-91D7C30E657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490" y="1121842"/>
            <a:ext cx="3612232" cy="36769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B5CC811-0EF3-C1B2-5BA9-102F6535CB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98664" cy="7315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744E92-818C-1007-529E-06342890160D}"/>
              </a:ext>
            </a:extLst>
          </p:cNvPr>
          <p:cNvSpPr txBox="1"/>
          <p:nvPr/>
        </p:nvSpPr>
        <p:spPr>
          <a:xfrm>
            <a:off x="-113124" y="-4466"/>
            <a:ext cx="105957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Flash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4A73F8-7E11-11EA-20CE-B790FA6565DF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4/18</a:t>
            </a:r>
          </a:p>
        </p:txBody>
      </p:sp>
    </p:spTree>
    <p:extLst>
      <p:ext uri="{BB962C8B-B14F-4D97-AF65-F5344CB8AC3E}">
        <p14:creationId xmlns:p14="http://schemas.microsoft.com/office/powerpoint/2010/main" val="4173735558"/>
      </p:ext>
    </p:extLst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B7DFC-09D8-820D-A9FE-642F0951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6BB4BF9-85C4-C713-831F-73E8BBC0526D}"/>
              </a:ext>
            </a:extLst>
          </p:cNvPr>
          <p:cNvSpPr txBox="1"/>
          <p:nvPr/>
        </p:nvSpPr>
        <p:spPr>
          <a:xfrm>
            <a:off x="-58526" y="5580669"/>
            <a:ext cx="1053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[4] Gabriele Manganaro, “Advanced Data Converters”, 1st ed. Cambridge: Cambridge University press, 2012.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FF1CB0-520F-3D51-55C2-66C9E9F95B27}"/>
              </a:ext>
            </a:extLst>
          </p:cNvPr>
          <p:cNvSpPr txBox="1"/>
          <p:nvPr/>
        </p:nvSpPr>
        <p:spPr>
          <a:xfrm>
            <a:off x="8928019" y="3963128"/>
            <a:ext cx="17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 ADC [4]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5AE132-1CC2-4560-1E8E-C4BA42DC6587}"/>
              </a:ext>
            </a:extLst>
          </p:cNvPr>
          <p:cNvSpPr txBox="1"/>
          <p:nvPr/>
        </p:nvSpPr>
        <p:spPr>
          <a:xfrm>
            <a:off x="197963" y="1243786"/>
            <a:ext cx="353505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effective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smaller area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resolution is available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E7780B-446E-48B0-2331-BBFA0B5A141B}"/>
              </a:ext>
            </a:extLst>
          </p:cNvPr>
          <p:cNvSpPr txBox="1"/>
          <p:nvPr/>
        </p:nvSpPr>
        <p:spPr>
          <a:xfrm>
            <a:off x="3929882" y="1243786"/>
            <a:ext cx="394705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Slower conversion speed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Requires DAC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2E4DA4-933B-58A0-F9AC-7707434FE8CC}"/>
              </a:ext>
            </a:extLst>
          </p:cNvPr>
          <p:cNvCxnSpPr/>
          <p:nvPr/>
        </p:nvCxnSpPr>
        <p:spPr>
          <a:xfrm>
            <a:off x="3733014" y="1060267"/>
            <a:ext cx="0" cy="43789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97F882C-B867-E3FA-FBBB-74851B2C3FCD}"/>
              </a:ext>
            </a:extLst>
          </p:cNvPr>
          <p:cNvCxnSpPr/>
          <p:nvPr/>
        </p:nvCxnSpPr>
        <p:spPr>
          <a:xfrm>
            <a:off x="7887935" y="1060267"/>
            <a:ext cx="0" cy="4378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80D8E0-4AEE-18E0-33E4-77ECCE06766D}"/>
              </a:ext>
            </a:extLst>
          </p:cNvPr>
          <p:cNvSpPr txBox="1"/>
          <p:nvPr/>
        </p:nvSpPr>
        <p:spPr>
          <a:xfrm>
            <a:off x="8143447" y="1149390"/>
            <a:ext cx="3300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Successive approximation ADC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CC5CA-2714-31A7-89AE-5DFF252D20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0207" y="1259884"/>
            <a:ext cx="4081281" cy="27465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1AE27B-AF5B-D66D-0087-9A0820A127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98664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1AF8E05-D90B-DA0E-B33D-9E3D34D62C74}"/>
              </a:ext>
            </a:extLst>
          </p:cNvPr>
          <p:cNvSpPr txBox="1"/>
          <p:nvPr/>
        </p:nvSpPr>
        <p:spPr>
          <a:xfrm>
            <a:off x="-9429" y="12567"/>
            <a:ext cx="1077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SAR 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9CAB4E-38EF-5F5B-8298-E4AD075E94C8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5/18</a:t>
            </a:r>
          </a:p>
        </p:txBody>
      </p:sp>
    </p:spTree>
    <p:extLst>
      <p:ext uri="{BB962C8B-B14F-4D97-AF65-F5344CB8AC3E}">
        <p14:creationId xmlns:p14="http://schemas.microsoft.com/office/powerpoint/2010/main" val="701071858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2A18-9850-4EAD-924B-FAE68E767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93126F6-08E0-31AE-040B-1B8B7AA903F5}"/>
              </a:ext>
            </a:extLst>
          </p:cNvPr>
          <p:cNvSpPr txBox="1"/>
          <p:nvPr/>
        </p:nvSpPr>
        <p:spPr>
          <a:xfrm>
            <a:off x="-81112" y="5543450"/>
            <a:ext cx="1053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Marcel J.M Pelgrom, “Analog-to Digital Conversion”, 4th ed.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Stiphout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Netherlands: Springer, 2021.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B46CB9-DD2E-0B2E-7E1C-0F04392554EE}"/>
              </a:ext>
            </a:extLst>
          </p:cNvPr>
          <p:cNvSpPr txBox="1"/>
          <p:nvPr/>
        </p:nvSpPr>
        <p:spPr>
          <a:xfrm>
            <a:off x="197962" y="1243786"/>
            <a:ext cx="49867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Pros: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Speed–Resolution Trade-off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Efficient Hardware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Architecture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45399A-7298-005C-6B96-DC2D524346E1}"/>
              </a:ext>
            </a:extLst>
          </p:cNvPr>
          <p:cNvCxnSpPr/>
          <p:nvPr/>
        </p:nvCxnSpPr>
        <p:spPr>
          <a:xfrm>
            <a:off x="3582185" y="1060267"/>
            <a:ext cx="0" cy="43789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846B29D-B74B-3311-A52C-C4D850109E0F}"/>
              </a:ext>
            </a:extLst>
          </p:cNvPr>
          <p:cNvSpPr txBox="1"/>
          <p:nvPr/>
        </p:nvSpPr>
        <p:spPr>
          <a:xfrm>
            <a:off x="3614424" y="1213008"/>
            <a:ext cx="27698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Cons:</a:t>
            </a:r>
          </a:p>
          <a:p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E23392-73C8-F040-EAC6-1139BE8BA8B6}"/>
              </a:ext>
            </a:extLst>
          </p:cNvPr>
          <p:cNvCxnSpPr/>
          <p:nvPr/>
        </p:nvCxnSpPr>
        <p:spPr>
          <a:xfrm>
            <a:off x="6353664" y="1027128"/>
            <a:ext cx="0" cy="437899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F475E8E-DD4B-A193-3ACD-45630F0BEB50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5438AC-A1E9-D69F-4BA7-20410887DD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4C52EB-7480-B304-5414-4B817514D7F1}"/>
              </a:ext>
            </a:extLst>
          </p:cNvPr>
          <p:cNvSpPr txBox="1"/>
          <p:nvPr/>
        </p:nvSpPr>
        <p:spPr>
          <a:xfrm>
            <a:off x="-119342" y="30383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695878A6-42E0-02B5-F893-22AD718F6F3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174" y="28787"/>
            <a:ext cx="10864399" cy="536814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900414-7101-8D1B-7E7C-D77678F6F86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8437094" y="2320195"/>
            <a:ext cx="302111" cy="2858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370A3C-DA6C-A409-BD4B-01039E39552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V="1">
            <a:off x="10450594" y="2339454"/>
            <a:ext cx="345795" cy="3271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0C9E5FF-A2EE-19F7-3AEE-74498E80A0D9}"/>
              </a:ext>
            </a:extLst>
          </p:cNvPr>
          <p:cNvSpPr txBox="1"/>
          <p:nvPr/>
        </p:nvSpPr>
        <p:spPr>
          <a:xfrm>
            <a:off x="6966410" y="3505674"/>
            <a:ext cx="43282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Pipeline ADC,   Modified Version of [1]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A666CC-093F-E2EC-313E-96F8B9E171CD}"/>
              </a:ext>
            </a:extLst>
          </p:cNvPr>
          <p:cNvSpPr txBox="1"/>
          <p:nvPr/>
        </p:nvSpPr>
        <p:spPr>
          <a:xfrm>
            <a:off x="7956218" y="4680054"/>
            <a:ext cx="2840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 </a:t>
            </a: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 Pipeline  Flash</a:t>
            </a:r>
            <a:endParaRPr lang="en-US" sz="20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20AABA-5362-921E-3539-27F78FA5688E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6/18</a:t>
            </a:r>
          </a:p>
        </p:txBody>
      </p:sp>
    </p:spTree>
    <p:extLst>
      <p:ext uri="{BB962C8B-B14F-4D97-AF65-F5344CB8AC3E}">
        <p14:creationId xmlns:p14="http://schemas.microsoft.com/office/powerpoint/2010/main" val="356333093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82BAB-32A0-CF91-1B45-A37E51293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E68ACA-C059-7ACC-A406-8BA3E87E09ED}"/>
              </a:ext>
            </a:extLst>
          </p:cNvPr>
          <p:cNvSpPr txBox="1"/>
          <p:nvPr/>
        </p:nvSpPr>
        <p:spPr>
          <a:xfrm>
            <a:off x="-81112" y="5543450"/>
            <a:ext cx="1053170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[5] Mario Renteria-Pinon,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Xiaochen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Tang, Jaime Ramirez-Angulo, and WEI TANG, “Fully Digital Second-order Level-crossing Sampling ADC for Data Saving in Sensing Sparse Signals,” in “arXiv.”, New York, USA, 2023.</a:t>
            </a:r>
          </a:p>
          <a:p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 Sreenivasulu </a:t>
            </a:r>
            <a:r>
              <a:rPr lang="en-US" sz="1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polineni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Anil Kumar Gupta, “8-bit Nano Watt Level Crossing ADC for Bio-Medical Application Medical Application ” in “IEEE International Conference on Computer, Communication and Control”, Kurukshetra, India , 2015.</a:t>
            </a:r>
          </a:p>
          <a:p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708A0-866C-204A-D7D5-1E82A427E32E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F4F920-0454-A3CA-9BA3-31D5382B13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A76774-CE3F-8667-8729-95EFAF551202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Synchronous VS Asynchronous ADC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06D20C-5BC7-0D41-B855-4DEDD8BC0094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4400" y="595054"/>
            <a:ext cx="6133915" cy="30174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34A2F35-D103-9573-C241-48ABA98767E3}"/>
              </a:ext>
            </a:extLst>
          </p:cNvPr>
          <p:cNvSpPr txBox="1"/>
          <p:nvPr/>
        </p:nvSpPr>
        <p:spPr>
          <a:xfrm>
            <a:off x="720288" y="3612456"/>
            <a:ext cx="44644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Synchronous VS Asynchronous ADC [5]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F32530-5727-829F-6797-9D2B278DC04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016340"/>
            <a:ext cx="4740051" cy="246147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1903A2E-BE05-ACC7-6633-989A8E63A7EB}"/>
              </a:ext>
            </a:extLst>
          </p:cNvPr>
          <p:cNvSpPr/>
          <p:nvPr/>
        </p:nvSpPr>
        <p:spPr>
          <a:xfrm>
            <a:off x="10737131" y="1696825"/>
            <a:ext cx="942678" cy="9233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AEFA60-886E-8D74-EFEA-4D464629F760}"/>
              </a:ext>
            </a:extLst>
          </p:cNvPr>
          <p:cNvCxnSpPr/>
          <p:nvPr/>
        </p:nvCxnSpPr>
        <p:spPr>
          <a:xfrm>
            <a:off x="5987338" y="901599"/>
            <a:ext cx="0" cy="454421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94272E-C1E1-0AA5-EFB7-D41BB279BF98}"/>
              </a:ext>
            </a:extLst>
          </p:cNvPr>
          <p:cNvSpPr txBox="1"/>
          <p:nvPr/>
        </p:nvSpPr>
        <p:spPr>
          <a:xfrm>
            <a:off x="10737131" y="1903700"/>
            <a:ext cx="115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1F07E7-F11C-3C1D-420D-3462D9A2EB63}"/>
              </a:ext>
            </a:extLst>
          </p:cNvPr>
          <p:cNvSpPr txBox="1"/>
          <p:nvPr/>
        </p:nvSpPr>
        <p:spPr>
          <a:xfrm>
            <a:off x="5979515" y="3475927"/>
            <a:ext cx="5879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architecture of Level Crossing ADC (Asynchronous)</a:t>
            </a:r>
          </a:p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4C01E3-836C-EE50-FE9E-D873236DF65F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7/18</a:t>
            </a:r>
          </a:p>
        </p:txBody>
      </p:sp>
    </p:spTree>
    <p:extLst>
      <p:ext uri="{BB962C8B-B14F-4D97-AF65-F5344CB8AC3E}">
        <p14:creationId xmlns:p14="http://schemas.microsoft.com/office/powerpoint/2010/main" val="4207936655"/>
      </p:ext>
    </p:extLst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621E9-019A-3B1F-2DB3-0AC70E4E7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6CE13A7-0484-6978-B8F7-3FFE31D6CD98}"/>
              </a:ext>
            </a:extLst>
          </p:cNvPr>
          <p:cNvSpPr txBox="1"/>
          <p:nvPr/>
        </p:nvSpPr>
        <p:spPr>
          <a:xfrm>
            <a:off x="-81112" y="5543450"/>
            <a:ext cx="10531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[7] Kieren Pa, “SYNCHRONOUS LEVEL CROSSING ADC FOR BIOMEDICAL RECORDING APPLICATIONS,” M.S. thesis, Department of Electrical Engineering, University of North Texas, Texas, USA, 2021.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624AD-E788-D5FC-9621-6817A59BEE95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2CC447-A2DE-E03A-2282-523A401AA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70082E-F205-5395-419D-85158C24F3C2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Digital to Analog Converter - DAC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2FF998-22E7-1FE7-E4FC-00F2FBC514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206" y="104597"/>
            <a:ext cx="6047459" cy="30468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BBA60A-4698-7BD1-050D-0541C1D02CA2}"/>
              </a:ext>
            </a:extLst>
          </p:cNvPr>
          <p:cNvSpPr txBox="1"/>
          <p:nvPr/>
        </p:nvSpPr>
        <p:spPr>
          <a:xfrm>
            <a:off x="7603699" y="3123554"/>
            <a:ext cx="2846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DAC Block Diagram [7]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BD2C54FA-F53C-BF20-1B39-D476831CA8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10903" y="2583137"/>
            <a:ext cx="578509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 matching accuracy due to capacitor ratios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Common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SAR ADCs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Fast, low-power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Needs precise capacitor layout (unit capacitor arrays)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4858D6-89A1-0897-7E28-6E2C26BC6E32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8/18</a:t>
            </a:r>
          </a:p>
        </p:txBody>
      </p:sp>
    </p:spTree>
    <p:extLst>
      <p:ext uri="{BB962C8B-B14F-4D97-AF65-F5344CB8AC3E}">
        <p14:creationId xmlns:p14="http://schemas.microsoft.com/office/powerpoint/2010/main" val="2266049223"/>
      </p:ext>
    </p:extLst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CC77A-B376-0D4D-552B-F7702D4E3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43C139F-6F05-050D-59FC-4CA45D573CEC}"/>
              </a:ext>
            </a:extLst>
          </p:cNvPr>
          <p:cNvSpPr txBox="1"/>
          <p:nvPr/>
        </p:nvSpPr>
        <p:spPr>
          <a:xfrm>
            <a:off x="-81112" y="5543450"/>
            <a:ext cx="10531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 Marcel J.M Pelgrom, “Analog-to Digital Conversion”, 4th ed. </a:t>
            </a:r>
            <a:r>
              <a:rPr lang="en-US" sz="14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Stiphout</a:t>
            </a:r>
            <a:r>
              <a:rPr lang="en-US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the Netherlands: Springer, 2021.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4D07D-C426-C263-56C4-7BD7D955D768}"/>
              </a:ext>
            </a:extLst>
          </p:cNvPr>
          <p:cNvSpPr txBox="1"/>
          <p:nvPr/>
        </p:nvSpPr>
        <p:spPr>
          <a:xfrm>
            <a:off x="-103697" y="-1"/>
            <a:ext cx="115195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OVERVIEW OF ADC ARCHITECTURES / Pipeline 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28DD57-D873-D7A0-A489-A36013194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679809" cy="7315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AE51B28-9A2F-8B35-96D7-C82405FEA716}"/>
              </a:ext>
            </a:extLst>
          </p:cNvPr>
          <p:cNvSpPr txBox="1"/>
          <p:nvPr/>
        </p:nvSpPr>
        <p:spPr>
          <a:xfrm>
            <a:off x="-119342" y="30383"/>
            <a:ext cx="11519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Comparator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C2E0AA-3DE4-C494-1D37-DCEBFF9AE154}"/>
              </a:ext>
            </a:extLst>
          </p:cNvPr>
          <p:cNvSpPr txBox="1"/>
          <p:nvPr/>
        </p:nvSpPr>
        <p:spPr>
          <a:xfrm>
            <a:off x="254524" y="1606323"/>
            <a:ext cx="3827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Vin,p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Vin,n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VDD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Vin,p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Vin,n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Vout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= VSS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NMOS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discharge &amp; speed increase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6A31EF-8B1A-B735-6D18-4EB68D9902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8754" y="1074228"/>
            <a:ext cx="6478634" cy="30683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5B2D58-E925-F20B-179B-61ECF293DD06}"/>
              </a:ext>
            </a:extLst>
          </p:cNvPr>
          <p:cNvSpPr txBox="1"/>
          <p:nvPr/>
        </p:nvSpPr>
        <p:spPr>
          <a:xfrm>
            <a:off x="7138219" y="4052868"/>
            <a:ext cx="3382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Comparator [1]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0C7F34-06B4-7DDB-6E30-D3BC82C02A04}"/>
              </a:ext>
            </a:extLst>
          </p:cNvPr>
          <p:cNvSpPr txBox="1"/>
          <p:nvPr/>
        </p:nvSpPr>
        <p:spPr>
          <a:xfrm>
            <a:off x="10891166" y="5906601"/>
            <a:ext cx="892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9/18</a:t>
            </a:r>
          </a:p>
        </p:txBody>
      </p:sp>
    </p:spTree>
    <p:extLst>
      <p:ext uri="{BB962C8B-B14F-4D97-AF65-F5344CB8AC3E}">
        <p14:creationId xmlns:p14="http://schemas.microsoft.com/office/powerpoint/2010/main" val="1452441345"/>
      </p:ext>
    </p:extLst>
  </p:cSld>
  <p:clrMapOvr>
    <a:masterClrMapping/>
  </p:clrMapOvr>
  <p:transition spd="slow">
    <p:push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E3530EC-BA5B-407C-9B36-00820F39551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1207</TotalTime>
  <Words>1640</Words>
  <Application>Microsoft Office PowerPoint</Application>
  <PresentationFormat>Widescreen</PresentationFormat>
  <Paragraphs>229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Impact</vt:lpstr>
      <vt:lpstr>Times New Roman</vt:lpstr>
      <vt:lpstr>Wingdings</vt:lpstr>
      <vt:lpstr>Main Event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Qorbani Fard</dc:creator>
  <cp:lastModifiedBy>Ali Qorbani Fard</cp:lastModifiedBy>
  <cp:revision>344</cp:revision>
  <dcterms:created xsi:type="dcterms:W3CDTF">2025-05-17T12:57:14Z</dcterms:created>
  <dcterms:modified xsi:type="dcterms:W3CDTF">2025-05-31T09:49:10Z</dcterms:modified>
</cp:coreProperties>
</file>