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16"/>
    <p:restoredTop sz="94726"/>
  </p:normalViewPr>
  <p:slideViewPr>
    <p:cSldViewPr snapToGrid="0">
      <p:cViewPr varScale="1">
        <p:scale>
          <a:sx n="123" d="100"/>
          <a:sy n="123" d="100"/>
        </p:scale>
        <p:origin x="4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35EA-9C7A-771A-E24E-FFCA74C73A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2D04B0-82E3-A083-F7FB-F4CD63F761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69EBF9-3AE2-29FE-3506-A594ACB0E306}"/>
              </a:ext>
            </a:extLst>
          </p:cNvPr>
          <p:cNvSpPr>
            <a:spLocks noGrp="1"/>
          </p:cNvSpPr>
          <p:nvPr>
            <p:ph type="dt" sz="half" idx="10"/>
          </p:nvPr>
        </p:nvSpPr>
        <p:spPr/>
        <p:txBody>
          <a:bodyPr/>
          <a:lstStyle/>
          <a:p>
            <a:fld id="{69E96349-9799-8B43-8422-2DC1633B3D45}" type="datetimeFigureOut">
              <a:rPr lang="en-US" smtClean="0"/>
              <a:t>2/22/23</a:t>
            </a:fld>
            <a:endParaRPr lang="en-US"/>
          </a:p>
        </p:txBody>
      </p:sp>
      <p:sp>
        <p:nvSpPr>
          <p:cNvPr id="5" name="Footer Placeholder 4">
            <a:extLst>
              <a:ext uri="{FF2B5EF4-FFF2-40B4-BE49-F238E27FC236}">
                <a16:creationId xmlns:a16="http://schemas.microsoft.com/office/drawing/2014/main" id="{2C99C89C-ADEE-28BA-BD9A-6CCCD7D64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AD8DA-3261-558A-1524-33D34F32DCBE}"/>
              </a:ext>
            </a:extLst>
          </p:cNvPr>
          <p:cNvSpPr>
            <a:spLocks noGrp="1"/>
          </p:cNvSpPr>
          <p:nvPr>
            <p:ph type="sldNum" sz="quarter" idx="12"/>
          </p:nvPr>
        </p:nvSpPr>
        <p:spPr/>
        <p:txBody>
          <a:bodyPr/>
          <a:lstStyle/>
          <a:p>
            <a:fld id="{0212DFB3-F153-B741-946F-9B4E357DAA2E}" type="slidenum">
              <a:rPr lang="en-US" smtClean="0"/>
              <a:t>‹#›</a:t>
            </a:fld>
            <a:endParaRPr lang="en-US"/>
          </a:p>
        </p:txBody>
      </p:sp>
    </p:spTree>
    <p:extLst>
      <p:ext uri="{BB962C8B-B14F-4D97-AF65-F5344CB8AC3E}">
        <p14:creationId xmlns:p14="http://schemas.microsoft.com/office/powerpoint/2010/main" val="2300176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241AB-BE7D-711E-CA80-2E5AF508E0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70AE5B-0D78-C71E-B048-11BE5E2771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7897C-B77F-8D35-C7D8-7552539C3968}"/>
              </a:ext>
            </a:extLst>
          </p:cNvPr>
          <p:cNvSpPr>
            <a:spLocks noGrp="1"/>
          </p:cNvSpPr>
          <p:nvPr>
            <p:ph type="dt" sz="half" idx="10"/>
          </p:nvPr>
        </p:nvSpPr>
        <p:spPr/>
        <p:txBody>
          <a:bodyPr/>
          <a:lstStyle/>
          <a:p>
            <a:fld id="{69E96349-9799-8B43-8422-2DC1633B3D45}" type="datetimeFigureOut">
              <a:rPr lang="en-US" smtClean="0"/>
              <a:t>2/22/23</a:t>
            </a:fld>
            <a:endParaRPr lang="en-US"/>
          </a:p>
        </p:txBody>
      </p:sp>
      <p:sp>
        <p:nvSpPr>
          <p:cNvPr id="5" name="Footer Placeholder 4">
            <a:extLst>
              <a:ext uri="{FF2B5EF4-FFF2-40B4-BE49-F238E27FC236}">
                <a16:creationId xmlns:a16="http://schemas.microsoft.com/office/drawing/2014/main" id="{9A525816-A68B-6459-D557-745CD7C94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927A0-DAF4-89AA-5431-4923ADC19EFE}"/>
              </a:ext>
            </a:extLst>
          </p:cNvPr>
          <p:cNvSpPr>
            <a:spLocks noGrp="1"/>
          </p:cNvSpPr>
          <p:nvPr>
            <p:ph type="sldNum" sz="quarter" idx="12"/>
          </p:nvPr>
        </p:nvSpPr>
        <p:spPr/>
        <p:txBody>
          <a:bodyPr/>
          <a:lstStyle/>
          <a:p>
            <a:fld id="{0212DFB3-F153-B741-946F-9B4E357DAA2E}" type="slidenum">
              <a:rPr lang="en-US" smtClean="0"/>
              <a:t>‹#›</a:t>
            </a:fld>
            <a:endParaRPr lang="en-US"/>
          </a:p>
        </p:txBody>
      </p:sp>
    </p:spTree>
    <p:extLst>
      <p:ext uri="{BB962C8B-B14F-4D97-AF65-F5344CB8AC3E}">
        <p14:creationId xmlns:p14="http://schemas.microsoft.com/office/powerpoint/2010/main" val="356349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4856F4-5951-0972-C26B-469B5EC3B8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3CF8F5-6603-049C-3861-3D31C20299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245DC-20EE-ED1E-8911-5F47A6332874}"/>
              </a:ext>
            </a:extLst>
          </p:cNvPr>
          <p:cNvSpPr>
            <a:spLocks noGrp="1"/>
          </p:cNvSpPr>
          <p:nvPr>
            <p:ph type="dt" sz="half" idx="10"/>
          </p:nvPr>
        </p:nvSpPr>
        <p:spPr/>
        <p:txBody>
          <a:bodyPr/>
          <a:lstStyle/>
          <a:p>
            <a:fld id="{69E96349-9799-8B43-8422-2DC1633B3D45}" type="datetimeFigureOut">
              <a:rPr lang="en-US" smtClean="0"/>
              <a:t>2/22/23</a:t>
            </a:fld>
            <a:endParaRPr lang="en-US"/>
          </a:p>
        </p:txBody>
      </p:sp>
      <p:sp>
        <p:nvSpPr>
          <p:cNvPr id="5" name="Footer Placeholder 4">
            <a:extLst>
              <a:ext uri="{FF2B5EF4-FFF2-40B4-BE49-F238E27FC236}">
                <a16:creationId xmlns:a16="http://schemas.microsoft.com/office/drawing/2014/main" id="{5940925B-F9E3-DBA1-AE97-B3072620E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046D2-D242-AFF9-3428-B687E9DEE409}"/>
              </a:ext>
            </a:extLst>
          </p:cNvPr>
          <p:cNvSpPr>
            <a:spLocks noGrp="1"/>
          </p:cNvSpPr>
          <p:nvPr>
            <p:ph type="sldNum" sz="quarter" idx="12"/>
          </p:nvPr>
        </p:nvSpPr>
        <p:spPr/>
        <p:txBody>
          <a:bodyPr/>
          <a:lstStyle/>
          <a:p>
            <a:fld id="{0212DFB3-F153-B741-946F-9B4E357DAA2E}" type="slidenum">
              <a:rPr lang="en-US" smtClean="0"/>
              <a:t>‹#›</a:t>
            </a:fld>
            <a:endParaRPr lang="en-US"/>
          </a:p>
        </p:txBody>
      </p:sp>
    </p:spTree>
    <p:extLst>
      <p:ext uri="{BB962C8B-B14F-4D97-AF65-F5344CB8AC3E}">
        <p14:creationId xmlns:p14="http://schemas.microsoft.com/office/powerpoint/2010/main" val="244112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01FBE-DA09-1C53-F8FD-63ABCDC3F2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BDAE4B-1D9A-A940-3F7A-4271CC4DC8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93FF2-FA1E-3BEB-1219-C9C526C62976}"/>
              </a:ext>
            </a:extLst>
          </p:cNvPr>
          <p:cNvSpPr>
            <a:spLocks noGrp="1"/>
          </p:cNvSpPr>
          <p:nvPr>
            <p:ph type="dt" sz="half" idx="10"/>
          </p:nvPr>
        </p:nvSpPr>
        <p:spPr/>
        <p:txBody>
          <a:bodyPr/>
          <a:lstStyle/>
          <a:p>
            <a:fld id="{69E96349-9799-8B43-8422-2DC1633B3D45}" type="datetimeFigureOut">
              <a:rPr lang="en-US" smtClean="0"/>
              <a:t>2/22/23</a:t>
            </a:fld>
            <a:endParaRPr lang="en-US"/>
          </a:p>
        </p:txBody>
      </p:sp>
      <p:sp>
        <p:nvSpPr>
          <p:cNvPr id="5" name="Footer Placeholder 4">
            <a:extLst>
              <a:ext uri="{FF2B5EF4-FFF2-40B4-BE49-F238E27FC236}">
                <a16:creationId xmlns:a16="http://schemas.microsoft.com/office/drawing/2014/main" id="{84F11B1D-5D39-94DE-1096-9DF761593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452B5-45C9-27AA-5424-031AC0B804E0}"/>
              </a:ext>
            </a:extLst>
          </p:cNvPr>
          <p:cNvSpPr>
            <a:spLocks noGrp="1"/>
          </p:cNvSpPr>
          <p:nvPr>
            <p:ph type="sldNum" sz="quarter" idx="12"/>
          </p:nvPr>
        </p:nvSpPr>
        <p:spPr/>
        <p:txBody>
          <a:bodyPr/>
          <a:lstStyle/>
          <a:p>
            <a:fld id="{0212DFB3-F153-B741-946F-9B4E357DAA2E}" type="slidenum">
              <a:rPr lang="en-US" smtClean="0"/>
              <a:t>‹#›</a:t>
            </a:fld>
            <a:endParaRPr lang="en-US"/>
          </a:p>
        </p:txBody>
      </p:sp>
    </p:spTree>
    <p:extLst>
      <p:ext uri="{BB962C8B-B14F-4D97-AF65-F5344CB8AC3E}">
        <p14:creationId xmlns:p14="http://schemas.microsoft.com/office/powerpoint/2010/main" val="317235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5812-FB0C-1C2C-0455-EE68850E30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5DB07F-DFCB-C4EB-B526-727201FF29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A2CBB2-4A5A-09FB-872F-0F4260F21919}"/>
              </a:ext>
            </a:extLst>
          </p:cNvPr>
          <p:cNvSpPr>
            <a:spLocks noGrp="1"/>
          </p:cNvSpPr>
          <p:nvPr>
            <p:ph type="dt" sz="half" idx="10"/>
          </p:nvPr>
        </p:nvSpPr>
        <p:spPr/>
        <p:txBody>
          <a:bodyPr/>
          <a:lstStyle/>
          <a:p>
            <a:fld id="{69E96349-9799-8B43-8422-2DC1633B3D45}" type="datetimeFigureOut">
              <a:rPr lang="en-US" smtClean="0"/>
              <a:t>2/22/23</a:t>
            </a:fld>
            <a:endParaRPr lang="en-US"/>
          </a:p>
        </p:txBody>
      </p:sp>
      <p:sp>
        <p:nvSpPr>
          <p:cNvPr id="5" name="Footer Placeholder 4">
            <a:extLst>
              <a:ext uri="{FF2B5EF4-FFF2-40B4-BE49-F238E27FC236}">
                <a16:creationId xmlns:a16="http://schemas.microsoft.com/office/drawing/2014/main" id="{8B717763-8DC0-58D0-450F-E99D4BFF2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9F129-AC0A-9CBD-2E1C-99ED2D47EDD2}"/>
              </a:ext>
            </a:extLst>
          </p:cNvPr>
          <p:cNvSpPr>
            <a:spLocks noGrp="1"/>
          </p:cNvSpPr>
          <p:nvPr>
            <p:ph type="sldNum" sz="quarter" idx="12"/>
          </p:nvPr>
        </p:nvSpPr>
        <p:spPr/>
        <p:txBody>
          <a:bodyPr/>
          <a:lstStyle/>
          <a:p>
            <a:fld id="{0212DFB3-F153-B741-946F-9B4E357DAA2E}" type="slidenum">
              <a:rPr lang="en-US" smtClean="0"/>
              <a:t>‹#›</a:t>
            </a:fld>
            <a:endParaRPr lang="en-US"/>
          </a:p>
        </p:txBody>
      </p:sp>
    </p:spTree>
    <p:extLst>
      <p:ext uri="{BB962C8B-B14F-4D97-AF65-F5344CB8AC3E}">
        <p14:creationId xmlns:p14="http://schemas.microsoft.com/office/powerpoint/2010/main" val="373805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06EB-190A-F7E3-DE4B-190D9F707B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59DADF-2094-C8C7-B63B-71C501E75A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952CEE-8B18-C5F9-693C-AA1A0FF79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2006EC-EF9D-4F23-E6A6-5BE59532A8C0}"/>
              </a:ext>
            </a:extLst>
          </p:cNvPr>
          <p:cNvSpPr>
            <a:spLocks noGrp="1"/>
          </p:cNvSpPr>
          <p:nvPr>
            <p:ph type="dt" sz="half" idx="10"/>
          </p:nvPr>
        </p:nvSpPr>
        <p:spPr/>
        <p:txBody>
          <a:bodyPr/>
          <a:lstStyle/>
          <a:p>
            <a:fld id="{69E96349-9799-8B43-8422-2DC1633B3D45}" type="datetimeFigureOut">
              <a:rPr lang="en-US" smtClean="0"/>
              <a:t>2/22/23</a:t>
            </a:fld>
            <a:endParaRPr lang="en-US"/>
          </a:p>
        </p:txBody>
      </p:sp>
      <p:sp>
        <p:nvSpPr>
          <p:cNvPr id="6" name="Footer Placeholder 5">
            <a:extLst>
              <a:ext uri="{FF2B5EF4-FFF2-40B4-BE49-F238E27FC236}">
                <a16:creationId xmlns:a16="http://schemas.microsoft.com/office/drawing/2014/main" id="{4F68C8B7-12CB-9A63-44ED-66F6258D5B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FBB7D-4E75-048D-51F4-7AE523017AB7}"/>
              </a:ext>
            </a:extLst>
          </p:cNvPr>
          <p:cNvSpPr>
            <a:spLocks noGrp="1"/>
          </p:cNvSpPr>
          <p:nvPr>
            <p:ph type="sldNum" sz="quarter" idx="12"/>
          </p:nvPr>
        </p:nvSpPr>
        <p:spPr/>
        <p:txBody>
          <a:bodyPr/>
          <a:lstStyle/>
          <a:p>
            <a:fld id="{0212DFB3-F153-B741-946F-9B4E357DAA2E}" type="slidenum">
              <a:rPr lang="en-US" smtClean="0"/>
              <a:t>‹#›</a:t>
            </a:fld>
            <a:endParaRPr lang="en-US"/>
          </a:p>
        </p:txBody>
      </p:sp>
    </p:spTree>
    <p:extLst>
      <p:ext uri="{BB962C8B-B14F-4D97-AF65-F5344CB8AC3E}">
        <p14:creationId xmlns:p14="http://schemas.microsoft.com/office/powerpoint/2010/main" val="2749349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F04C-EE5B-0E70-34D5-C23D349BB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F7ECEB-0FAD-B6AA-9241-C12F751E17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B3290-2303-B1FB-DBFE-2F5CAFCEC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F25DB8-3D5F-35F3-B5C8-5D4543B713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954DB9-E634-575A-D602-766B571B88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330D86-EBDE-6083-80A6-A1B68FD49201}"/>
              </a:ext>
            </a:extLst>
          </p:cNvPr>
          <p:cNvSpPr>
            <a:spLocks noGrp="1"/>
          </p:cNvSpPr>
          <p:nvPr>
            <p:ph type="dt" sz="half" idx="10"/>
          </p:nvPr>
        </p:nvSpPr>
        <p:spPr/>
        <p:txBody>
          <a:bodyPr/>
          <a:lstStyle/>
          <a:p>
            <a:fld id="{69E96349-9799-8B43-8422-2DC1633B3D45}" type="datetimeFigureOut">
              <a:rPr lang="en-US" smtClean="0"/>
              <a:t>2/22/23</a:t>
            </a:fld>
            <a:endParaRPr lang="en-US"/>
          </a:p>
        </p:txBody>
      </p:sp>
      <p:sp>
        <p:nvSpPr>
          <p:cNvPr id="8" name="Footer Placeholder 7">
            <a:extLst>
              <a:ext uri="{FF2B5EF4-FFF2-40B4-BE49-F238E27FC236}">
                <a16:creationId xmlns:a16="http://schemas.microsoft.com/office/drawing/2014/main" id="{88332BC2-1D9F-B462-DCA7-9B2310ADBC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7D7C7A-8ED3-F978-226D-820FEF3EDB28}"/>
              </a:ext>
            </a:extLst>
          </p:cNvPr>
          <p:cNvSpPr>
            <a:spLocks noGrp="1"/>
          </p:cNvSpPr>
          <p:nvPr>
            <p:ph type="sldNum" sz="quarter" idx="12"/>
          </p:nvPr>
        </p:nvSpPr>
        <p:spPr/>
        <p:txBody>
          <a:bodyPr/>
          <a:lstStyle/>
          <a:p>
            <a:fld id="{0212DFB3-F153-B741-946F-9B4E357DAA2E}" type="slidenum">
              <a:rPr lang="en-US" smtClean="0"/>
              <a:t>‹#›</a:t>
            </a:fld>
            <a:endParaRPr lang="en-US"/>
          </a:p>
        </p:txBody>
      </p:sp>
    </p:spTree>
    <p:extLst>
      <p:ext uri="{BB962C8B-B14F-4D97-AF65-F5344CB8AC3E}">
        <p14:creationId xmlns:p14="http://schemas.microsoft.com/office/powerpoint/2010/main" val="2532225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6AAF-EE30-9FF8-BD31-0209453C1D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6FF3AA-69C9-5B95-06AB-09CE4FF825CB}"/>
              </a:ext>
            </a:extLst>
          </p:cNvPr>
          <p:cNvSpPr>
            <a:spLocks noGrp="1"/>
          </p:cNvSpPr>
          <p:nvPr>
            <p:ph type="dt" sz="half" idx="10"/>
          </p:nvPr>
        </p:nvSpPr>
        <p:spPr/>
        <p:txBody>
          <a:bodyPr/>
          <a:lstStyle/>
          <a:p>
            <a:fld id="{69E96349-9799-8B43-8422-2DC1633B3D45}" type="datetimeFigureOut">
              <a:rPr lang="en-US" smtClean="0"/>
              <a:t>2/22/23</a:t>
            </a:fld>
            <a:endParaRPr lang="en-US"/>
          </a:p>
        </p:txBody>
      </p:sp>
      <p:sp>
        <p:nvSpPr>
          <p:cNvPr id="4" name="Footer Placeholder 3">
            <a:extLst>
              <a:ext uri="{FF2B5EF4-FFF2-40B4-BE49-F238E27FC236}">
                <a16:creationId xmlns:a16="http://schemas.microsoft.com/office/drawing/2014/main" id="{6C85ADD0-8DAE-7BCB-7235-9F1F630687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AB2538-CEEC-CD37-AC1D-2587D6BA0E86}"/>
              </a:ext>
            </a:extLst>
          </p:cNvPr>
          <p:cNvSpPr>
            <a:spLocks noGrp="1"/>
          </p:cNvSpPr>
          <p:nvPr>
            <p:ph type="sldNum" sz="quarter" idx="12"/>
          </p:nvPr>
        </p:nvSpPr>
        <p:spPr/>
        <p:txBody>
          <a:bodyPr/>
          <a:lstStyle/>
          <a:p>
            <a:fld id="{0212DFB3-F153-B741-946F-9B4E357DAA2E}" type="slidenum">
              <a:rPr lang="en-US" smtClean="0"/>
              <a:t>‹#›</a:t>
            </a:fld>
            <a:endParaRPr lang="en-US"/>
          </a:p>
        </p:txBody>
      </p:sp>
    </p:spTree>
    <p:extLst>
      <p:ext uri="{BB962C8B-B14F-4D97-AF65-F5344CB8AC3E}">
        <p14:creationId xmlns:p14="http://schemas.microsoft.com/office/powerpoint/2010/main" val="179421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A0BFD-1FC0-E0CD-0131-345D47240245}"/>
              </a:ext>
            </a:extLst>
          </p:cNvPr>
          <p:cNvSpPr>
            <a:spLocks noGrp="1"/>
          </p:cNvSpPr>
          <p:nvPr>
            <p:ph type="dt" sz="half" idx="10"/>
          </p:nvPr>
        </p:nvSpPr>
        <p:spPr/>
        <p:txBody>
          <a:bodyPr/>
          <a:lstStyle/>
          <a:p>
            <a:fld id="{69E96349-9799-8B43-8422-2DC1633B3D45}" type="datetimeFigureOut">
              <a:rPr lang="en-US" smtClean="0"/>
              <a:t>2/22/23</a:t>
            </a:fld>
            <a:endParaRPr lang="en-US"/>
          </a:p>
        </p:txBody>
      </p:sp>
      <p:sp>
        <p:nvSpPr>
          <p:cNvPr id="3" name="Footer Placeholder 2">
            <a:extLst>
              <a:ext uri="{FF2B5EF4-FFF2-40B4-BE49-F238E27FC236}">
                <a16:creationId xmlns:a16="http://schemas.microsoft.com/office/drawing/2014/main" id="{083B799A-F931-8D81-7B2E-FBD617B4E3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BD835-AFFC-BD75-1170-FDD63C1322B6}"/>
              </a:ext>
            </a:extLst>
          </p:cNvPr>
          <p:cNvSpPr>
            <a:spLocks noGrp="1"/>
          </p:cNvSpPr>
          <p:nvPr>
            <p:ph type="sldNum" sz="quarter" idx="12"/>
          </p:nvPr>
        </p:nvSpPr>
        <p:spPr/>
        <p:txBody>
          <a:bodyPr/>
          <a:lstStyle/>
          <a:p>
            <a:fld id="{0212DFB3-F153-B741-946F-9B4E357DAA2E}" type="slidenum">
              <a:rPr lang="en-US" smtClean="0"/>
              <a:t>‹#›</a:t>
            </a:fld>
            <a:endParaRPr lang="en-US"/>
          </a:p>
        </p:txBody>
      </p:sp>
    </p:spTree>
    <p:extLst>
      <p:ext uri="{BB962C8B-B14F-4D97-AF65-F5344CB8AC3E}">
        <p14:creationId xmlns:p14="http://schemas.microsoft.com/office/powerpoint/2010/main" val="313985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3FEF-9FB0-F77D-275A-B0127303D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CFBCB7-913A-DDEC-2FD9-C85CC9E71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57A50A-EA96-54F6-EF57-8A1F7210C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04FB6-7CEC-2275-D432-5A600203398C}"/>
              </a:ext>
            </a:extLst>
          </p:cNvPr>
          <p:cNvSpPr>
            <a:spLocks noGrp="1"/>
          </p:cNvSpPr>
          <p:nvPr>
            <p:ph type="dt" sz="half" idx="10"/>
          </p:nvPr>
        </p:nvSpPr>
        <p:spPr/>
        <p:txBody>
          <a:bodyPr/>
          <a:lstStyle/>
          <a:p>
            <a:fld id="{69E96349-9799-8B43-8422-2DC1633B3D45}" type="datetimeFigureOut">
              <a:rPr lang="en-US" smtClean="0"/>
              <a:t>2/22/23</a:t>
            </a:fld>
            <a:endParaRPr lang="en-US"/>
          </a:p>
        </p:txBody>
      </p:sp>
      <p:sp>
        <p:nvSpPr>
          <p:cNvPr id="6" name="Footer Placeholder 5">
            <a:extLst>
              <a:ext uri="{FF2B5EF4-FFF2-40B4-BE49-F238E27FC236}">
                <a16:creationId xmlns:a16="http://schemas.microsoft.com/office/drawing/2014/main" id="{55F4DCE3-3DF9-06AF-A6E9-1DFA9E1F3A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0B6D4F-7A08-713F-5F8C-DF8655362F70}"/>
              </a:ext>
            </a:extLst>
          </p:cNvPr>
          <p:cNvSpPr>
            <a:spLocks noGrp="1"/>
          </p:cNvSpPr>
          <p:nvPr>
            <p:ph type="sldNum" sz="quarter" idx="12"/>
          </p:nvPr>
        </p:nvSpPr>
        <p:spPr/>
        <p:txBody>
          <a:bodyPr/>
          <a:lstStyle/>
          <a:p>
            <a:fld id="{0212DFB3-F153-B741-946F-9B4E357DAA2E}" type="slidenum">
              <a:rPr lang="en-US" smtClean="0"/>
              <a:t>‹#›</a:t>
            </a:fld>
            <a:endParaRPr lang="en-US"/>
          </a:p>
        </p:txBody>
      </p:sp>
    </p:spTree>
    <p:extLst>
      <p:ext uri="{BB962C8B-B14F-4D97-AF65-F5344CB8AC3E}">
        <p14:creationId xmlns:p14="http://schemas.microsoft.com/office/powerpoint/2010/main" val="35558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8BD9-E05A-A3FE-44B3-7C876C77A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A6B410-0BF3-54E8-A997-794A174B0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AACE3E-1605-DD5B-1E55-1AB89F07D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EA71CF-017D-AF4A-F931-9EBAD8961DDE}"/>
              </a:ext>
            </a:extLst>
          </p:cNvPr>
          <p:cNvSpPr>
            <a:spLocks noGrp="1"/>
          </p:cNvSpPr>
          <p:nvPr>
            <p:ph type="dt" sz="half" idx="10"/>
          </p:nvPr>
        </p:nvSpPr>
        <p:spPr/>
        <p:txBody>
          <a:bodyPr/>
          <a:lstStyle/>
          <a:p>
            <a:fld id="{69E96349-9799-8B43-8422-2DC1633B3D45}" type="datetimeFigureOut">
              <a:rPr lang="en-US" smtClean="0"/>
              <a:t>2/22/23</a:t>
            </a:fld>
            <a:endParaRPr lang="en-US"/>
          </a:p>
        </p:txBody>
      </p:sp>
      <p:sp>
        <p:nvSpPr>
          <p:cNvPr id="6" name="Footer Placeholder 5">
            <a:extLst>
              <a:ext uri="{FF2B5EF4-FFF2-40B4-BE49-F238E27FC236}">
                <a16:creationId xmlns:a16="http://schemas.microsoft.com/office/drawing/2014/main" id="{12EEB86D-DE27-DC04-4FB8-BDB633F853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4CDD7-B66D-2EEA-65C5-4F9FD3106C9F}"/>
              </a:ext>
            </a:extLst>
          </p:cNvPr>
          <p:cNvSpPr>
            <a:spLocks noGrp="1"/>
          </p:cNvSpPr>
          <p:nvPr>
            <p:ph type="sldNum" sz="quarter" idx="12"/>
          </p:nvPr>
        </p:nvSpPr>
        <p:spPr/>
        <p:txBody>
          <a:bodyPr/>
          <a:lstStyle/>
          <a:p>
            <a:fld id="{0212DFB3-F153-B741-946F-9B4E357DAA2E}" type="slidenum">
              <a:rPr lang="en-US" smtClean="0"/>
              <a:t>‹#›</a:t>
            </a:fld>
            <a:endParaRPr lang="en-US"/>
          </a:p>
        </p:txBody>
      </p:sp>
    </p:spTree>
    <p:extLst>
      <p:ext uri="{BB962C8B-B14F-4D97-AF65-F5344CB8AC3E}">
        <p14:creationId xmlns:p14="http://schemas.microsoft.com/office/powerpoint/2010/main" val="419398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C03FA5-1D91-0DB8-ABA7-E128B62B27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37DC5-6B87-75C9-CA30-933CE7582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A6B2E-474D-4590-38DE-98C80E9E96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96349-9799-8B43-8422-2DC1633B3D45}" type="datetimeFigureOut">
              <a:rPr lang="en-US" smtClean="0"/>
              <a:t>2/22/23</a:t>
            </a:fld>
            <a:endParaRPr lang="en-US"/>
          </a:p>
        </p:txBody>
      </p:sp>
      <p:sp>
        <p:nvSpPr>
          <p:cNvPr id="5" name="Footer Placeholder 4">
            <a:extLst>
              <a:ext uri="{FF2B5EF4-FFF2-40B4-BE49-F238E27FC236}">
                <a16:creationId xmlns:a16="http://schemas.microsoft.com/office/drawing/2014/main" id="{5EC7C0A5-10CC-83D6-3777-C88AE89B5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938EAC-1E16-FCA6-7D10-4AFF09E4F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2DFB3-F153-B741-946F-9B4E357DAA2E}" type="slidenum">
              <a:rPr lang="en-US" smtClean="0"/>
              <a:t>‹#›</a:t>
            </a:fld>
            <a:endParaRPr lang="en-US"/>
          </a:p>
        </p:txBody>
      </p:sp>
    </p:spTree>
    <p:extLst>
      <p:ext uri="{BB962C8B-B14F-4D97-AF65-F5344CB8AC3E}">
        <p14:creationId xmlns:p14="http://schemas.microsoft.com/office/powerpoint/2010/main" val="807935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5F41DB5-3036-77C2-BD28-5C675B20A09C}"/>
              </a:ext>
            </a:extLst>
          </p:cNvPr>
          <p:cNvPicPr>
            <a:picLocks noChangeAspect="1"/>
          </p:cNvPicPr>
          <p:nvPr/>
        </p:nvPicPr>
        <p:blipFill rotWithShape="1">
          <a:blip r:embed="rId2"/>
          <a:srcRect l="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CD5AE5-481D-D8F5-84E0-ED1A5AA7210A}"/>
              </a:ext>
            </a:extLst>
          </p:cNvPr>
          <p:cNvSpPr>
            <a:spLocks noGrp="1"/>
          </p:cNvSpPr>
          <p:nvPr>
            <p:ph type="ctrTitle"/>
          </p:nvPr>
        </p:nvSpPr>
        <p:spPr>
          <a:xfrm>
            <a:off x="477981" y="1122363"/>
            <a:ext cx="4023360" cy="3204134"/>
          </a:xfrm>
        </p:spPr>
        <p:txBody>
          <a:bodyPr anchor="b">
            <a:normAutofit/>
          </a:bodyPr>
          <a:lstStyle/>
          <a:p>
            <a:pPr algn="l"/>
            <a:r>
              <a:rPr lang="en-US" sz="4800"/>
              <a:t>Incremental uplift of promotional offers on sales</a:t>
            </a:r>
          </a:p>
        </p:txBody>
      </p:sp>
      <p:sp>
        <p:nvSpPr>
          <p:cNvPr id="3" name="Subtitle 2">
            <a:extLst>
              <a:ext uri="{FF2B5EF4-FFF2-40B4-BE49-F238E27FC236}">
                <a16:creationId xmlns:a16="http://schemas.microsoft.com/office/drawing/2014/main" id="{829BAE31-1D47-1648-FBF6-E230530AC909}"/>
              </a:ext>
            </a:extLst>
          </p:cNvPr>
          <p:cNvSpPr>
            <a:spLocks noGrp="1"/>
          </p:cNvSpPr>
          <p:nvPr>
            <p:ph type="subTitle" idx="1"/>
          </p:nvPr>
        </p:nvSpPr>
        <p:spPr>
          <a:xfrm>
            <a:off x="477980" y="4872922"/>
            <a:ext cx="4023359" cy="1208141"/>
          </a:xfrm>
        </p:spPr>
        <p:txBody>
          <a:bodyPr>
            <a:normAutofit/>
          </a:bodyPr>
          <a:lstStyle/>
          <a:p>
            <a:pPr algn="l"/>
            <a:r>
              <a:rPr lang="en-US" sz="2000"/>
              <a:t>Ali Rafiee</a:t>
            </a:r>
          </a:p>
          <a:p>
            <a:pPr algn="l"/>
            <a:r>
              <a:rPr lang="en-US" sz="2000"/>
              <a:t>Arafieep@uwaterloo.ca</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6186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6933-6844-C508-AE4F-4F160C142719}"/>
              </a:ext>
            </a:extLst>
          </p:cNvPr>
          <p:cNvSpPr>
            <a:spLocks noGrp="1"/>
          </p:cNvSpPr>
          <p:nvPr>
            <p:ph type="title"/>
          </p:nvPr>
        </p:nvSpPr>
        <p:spPr/>
        <p:txBody>
          <a:bodyPr>
            <a:normAutofit/>
          </a:bodyPr>
          <a:lstStyle/>
          <a:p>
            <a:pPr algn="just"/>
            <a:r>
              <a:rPr lang="en-CA" sz="3600" dirty="0">
                <a:solidFill>
                  <a:srgbClr val="374151"/>
                </a:solidFill>
                <a:latin typeface="Söhne"/>
              </a:rPr>
              <a:t>Is a promotion more effective if a customer has historically used it before?</a:t>
            </a:r>
            <a:endParaRPr lang="en-US" sz="3600" dirty="0"/>
          </a:p>
        </p:txBody>
      </p:sp>
      <p:sp>
        <p:nvSpPr>
          <p:cNvPr id="3" name="Content Placeholder 2">
            <a:extLst>
              <a:ext uri="{FF2B5EF4-FFF2-40B4-BE49-F238E27FC236}">
                <a16:creationId xmlns:a16="http://schemas.microsoft.com/office/drawing/2014/main" id="{81727C08-BD40-B96C-A6FE-B01BA52E1537}"/>
              </a:ext>
            </a:extLst>
          </p:cNvPr>
          <p:cNvSpPr>
            <a:spLocks noGrp="1"/>
          </p:cNvSpPr>
          <p:nvPr>
            <p:ph idx="1"/>
          </p:nvPr>
        </p:nvSpPr>
        <p:spPr/>
        <p:txBody>
          <a:bodyPr>
            <a:normAutofit/>
          </a:bodyPr>
          <a:lstStyle/>
          <a:p>
            <a:pPr algn="just"/>
            <a:r>
              <a:rPr lang="en-CA" sz="2400" b="1" i="0" u="none" strike="noStrike" dirty="0">
                <a:effectLst/>
                <a:latin typeface="Menlo" panose="020B0609030804020204" pitchFamily="49" charset="0"/>
              </a:rPr>
              <a:t>Customers who used BOGO before but no other promotion:</a:t>
            </a:r>
          </a:p>
          <a:p>
            <a:pPr lvl="1" algn="just"/>
            <a:r>
              <a:rPr lang="en-CA" sz="1800" b="0" i="0" u="none" strike="noStrike" dirty="0">
                <a:solidFill>
                  <a:srgbClr val="374151"/>
                </a:solidFill>
                <a:effectLst/>
                <a:latin typeface="Söhne"/>
              </a:rPr>
              <a:t>Based on the results for customers who have used BOGO but no other promotions, the BOGO offer has a higher conversion rate and uplift compared to the discount offer. The conversion rate for the BOGO offer is 0.1698, while the conversion rate for the discount offer is 0.1664. The uplift for the BOGO offer is 0.074, while the uplift for the discount offer is 0.071. Therefore, it may be more effective to target these customers with the BOGO offer rather than the discount offer.</a:t>
            </a:r>
            <a:endParaRPr lang="en-CA" sz="1800" b="1" i="0" u="none" strike="noStrike" dirty="0">
              <a:effectLst/>
              <a:latin typeface="Menlo" panose="020B0609030804020204" pitchFamily="49" charset="0"/>
            </a:endParaRPr>
          </a:p>
          <a:p>
            <a:pPr marL="0" indent="0" algn="just">
              <a:buNone/>
            </a:pPr>
            <a:br>
              <a:rPr lang="en-CA" dirty="0"/>
            </a:br>
            <a:endParaRPr lang="en-US" dirty="0"/>
          </a:p>
        </p:txBody>
      </p:sp>
      <p:graphicFrame>
        <p:nvGraphicFramePr>
          <p:cNvPr id="4" name="Table 4">
            <a:extLst>
              <a:ext uri="{FF2B5EF4-FFF2-40B4-BE49-F238E27FC236}">
                <a16:creationId xmlns:a16="http://schemas.microsoft.com/office/drawing/2014/main" id="{D4B8C68E-B19D-FC8F-4577-C1930AC12595}"/>
              </a:ext>
            </a:extLst>
          </p:cNvPr>
          <p:cNvGraphicFramePr>
            <a:graphicFrameLocks/>
          </p:cNvGraphicFramePr>
          <p:nvPr>
            <p:extLst>
              <p:ext uri="{D42A27DB-BD31-4B8C-83A1-F6EECF244321}">
                <p14:modId xmlns:p14="http://schemas.microsoft.com/office/powerpoint/2010/main" val="1905082052"/>
              </p:ext>
            </p:extLst>
          </p:nvPr>
        </p:nvGraphicFramePr>
        <p:xfrm>
          <a:off x="744684" y="4080453"/>
          <a:ext cx="10515597" cy="1112520"/>
        </p:xfrm>
        <a:graphic>
          <a:graphicData uri="http://schemas.openxmlformats.org/drawingml/2006/table">
            <a:tbl>
              <a:tblPr firstRow="1" bandRow="1">
                <a:tableStyleId>{0660B408-B3CF-4A94-85FC-2B1E0A45F4A2}</a:tableStyleId>
              </a:tblPr>
              <a:tblGrid>
                <a:gridCol w="3505199">
                  <a:extLst>
                    <a:ext uri="{9D8B030D-6E8A-4147-A177-3AD203B41FA5}">
                      <a16:colId xmlns:a16="http://schemas.microsoft.com/office/drawing/2014/main" val="553427800"/>
                    </a:ext>
                  </a:extLst>
                </a:gridCol>
                <a:gridCol w="3505199">
                  <a:extLst>
                    <a:ext uri="{9D8B030D-6E8A-4147-A177-3AD203B41FA5}">
                      <a16:colId xmlns:a16="http://schemas.microsoft.com/office/drawing/2014/main" val="1682871249"/>
                    </a:ext>
                  </a:extLst>
                </a:gridCol>
                <a:gridCol w="3505199">
                  <a:extLst>
                    <a:ext uri="{9D8B030D-6E8A-4147-A177-3AD203B41FA5}">
                      <a16:colId xmlns:a16="http://schemas.microsoft.com/office/drawing/2014/main" val="706057734"/>
                    </a:ext>
                  </a:extLst>
                </a:gridCol>
              </a:tblGrid>
              <a:tr h="370840">
                <a:tc>
                  <a:txBody>
                    <a:bodyPr/>
                    <a:lstStyle/>
                    <a:p>
                      <a:pPr algn="ctr"/>
                      <a:r>
                        <a:rPr lang="en-US" dirty="0"/>
                        <a:t>Offer</a:t>
                      </a:r>
                    </a:p>
                  </a:txBody>
                  <a:tcPr/>
                </a:tc>
                <a:tc>
                  <a:txBody>
                    <a:bodyPr/>
                    <a:lstStyle/>
                    <a:p>
                      <a:pPr algn="ctr"/>
                      <a:r>
                        <a:rPr lang="en-US" dirty="0"/>
                        <a:t>Conversion Rate</a:t>
                      </a:r>
                    </a:p>
                  </a:txBody>
                  <a:tcPr/>
                </a:tc>
                <a:tc>
                  <a:txBody>
                    <a:bodyPr/>
                    <a:lstStyle/>
                    <a:p>
                      <a:pPr algn="ctr"/>
                      <a:r>
                        <a:rPr lang="en-US" dirty="0"/>
                        <a:t>Uplift</a:t>
                      </a:r>
                    </a:p>
                  </a:txBody>
                  <a:tcPr/>
                </a:tc>
                <a:extLst>
                  <a:ext uri="{0D108BD9-81ED-4DB2-BD59-A6C34878D82A}">
                    <a16:rowId xmlns:a16="http://schemas.microsoft.com/office/drawing/2014/main" val="506332717"/>
                  </a:ext>
                </a:extLst>
              </a:tr>
              <a:tr h="370840">
                <a:tc>
                  <a:txBody>
                    <a:bodyPr/>
                    <a:lstStyle/>
                    <a:p>
                      <a:pPr algn="ctr"/>
                      <a:r>
                        <a:rPr lang="en-US" dirty="0"/>
                        <a:t>BOGO</a:t>
                      </a:r>
                    </a:p>
                  </a:txBody>
                  <a:tcPr/>
                </a:tc>
                <a:tc>
                  <a:txBody>
                    <a:bodyPr/>
                    <a:lstStyle/>
                    <a:p>
                      <a:pPr algn="ctr"/>
                      <a:r>
                        <a:rPr lang="en-CA" sz="1800" b="0" u="none" strike="noStrike" kern="1200" dirty="0">
                          <a:solidFill>
                            <a:schemeClr val="dk1"/>
                          </a:solidFill>
                          <a:effectLst/>
                        </a:rPr>
                        <a:t>0.169</a:t>
                      </a:r>
                      <a:endParaRPr lang="en-US" dirty="0"/>
                    </a:p>
                  </a:txBody>
                  <a:tcPr/>
                </a:tc>
                <a:tc>
                  <a:txBody>
                    <a:bodyPr/>
                    <a:lstStyle/>
                    <a:p>
                      <a:pPr algn="ctr"/>
                      <a:r>
                        <a:rPr lang="en-CA" sz="1800" b="0" u="none" strike="noStrike" kern="1200" dirty="0">
                          <a:solidFill>
                            <a:schemeClr val="dk1"/>
                          </a:solidFill>
                          <a:effectLst/>
                        </a:rPr>
                        <a:t>0.073</a:t>
                      </a:r>
                      <a:endParaRPr lang="en-US" dirty="0"/>
                    </a:p>
                  </a:txBody>
                  <a:tcPr/>
                </a:tc>
                <a:extLst>
                  <a:ext uri="{0D108BD9-81ED-4DB2-BD59-A6C34878D82A}">
                    <a16:rowId xmlns:a16="http://schemas.microsoft.com/office/drawing/2014/main" val="1343049265"/>
                  </a:ext>
                </a:extLst>
              </a:tr>
              <a:tr h="370840">
                <a:tc>
                  <a:txBody>
                    <a:bodyPr/>
                    <a:lstStyle/>
                    <a:p>
                      <a:pPr algn="ctr"/>
                      <a:r>
                        <a:rPr lang="en-US" dirty="0"/>
                        <a:t>Discount</a:t>
                      </a:r>
                    </a:p>
                  </a:txBody>
                  <a:tcPr/>
                </a:tc>
                <a:tc>
                  <a:txBody>
                    <a:bodyPr/>
                    <a:lstStyle/>
                    <a:p>
                      <a:pPr algn="ctr"/>
                      <a:r>
                        <a:rPr lang="en-CA" sz="1800" b="0" u="none" strike="noStrike" kern="1200" dirty="0">
                          <a:solidFill>
                            <a:schemeClr val="dk1"/>
                          </a:solidFill>
                          <a:effectLst/>
                        </a:rPr>
                        <a:t>0.166</a:t>
                      </a:r>
                      <a:endParaRPr lang="en-US" dirty="0"/>
                    </a:p>
                  </a:txBody>
                  <a:tcPr/>
                </a:tc>
                <a:tc>
                  <a:txBody>
                    <a:bodyPr/>
                    <a:lstStyle/>
                    <a:p>
                      <a:pPr algn="ctr"/>
                      <a:r>
                        <a:rPr lang="en-CA" sz="1800" b="0" u="none" strike="noStrike" kern="1200" dirty="0">
                          <a:solidFill>
                            <a:schemeClr val="dk1"/>
                          </a:solidFill>
                          <a:effectLst/>
                        </a:rPr>
                        <a:t>0.07</a:t>
                      </a:r>
                      <a:endParaRPr lang="en-US" dirty="0"/>
                    </a:p>
                  </a:txBody>
                  <a:tcPr/>
                </a:tc>
                <a:extLst>
                  <a:ext uri="{0D108BD9-81ED-4DB2-BD59-A6C34878D82A}">
                    <a16:rowId xmlns:a16="http://schemas.microsoft.com/office/drawing/2014/main" val="719744187"/>
                  </a:ext>
                </a:extLst>
              </a:tr>
            </a:tbl>
          </a:graphicData>
        </a:graphic>
      </p:graphicFrame>
    </p:spTree>
    <p:extLst>
      <p:ext uri="{BB962C8B-B14F-4D97-AF65-F5344CB8AC3E}">
        <p14:creationId xmlns:p14="http://schemas.microsoft.com/office/powerpoint/2010/main" val="3262271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20E88-05E8-373B-E740-D5C3D89AC3A3}"/>
              </a:ext>
            </a:extLst>
          </p:cNvPr>
          <p:cNvSpPr>
            <a:spLocks noGrp="1"/>
          </p:cNvSpPr>
          <p:nvPr>
            <p:ph idx="1"/>
          </p:nvPr>
        </p:nvSpPr>
        <p:spPr>
          <a:xfrm>
            <a:off x="536864" y="370898"/>
            <a:ext cx="11003970" cy="6050684"/>
          </a:xfrm>
        </p:spPr>
        <p:txBody>
          <a:bodyPr>
            <a:normAutofit/>
          </a:bodyPr>
          <a:lstStyle/>
          <a:p>
            <a:pPr algn="just"/>
            <a:r>
              <a:rPr lang="en-CA" sz="2400" b="1" i="0" u="none" strike="noStrike" dirty="0">
                <a:effectLst/>
                <a:latin typeface="Menlo" panose="020B0609030804020204" pitchFamily="49" charset="0"/>
              </a:rPr>
              <a:t>Customers who used Discount before but no other promotion:</a:t>
            </a:r>
          </a:p>
          <a:p>
            <a:pPr lvl="1" algn="just"/>
            <a:r>
              <a:rPr lang="en-CA" sz="1800" dirty="0">
                <a:solidFill>
                  <a:srgbClr val="374151"/>
                </a:solidFill>
                <a:latin typeface="Söhne"/>
              </a:rPr>
              <a:t>For customers who have historically only used discount offers, the analysis shows that offering a discount promotion to these customers would result in a higher conversion rate and uplift compared to offering a BOGO promotion. Specifically, the conversion rate for the discount offer is 0.168968, while the conversion rate for the BOGO offer is 0.110892. The uplift for the discount offer is 0.069155, while the uplift for the BOGO offer is 0.011078.</a:t>
            </a:r>
          </a:p>
          <a:p>
            <a:pPr lvl="1" algn="just"/>
            <a:endParaRPr lang="en-CA" sz="1800" dirty="0">
              <a:solidFill>
                <a:srgbClr val="374151"/>
              </a:solidFill>
              <a:latin typeface="Söhne"/>
            </a:endParaRPr>
          </a:p>
          <a:p>
            <a:pPr lvl="1" algn="just"/>
            <a:endParaRPr lang="en-CA" sz="1800" dirty="0">
              <a:solidFill>
                <a:srgbClr val="374151"/>
              </a:solidFill>
              <a:latin typeface="Söhne"/>
            </a:endParaRPr>
          </a:p>
          <a:p>
            <a:pPr marL="0" indent="0" algn="just">
              <a:buNone/>
            </a:pPr>
            <a:endParaRPr lang="en-US" sz="1600" dirty="0"/>
          </a:p>
          <a:p>
            <a:pPr marL="0" indent="0" algn="just">
              <a:buNone/>
            </a:pPr>
            <a:endParaRPr lang="en-US" sz="100" dirty="0"/>
          </a:p>
          <a:p>
            <a:pPr algn="just"/>
            <a:r>
              <a:rPr lang="en-CA" sz="2400" b="1" i="0" u="none" strike="noStrike" dirty="0">
                <a:effectLst/>
                <a:latin typeface="Menlo" panose="020B0609030804020204" pitchFamily="49" charset="0"/>
              </a:rPr>
              <a:t>Customers who used both promotions before:</a:t>
            </a:r>
          </a:p>
          <a:p>
            <a:pPr lvl="1" algn="just"/>
            <a:r>
              <a:rPr lang="en-CA" sz="1800" dirty="0">
                <a:solidFill>
                  <a:srgbClr val="374151"/>
                </a:solidFill>
                <a:latin typeface="Söhne"/>
              </a:rPr>
              <a:t>The results show that customers who have used both BOGO and Discount promotions in the past are more likely to convert with the Discount promotion. The conversion rate for Discount promotion is 31.5%, which is higher than the conversion rate for BOGO promotion which is 25.2%. The uplift for Discount promotion is also higher at 13.4% compared to BOGO promotion which has an uplift of 7.1%. Therefore, it is recommended to target these customers with the Discount promotion in the future.</a:t>
            </a:r>
            <a:endParaRPr lang="en-US" sz="1800" dirty="0">
              <a:solidFill>
                <a:srgbClr val="374151"/>
              </a:solidFill>
              <a:latin typeface="Söhne"/>
            </a:endParaRPr>
          </a:p>
        </p:txBody>
      </p:sp>
      <p:graphicFrame>
        <p:nvGraphicFramePr>
          <p:cNvPr id="4" name="Table 4">
            <a:extLst>
              <a:ext uri="{FF2B5EF4-FFF2-40B4-BE49-F238E27FC236}">
                <a16:creationId xmlns:a16="http://schemas.microsoft.com/office/drawing/2014/main" id="{CC5CFF6C-4827-B563-6BBE-51AFE241A0C3}"/>
              </a:ext>
            </a:extLst>
          </p:cNvPr>
          <p:cNvGraphicFramePr>
            <a:graphicFrameLocks/>
          </p:cNvGraphicFramePr>
          <p:nvPr>
            <p:extLst>
              <p:ext uri="{D42A27DB-BD31-4B8C-83A1-F6EECF244321}">
                <p14:modId xmlns:p14="http://schemas.microsoft.com/office/powerpoint/2010/main" val="3289698618"/>
              </p:ext>
            </p:extLst>
          </p:nvPr>
        </p:nvGraphicFramePr>
        <p:xfrm>
          <a:off x="2209801" y="2414847"/>
          <a:ext cx="7994073" cy="1097280"/>
        </p:xfrm>
        <a:graphic>
          <a:graphicData uri="http://schemas.openxmlformats.org/drawingml/2006/table">
            <a:tbl>
              <a:tblPr firstRow="1" bandRow="1">
                <a:tableStyleId>{0660B408-B3CF-4A94-85FC-2B1E0A45F4A2}</a:tableStyleId>
              </a:tblPr>
              <a:tblGrid>
                <a:gridCol w="2664691">
                  <a:extLst>
                    <a:ext uri="{9D8B030D-6E8A-4147-A177-3AD203B41FA5}">
                      <a16:colId xmlns:a16="http://schemas.microsoft.com/office/drawing/2014/main" val="553427800"/>
                    </a:ext>
                  </a:extLst>
                </a:gridCol>
                <a:gridCol w="2664691">
                  <a:extLst>
                    <a:ext uri="{9D8B030D-6E8A-4147-A177-3AD203B41FA5}">
                      <a16:colId xmlns:a16="http://schemas.microsoft.com/office/drawing/2014/main" val="1682871249"/>
                    </a:ext>
                  </a:extLst>
                </a:gridCol>
                <a:gridCol w="2664691">
                  <a:extLst>
                    <a:ext uri="{9D8B030D-6E8A-4147-A177-3AD203B41FA5}">
                      <a16:colId xmlns:a16="http://schemas.microsoft.com/office/drawing/2014/main" val="706057734"/>
                    </a:ext>
                  </a:extLst>
                </a:gridCol>
              </a:tblGrid>
              <a:tr h="301072">
                <a:tc>
                  <a:txBody>
                    <a:bodyPr/>
                    <a:lstStyle/>
                    <a:p>
                      <a:pPr algn="ctr"/>
                      <a:r>
                        <a:rPr lang="en-US" dirty="0"/>
                        <a:t>Offer</a:t>
                      </a:r>
                    </a:p>
                  </a:txBody>
                  <a:tcPr/>
                </a:tc>
                <a:tc>
                  <a:txBody>
                    <a:bodyPr/>
                    <a:lstStyle/>
                    <a:p>
                      <a:pPr algn="ctr"/>
                      <a:r>
                        <a:rPr lang="en-US" dirty="0"/>
                        <a:t>Conversion Rate</a:t>
                      </a:r>
                    </a:p>
                  </a:txBody>
                  <a:tcPr/>
                </a:tc>
                <a:tc>
                  <a:txBody>
                    <a:bodyPr/>
                    <a:lstStyle/>
                    <a:p>
                      <a:pPr algn="ctr"/>
                      <a:r>
                        <a:rPr lang="en-US" dirty="0"/>
                        <a:t>Uplift</a:t>
                      </a:r>
                    </a:p>
                  </a:txBody>
                  <a:tcPr/>
                </a:tc>
                <a:extLst>
                  <a:ext uri="{0D108BD9-81ED-4DB2-BD59-A6C34878D82A}">
                    <a16:rowId xmlns:a16="http://schemas.microsoft.com/office/drawing/2014/main" val="506332717"/>
                  </a:ext>
                </a:extLst>
              </a:tr>
              <a:tr h="301072">
                <a:tc>
                  <a:txBody>
                    <a:bodyPr/>
                    <a:lstStyle/>
                    <a:p>
                      <a:pPr algn="ctr"/>
                      <a:r>
                        <a:rPr lang="en-US" dirty="0"/>
                        <a:t>BOGO</a:t>
                      </a:r>
                    </a:p>
                  </a:txBody>
                  <a:tcPr/>
                </a:tc>
                <a:tc>
                  <a:txBody>
                    <a:bodyPr/>
                    <a:lstStyle/>
                    <a:p>
                      <a:pPr algn="ctr"/>
                      <a:r>
                        <a:rPr lang="en-CA" sz="1800" b="0" u="none" strike="noStrike" kern="1200" dirty="0">
                          <a:solidFill>
                            <a:schemeClr val="dk1"/>
                          </a:solidFill>
                          <a:effectLst/>
                        </a:rPr>
                        <a:t>0.11</a:t>
                      </a:r>
                      <a:endParaRPr lang="en-US" dirty="0"/>
                    </a:p>
                  </a:txBody>
                  <a:tcPr/>
                </a:tc>
                <a:tc>
                  <a:txBody>
                    <a:bodyPr/>
                    <a:lstStyle/>
                    <a:p>
                      <a:pPr algn="ctr"/>
                      <a:r>
                        <a:rPr lang="en-CA" sz="1800" b="0" u="none" strike="noStrike" kern="1200" dirty="0">
                          <a:solidFill>
                            <a:schemeClr val="dk1"/>
                          </a:solidFill>
                          <a:effectLst/>
                        </a:rPr>
                        <a:t>0.01</a:t>
                      </a:r>
                      <a:endParaRPr lang="en-US" dirty="0"/>
                    </a:p>
                  </a:txBody>
                  <a:tcPr/>
                </a:tc>
                <a:extLst>
                  <a:ext uri="{0D108BD9-81ED-4DB2-BD59-A6C34878D82A}">
                    <a16:rowId xmlns:a16="http://schemas.microsoft.com/office/drawing/2014/main" val="1343049265"/>
                  </a:ext>
                </a:extLst>
              </a:tr>
              <a:tr h="301072">
                <a:tc>
                  <a:txBody>
                    <a:bodyPr/>
                    <a:lstStyle/>
                    <a:p>
                      <a:pPr algn="ctr"/>
                      <a:r>
                        <a:rPr lang="en-US" dirty="0"/>
                        <a:t>Discount</a:t>
                      </a:r>
                    </a:p>
                  </a:txBody>
                  <a:tcPr/>
                </a:tc>
                <a:tc>
                  <a:txBody>
                    <a:bodyPr/>
                    <a:lstStyle/>
                    <a:p>
                      <a:pPr algn="ctr"/>
                      <a:r>
                        <a:rPr lang="en-CA" sz="1800" b="0" u="none" strike="noStrike" kern="1200" dirty="0">
                          <a:solidFill>
                            <a:schemeClr val="dk1"/>
                          </a:solidFill>
                          <a:effectLst/>
                        </a:rPr>
                        <a:t>0.16</a:t>
                      </a:r>
                      <a:endParaRPr lang="en-US" dirty="0"/>
                    </a:p>
                  </a:txBody>
                  <a:tcPr/>
                </a:tc>
                <a:tc>
                  <a:txBody>
                    <a:bodyPr/>
                    <a:lstStyle/>
                    <a:p>
                      <a:pPr algn="ctr"/>
                      <a:r>
                        <a:rPr lang="en-CA" sz="1800" b="0" u="none" strike="noStrike" kern="1200" dirty="0">
                          <a:solidFill>
                            <a:schemeClr val="dk1"/>
                          </a:solidFill>
                          <a:effectLst/>
                        </a:rPr>
                        <a:t>0.06</a:t>
                      </a:r>
                      <a:endParaRPr lang="en-US" dirty="0"/>
                    </a:p>
                  </a:txBody>
                  <a:tcPr/>
                </a:tc>
                <a:extLst>
                  <a:ext uri="{0D108BD9-81ED-4DB2-BD59-A6C34878D82A}">
                    <a16:rowId xmlns:a16="http://schemas.microsoft.com/office/drawing/2014/main" val="719744187"/>
                  </a:ext>
                </a:extLst>
              </a:tr>
            </a:tbl>
          </a:graphicData>
        </a:graphic>
      </p:graphicFrame>
      <p:graphicFrame>
        <p:nvGraphicFramePr>
          <p:cNvPr id="5" name="Table 4">
            <a:extLst>
              <a:ext uri="{FF2B5EF4-FFF2-40B4-BE49-F238E27FC236}">
                <a16:creationId xmlns:a16="http://schemas.microsoft.com/office/drawing/2014/main" id="{E013CA77-D711-60E6-741E-32C9A2870A3A}"/>
              </a:ext>
            </a:extLst>
          </p:cNvPr>
          <p:cNvGraphicFramePr>
            <a:graphicFrameLocks/>
          </p:cNvGraphicFramePr>
          <p:nvPr>
            <p:extLst>
              <p:ext uri="{D42A27DB-BD31-4B8C-83A1-F6EECF244321}">
                <p14:modId xmlns:p14="http://schemas.microsoft.com/office/powerpoint/2010/main" val="3032938637"/>
              </p:ext>
            </p:extLst>
          </p:nvPr>
        </p:nvGraphicFramePr>
        <p:xfrm>
          <a:off x="2209801" y="5324417"/>
          <a:ext cx="7994073" cy="1097280"/>
        </p:xfrm>
        <a:graphic>
          <a:graphicData uri="http://schemas.openxmlformats.org/drawingml/2006/table">
            <a:tbl>
              <a:tblPr firstRow="1" bandRow="1">
                <a:tableStyleId>{0660B408-B3CF-4A94-85FC-2B1E0A45F4A2}</a:tableStyleId>
              </a:tblPr>
              <a:tblGrid>
                <a:gridCol w="2664691">
                  <a:extLst>
                    <a:ext uri="{9D8B030D-6E8A-4147-A177-3AD203B41FA5}">
                      <a16:colId xmlns:a16="http://schemas.microsoft.com/office/drawing/2014/main" val="553427800"/>
                    </a:ext>
                  </a:extLst>
                </a:gridCol>
                <a:gridCol w="2664691">
                  <a:extLst>
                    <a:ext uri="{9D8B030D-6E8A-4147-A177-3AD203B41FA5}">
                      <a16:colId xmlns:a16="http://schemas.microsoft.com/office/drawing/2014/main" val="1682871249"/>
                    </a:ext>
                  </a:extLst>
                </a:gridCol>
                <a:gridCol w="2664691">
                  <a:extLst>
                    <a:ext uri="{9D8B030D-6E8A-4147-A177-3AD203B41FA5}">
                      <a16:colId xmlns:a16="http://schemas.microsoft.com/office/drawing/2014/main" val="706057734"/>
                    </a:ext>
                  </a:extLst>
                </a:gridCol>
              </a:tblGrid>
              <a:tr h="301072">
                <a:tc>
                  <a:txBody>
                    <a:bodyPr/>
                    <a:lstStyle/>
                    <a:p>
                      <a:pPr algn="ctr"/>
                      <a:r>
                        <a:rPr lang="en-US" dirty="0"/>
                        <a:t>Offer</a:t>
                      </a:r>
                    </a:p>
                  </a:txBody>
                  <a:tcPr/>
                </a:tc>
                <a:tc>
                  <a:txBody>
                    <a:bodyPr/>
                    <a:lstStyle/>
                    <a:p>
                      <a:pPr algn="ctr"/>
                      <a:r>
                        <a:rPr lang="en-US" dirty="0"/>
                        <a:t>Conversion Rate</a:t>
                      </a:r>
                    </a:p>
                  </a:txBody>
                  <a:tcPr/>
                </a:tc>
                <a:tc>
                  <a:txBody>
                    <a:bodyPr/>
                    <a:lstStyle/>
                    <a:p>
                      <a:pPr algn="ctr"/>
                      <a:r>
                        <a:rPr lang="en-US" dirty="0"/>
                        <a:t>Uplift</a:t>
                      </a:r>
                    </a:p>
                  </a:txBody>
                  <a:tcPr/>
                </a:tc>
                <a:extLst>
                  <a:ext uri="{0D108BD9-81ED-4DB2-BD59-A6C34878D82A}">
                    <a16:rowId xmlns:a16="http://schemas.microsoft.com/office/drawing/2014/main" val="506332717"/>
                  </a:ext>
                </a:extLst>
              </a:tr>
              <a:tr h="301072">
                <a:tc>
                  <a:txBody>
                    <a:bodyPr/>
                    <a:lstStyle/>
                    <a:p>
                      <a:pPr algn="ctr"/>
                      <a:r>
                        <a:rPr lang="en-US" dirty="0"/>
                        <a:t>BOGO</a:t>
                      </a:r>
                    </a:p>
                  </a:txBody>
                  <a:tcPr/>
                </a:tc>
                <a:tc>
                  <a:txBody>
                    <a:bodyPr/>
                    <a:lstStyle/>
                    <a:p>
                      <a:pPr algn="ctr"/>
                      <a:r>
                        <a:rPr lang="en-CA" sz="1800" b="0" u="none" strike="noStrike" kern="1200" dirty="0">
                          <a:solidFill>
                            <a:schemeClr val="dk1"/>
                          </a:solidFill>
                          <a:effectLst/>
                        </a:rPr>
                        <a:t>0.25</a:t>
                      </a:r>
                      <a:endParaRPr lang="en-US" dirty="0"/>
                    </a:p>
                  </a:txBody>
                  <a:tcPr/>
                </a:tc>
                <a:tc>
                  <a:txBody>
                    <a:bodyPr/>
                    <a:lstStyle/>
                    <a:p>
                      <a:pPr algn="ctr"/>
                      <a:r>
                        <a:rPr lang="en-CA" sz="1800" b="0" u="none" strike="noStrike" kern="1200" dirty="0">
                          <a:solidFill>
                            <a:schemeClr val="dk1"/>
                          </a:solidFill>
                          <a:effectLst/>
                        </a:rPr>
                        <a:t>0.07</a:t>
                      </a:r>
                      <a:endParaRPr lang="en-US" dirty="0"/>
                    </a:p>
                  </a:txBody>
                  <a:tcPr/>
                </a:tc>
                <a:extLst>
                  <a:ext uri="{0D108BD9-81ED-4DB2-BD59-A6C34878D82A}">
                    <a16:rowId xmlns:a16="http://schemas.microsoft.com/office/drawing/2014/main" val="1343049265"/>
                  </a:ext>
                </a:extLst>
              </a:tr>
              <a:tr h="301072">
                <a:tc>
                  <a:txBody>
                    <a:bodyPr/>
                    <a:lstStyle/>
                    <a:p>
                      <a:pPr algn="ctr"/>
                      <a:r>
                        <a:rPr lang="en-US" dirty="0"/>
                        <a:t>Discount</a:t>
                      </a:r>
                    </a:p>
                  </a:txBody>
                  <a:tcPr/>
                </a:tc>
                <a:tc>
                  <a:txBody>
                    <a:bodyPr/>
                    <a:lstStyle/>
                    <a:p>
                      <a:pPr algn="ctr"/>
                      <a:r>
                        <a:rPr lang="en-CA" sz="1800" b="0" u="none" strike="noStrike" kern="1200" dirty="0">
                          <a:solidFill>
                            <a:schemeClr val="dk1"/>
                          </a:solidFill>
                          <a:effectLst/>
                        </a:rPr>
                        <a:t>0.31</a:t>
                      </a:r>
                      <a:endParaRPr lang="en-US" dirty="0"/>
                    </a:p>
                  </a:txBody>
                  <a:tcPr/>
                </a:tc>
                <a:tc>
                  <a:txBody>
                    <a:bodyPr/>
                    <a:lstStyle/>
                    <a:p>
                      <a:pPr algn="ctr"/>
                      <a:r>
                        <a:rPr lang="en-CA" sz="1800" b="0" u="none" strike="noStrike" kern="1200" dirty="0">
                          <a:solidFill>
                            <a:schemeClr val="dk1"/>
                          </a:solidFill>
                          <a:effectLst/>
                        </a:rPr>
                        <a:t>0.13</a:t>
                      </a:r>
                      <a:endParaRPr lang="en-US" dirty="0"/>
                    </a:p>
                  </a:txBody>
                  <a:tcPr/>
                </a:tc>
                <a:extLst>
                  <a:ext uri="{0D108BD9-81ED-4DB2-BD59-A6C34878D82A}">
                    <a16:rowId xmlns:a16="http://schemas.microsoft.com/office/drawing/2014/main" val="719744187"/>
                  </a:ext>
                </a:extLst>
              </a:tr>
            </a:tbl>
          </a:graphicData>
        </a:graphic>
      </p:graphicFrame>
    </p:spTree>
    <p:extLst>
      <p:ext uri="{BB962C8B-B14F-4D97-AF65-F5344CB8AC3E}">
        <p14:creationId xmlns:p14="http://schemas.microsoft.com/office/powerpoint/2010/main" val="2498528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0F59-BD26-1EBA-EEF1-887389863AAE}"/>
              </a:ext>
            </a:extLst>
          </p:cNvPr>
          <p:cNvSpPr>
            <a:spLocks noGrp="1"/>
          </p:cNvSpPr>
          <p:nvPr>
            <p:ph type="title"/>
          </p:nvPr>
        </p:nvSpPr>
        <p:spPr/>
        <p:txBody>
          <a:bodyPr/>
          <a:lstStyle/>
          <a:p>
            <a:r>
              <a:rPr lang="en-US" sz="3600" dirty="0">
                <a:solidFill>
                  <a:srgbClr val="374151"/>
                </a:solidFill>
                <a:latin typeface="Söhne"/>
              </a:rPr>
              <a:t>Is a promotion more effective if a customer is acquired through referral?</a:t>
            </a:r>
          </a:p>
        </p:txBody>
      </p:sp>
      <p:sp>
        <p:nvSpPr>
          <p:cNvPr id="3" name="Content Placeholder 2">
            <a:extLst>
              <a:ext uri="{FF2B5EF4-FFF2-40B4-BE49-F238E27FC236}">
                <a16:creationId xmlns:a16="http://schemas.microsoft.com/office/drawing/2014/main" id="{2C661915-211A-6F81-3D65-5C0591645996}"/>
              </a:ext>
            </a:extLst>
          </p:cNvPr>
          <p:cNvSpPr>
            <a:spLocks noGrp="1"/>
          </p:cNvSpPr>
          <p:nvPr>
            <p:ph idx="1"/>
          </p:nvPr>
        </p:nvSpPr>
        <p:spPr/>
        <p:txBody>
          <a:bodyPr>
            <a:normAutofit/>
          </a:bodyPr>
          <a:lstStyle/>
          <a:p>
            <a:pPr algn="just"/>
            <a:r>
              <a:rPr lang="en-US" sz="2400" dirty="0"/>
              <a:t>The results indicate that no matter whether a customer is acquired though referral or not, still a Discount promotion is more likely to convert the customers. </a:t>
            </a:r>
          </a:p>
        </p:txBody>
      </p:sp>
      <p:graphicFrame>
        <p:nvGraphicFramePr>
          <p:cNvPr id="4" name="Table 4">
            <a:extLst>
              <a:ext uri="{FF2B5EF4-FFF2-40B4-BE49-F238E27FC236}">
                <a16:creationId xmlns:a16="http://schemas.microsoft.com/office/drawing/2014/main" id="{AE5C2CBE-EC8A-820D-C7AC-6835725395B0}"/>
              </a:ext>
            </a:extLst>
          </p:cNvPr>
          <p:cNvGraphicFramePr>
            <a:graphicFrameLocks/>
          </p:cNvGraphicFramePr>
          <p:nvPr>
            <p:extLst>
              <p:ext uri="{D42A27DB-BD31-4B8C-83A1-F6EECF244321}">
                <p14:modId xmlns:p14="http://schemas.microsoft.com/office/powerpoint/2010/main" val="2299886768"/>
              </p:ext>
            </p:extLst>
          </p:nvPr>
        </p:nvGraphicFramePr>
        <p:xfrm>
          <a:off x="2209800" y="2994369"/>
          <a:ext cx="7994073" cy="1097280"/>
        </p:xfrm>
        <a:graphic>
          <a:graphicData uri="http://schemas.openxmlformats.org/drawingml/2006/table">
            <a:tbl>
              <a:tblPr firstRow="1" bandRow="1">
                <a:tableStyleId>{0660B408-B3CF-4A94-85FC-2B1E0A45F4A2}</a:tableStyleId>
              </a:tblPr>
              <a:tblGrid>
                <a:gridCol w="2664691">
                  <a:extLst>
                    <a:ext uri="{9D8B030D-6E8A-4147-A177-3AD203B41FA5}">
                      <a16:colId xmlns:a16="http://schemas.microsoft.com/office/drawing/2014/main" val="553427800"/>
                    </a:ext>
                  </a:extLst>
                </a:gridCol>
                <a:gridCol w="2664691">
                  <a:extLst>
                    <a:ext uri="{9D8B030D-6E8A-4147-A177-3AD203B41FA5}">
                      <a16:colId xmlns:a16="http://schemas.microsoft.com/office/drawing/2014/main" val="1682871249"/>
                    </a:ext>
                  </a:extLst>
                </a:gridCol>
                <a:gridCol w="2664691">
                  <a:extLst>
                    <a:ext uri="{9D8B030D-6E8A-4147-A177-3AD203B41FA5}">
                      <a16:colId xmlns:a16="http://schemas.microsoft.com/office/drawing/2014/main" val="706057734"/>
                    </a:ext>
                  </a:extLst>
                </a:gridCol>
              </a:tblGrid>
              <a:tr h="301072">
                <a:tc>
                  <a:txBody>
                    <a:bodyPr/>
                    <a:lstStyle/>
                    <a:p>
                      <a:pPr algn="ctr"/>
                      <a:r>
                        <a:rPr lang="en-US" dirty="0"/>
                        <a:t>Offer</a:t>
                      </a:r>
                    </a:p>
                  </a:txBody>
                  <a:tcPr/>
                </a:tc>
                <a:tc>
                  <a:txBody>
                    <a:bodyPr/>
                    <a:lstStyle/>
                    <a:p>
                      <a:pPr algn="ctr"/>
                      <a:r>
                        <a:rPr lang="en-US" dirty="0"/>
                        <a:t>Conversion Rate</a:t>
                      </a:r>
                    </a:p>
                  </a:txBody>
                  <a:tcPr/>
                </a:tc>
                <a:tc>
                  <a:txBody>
                    <a:bodyPr/>
                    <a:lstStyle/>
                    <a:p>
                      <a:pPr algn="ctr"/>
                      <a:r>
                        <a:rPr lang="en-US" dirty="0"/>
                        <a:t>Uplift</a:t>
                      </a:r>
                    </a:p>
                  </a:txBody>
                  <a:tcPr/>
                </a:tc>
                <a:extLst>
                  <a:ext uri="{0D108BD9-81ED-4DB2-BD59-A6C34878D82A}">
                    <a16:rowId xmlns:a16="http://schemas.microsoft.com/office/drawing/2014/main" val="506332717"/>
                  </a:ext>
                </a:extLst>
              </a:tr>
              <a:tr h="301072">
                <a:tc>
                  <a:txBody>
                    <a:bodyPr/>
                    <a:lstStyle/>
                    <a:p>
                      <a:pPr algn="ctr"/>
                      <a:r>
                        <a:rPr lang="en-US" dirty="0"/>
                        <a:t>BOGO</a:t>
                      </a:r>
                    </a:p>
                  </a:txBody>
                  <a:tcPr/>
                </a:tc>
                <a:tc>
                  <a:txBody>
                    <a:bodyPr/>
                    <a:lstStyle/>
                    <a:p>
                      <a:pPr algn="ctr"/>
                      <a:r>
                        <a:rPr lang="en-CA" sz="1800" b="0" u="none" strike="noStrike" kern="1200" dirty="0">
                          <a:solidFill>
                            <a:schemeClr val="dk1"/>
                          </a:solidFill>
                          <a:effectLst/>
                        </a:rPr>
                        <a:t>0.12</a:t>
                      </a:r>
                      <a:endParaRPr lang="en-US" dirty="0"/>
                    </a:p>
                  </a:txBody>
                  <a:tcPr/>
                </a:tc>
                <a:tc>
                  <a:txBody>
                    <a:bodyPr/>
                    <a:lstStyle/>
                    <a:p>
                      <a:pPr algn="ctr"/>
                      <a:r>
                        <a:rPr lang="en-CA" sz="1800" b="0" u="none" strike="noStrike" kern="1200" dirty="0">
                          <a:solidFill>
                            <a:schemeClr val="dk1"/>
                          </a:solidFill>
                          <a:effectLst/>
                        </a:rPr>
                        <a:t>0.05</a:t>
                      </a:r>
                      <a:endParaRPr lang="en-US" dirty="0"/>
                    </a:p>
                  </a:txBody>
                  <a:tcPr/>
                </a:tc>
                <a:extLst>
                  <a:ext uri="{0D108BD9-81ED-4DB2-BD59-A6C34878D82A}">
                    <a16:rowId xmlns:a16="http://schemas.microsoft.com/office/drawing/2014/main" val="1343049265"/>
                  </a:ext>
                </a:extLst>
              </a:tr>
              <a:tr h="301072">
                <a:tc>
                  <a:txBody>
                    <a:bodyPr/>
                    <a:lstStyle/>
                    <a:p>
                      <a:pPr algn="ctr"/>
                      <a:r>
                        <a:rPr lang="en-US" dirty="0"/>
                        <a:t>Discount</a:t>
                      </a:r>
                    </a:p>
                  </a:txBody>
                  <a:tcPr/>
                </a:tc>
                <a:tc>
                  <a:txBody>
                    <a:bodyPr/>
                    <a:lstStyle/>
                    <a:p>
                      <a:pPr algn="ctr"/>
                      <a:r>
                        <a:rPr lang="en-CA" sz="1800" b="0" u="none" strike="noStrike" kern="1200" dirty="0">
                          <a:solidFill>
                            <a:schemeClr val="dk1"/>
                          </a:solidFill>
                          <a:effectLst/>
                        </a:rPr>
                        <a:t>0.15</a:t>
                      </a:r>
                      <a:endParaRPr lang="en-US" dirty="0"/>
                    </a:p>
                  </a:txBody>
                  <a:tcPr/>
                </a:tc>
                <a:tc>
                  <a:txBody>
                    <a:bodyPr/>
                    <a:lstStyle/>
                    <a:p>
                      <a:pPr algn="ctr"/>
                      <a:r>
                        <a:rPr lang="en-CA" sz="1800" b="0" u="none" strike="noStrike" kern="1200" dirty="0">
                          <a:solidFill>
                            <a:schemeClr val="dk1"/>
                          </a:solidFill>
                          <a:effectLst/>
                        </a:rPr>
                        <a:t>0.07</a:t>
                      </a:r>
                      <a:endParaRPr lang="en-US" dirty="0"/>
                    </a:p>
                  </a:txBody>
                  <a:tcPr/>
                </a:tc>
                <a:extLst>
                  <a:ext uri="{0D108BD9-81ED-4DB2-BD59-A6C34878D82A}">
                    <a16:rowId xmlns:a16="http://schemas.microsoft.com/office/drawing/2014/main" val="719744187"/>
                  </a:ext>
                </a:extLst>
              </a:tr>
            </a:tbl>
          </a:graphicData>
        </a:graphic>
      </p:graphicFrame>
      <p:graphicFrame>
        <p:nvGraphicFramePr>
          <p:cNvPr id="5" name="Table 4">
            <a:extLst>
              <a:ext uri="{FF2B5EF4-FFF2-40B4-BE49-F238E27FC236}">
                <a16:creationId xmlns:a16="http://schemas.microsoft.com/office/drawing/2014/main" id="{21C201A7-CE1A-FA7A-3D77-4443E546B68F}"/>
              </a:ext>
            </a:extLst>
          </p:cNvPr>
          <p:cNvGraphicFramePr>
            <a:graphicFrameLocks/>
          </p:cNvGraphicFramePr>
          <p:nvPr>
            <p:extLst>
              <p:ext uri="{D42A27DB-BD31-4B8C-83A1-F6EECF244321}">
                <p14:modId xmlns:p14="http://schemas.microsoft.com/office/powerpoint/2010/main" val="3000867634"/>
              </p:ext>
            </p:extLst>
          </p:nvPr>
        </p:nvGraphicFramePr>
        <p:xfrm>
          <a:off x="2209799" y="4720535"/>
          <a:ext cx="7994073" cy="1097280"/>
        </p:xfrm>
        <a:graphic>
          <a:graphicData uri="http://schemas.openxmlformats.org/drawingml/2006/table">
            <a:tbl>
              <a:tblPr firstRow="1" bandRow="1">
                <a:tableStyleId>{0660B408-B3CF-4A94-85FC-2B1E0A45F4A2}</a:tableStyleId>
              </a:tblPr>
              <a:tblGrid>
                <a:gridCol w="2664691">
                  <a:extLst>
                    <a:ext uri="{9D8B030D-6E8A-4147-A177-3AD203B41FA5}">
                      <a16:colId xmlns:a16="http://schemas.microsoft.com/office/drawing/2014/main" val="553427800"/>
                    </a:ext>
                  </a:extLst>
                </a:gridCol>
                <a:gridCol w="2664691">
                  <a:extLst>
                    <a:ext uri="{9D8B030D-6E8A-4147-A177-3AD203B41FA5}">
                      <a16:colId xmlns:a16="http://schemas.microsoft.com/office/drawing/2014/main" val="1682871249"/>
                    </a:ext>
                  </a:extLst>
                </a:gridCol>
                <a:gridCol w="2664691">
                  <a:extLst>
                    <a:ext uri="{9D8B030D-6E8A-4147-A177-3AD203B41FA5}">
                      <a16:colId xmlns:a16="http://schemas.microsoft.com/office/drawing/2014/main" val="706057734"/>
                    </a:ext>
                  </a:extLst>
                </a:gridCol>
              </a:tblGrid>
              <a:tr h="301072">
                <a:tc>
                  <a:txBody>
                    <a:bodyPr/>
                    <a:lstStyle/>
                    <a:p>
                      <a:pPr algn="ctr"/>
                      <a:r>
                        <a:rPr lang="en-US" dirty="0"/>
                        <a:t>Offer</a:t>
                      </a:r>
                    </a:p>
                  </a:txBody>
                  <a:tcPr/>
                </a:tc>
                <a:tc>
                  <a:txBody>
                    <a:bodyPr/>
                    <a:lstStyle/>
                    <a:p>
                      <a:pPr algn="ctr"/>
                      <a:r>
                        <a:rPr lang="en-US" dirty="0"/>
                        <a:t>Conversion Rate</a:t>
                      </a:r>
                    </a:p>
                  </a:txBody>
                  <a:tcPr/>
                </a:tc>
                <a:tc>
                  <a:txBody>
                    <a:bodyPr/>
                    <a:lstStyle/>
                    <a:p>
                      <a:pPr algn="ctr"/>
                      <a:r>
                        <a:rPr lang="en-US" dirty="0"/>
                        <a:t>Uplift</a:t>
                      </a:r>
                    </a:p>
                  </a:txBody>
                  <a:tcPr/>
                </a:tc>
                <a:extLst>
                  <a:ext uri="{0D108BD9-81ED-4DB2-BD59-A6C34878D82A}">
                    <a16:rowId xmlns:a16="http://schemas.microsoft.com/office/drawing/2014/main" val="506332717"/>
                  </a:ext>
                </a:extLst>
              </a:tr>
              <a:tr h="301072">
                <a:tc>
                  <a:txBody>
                    <a:bodyPr/>
                    <a:lstStyle/>
                    <a:p>
                      <a:pPr algn="ctr"/>
                      <a:r>
                        <a:rPr lang="en-US" dirty="0"/>
                        <a:t>BOGO</a:t>
                      </a:r>
                    </a:p>
                  </a:txBody>
                  <a:tcPr/>
                </a:tc>
                <a:tc>
                  <a:txBody>
                    <a:bodyPr/>
                    <a:lstStyle/>
                    <a:p>
                      <a:pPr algn="ctr"/>
                      <a:r>
                        <a:rPr lang="en-CA" sz="1800" b="0" u="none" strike="noStrike" kern="1200" dirty="0">
                          <a:solidFill>
                            <a:schemeClr val="dk1"/>
                          </a:solidFill>
                          <a:effectLst/>
                        </a:rPr>
                        <a:t>0.17</a:t>
                      </a:r>
                      <a:endParaRPr lang="en-US" dirty="0"/>
                    </a:p>
                  </a:txBody>
                  <a:tcPr/>
                </a:tc>
                <a:tc>
                  <a:txBody>
                    <a:bodyPr/>
                    <a:lstStyle/>
                    <a:p>
                      <a:pPr algn="ctr"/>
                      <a:r>
                        <a:rPr lang="en-CA" sz="1800" b="0" u="none" strike="noStrike" kern="1200" dirty="0">
                          <a:solidFill>
                            <a:schemeClr val="dk1"/>
                          </a:solidFill>
                          <a:effectLst/>
                        </a:rPr>
                        <a:t>0.04</a:t>
                      </a:r>
                      <a:endParaRPr lang="en-US" dirty="0"/>
                    </a:p>
                  </a:txBody>
                  <a:tcPr/>
                </a:tc>
                <a:extLst>
                  <a:ext uri="{0D108BD9-81ED-4DB2-BD59-A6C34878D82A}">
                    <a16:rowId xmlns:a16="http://schemas.microsoft.com/office/drawing/2014/main" val="1343049265"/>
                  </a:ext>
                </a:extLst>
              </a:tr>
              <a:tr h="301072">
                <a:tc>
                  <a:txBody>
                    <a:bodyPr/>
                    <a:lstStyle/>
                    <a:p>
                      <a:pPr algn="ctr"/>
                      <a:r>
                        <a:rPr lang="en-US" dirty="0"/>
                        <a:t>Discount</a:t>
                      </a:r>
                    </a:p>
                  </a:txBody>
                  <a:tcPr/>
                </a:tc>
                <a:tc>
                  <a:txBody>
                    <a:bodyPr/>
                    <a:lstStyle/>
                    <a:p>
                      <a:pPr algn="ctr"/>
                      <a:r>
                        <a:rPr lang="en-CA" sz="1800" b="0" u="none" strike="noStrike" kern="1200" dirty="0">
                          <a:solidFill>
                            <a:schemeClr val="dk1"/>
                          </a:solidFill>
                          <a:effectLst/>
                        </a:rPr>
                        <a:t>0.21</a:t>
                      </a:r>
                      <a:endParaRPr lang="en-US" dirty="0"/>
                    </a:p>
                  </a:txBody>
                  <a:tcPr/>
                </a:tc>
                <a:tc>
                  <a:txBody>
                    <a:bodyPr/>
                    <a:lstStyle/>
                    <a:p>
                      <a:pPr algn="ctr"/>
                      <a:r>
                        <a:rPr lang="en-CA" sz="1800" b="0" u="none" strike="noStrike" kern="1200" dirty="0">
                          <a:solidFill>
                            <a:schemeClr val="dk1"/>
                          </a:solidFill>
                          <a:effectLst/>
                        </a:rPr>
                        <a:t>0.07</a:t>
                      </a:r>
                      <a:endParaRPr lang="en-US" dirty="0"/>
                    </a:p>
                  </a:txBody>
                  <a:tcPr/>
                </a:tc>
                <a:extLst>
                  <a:ext uri="{0D108BD9-81ED-4DB2-BD59-A6C34878D82A}">
                    <a16:rowId xmlns:a16="http://schemas.microsoft.com/office/drawing/2014/main" val="719744187"/>
                  </a:ext>
                </a:extLst>
              </a:tr>
            </a:tbl>
          </a:graphicData>
        </a:graphic>
      </p:graphicFrame>
      <p:sp>
        <p:nvSpPr>
          <p:cNvPr id="6" name="TextBox 5">
            <a:extLst>
              <a:ext uri="{FF2B5EF4-FFF2-40B4-BE49-F238E27FC236}">
                <a16:creationId xmlns:a16="http://schemas.microsoft.com/office/drawing/2014/main" id="{2AF66604-354B-339F-F7DC-3794BA8972F2}"/>
              </a:ext>
            </a:extLst>
          </p:cNvPr>
          <p:cNvSpPr txBox="1"/>
          <p:nvPr/>
        </p:nvSpPr>
        <p:spPr>
          <a:xfrm>
            <a:off x="592282" y="5025998"/>
            <a:ext cx="1350626" cy="369332"/>
          </a:xfrm>
          <a:prstGeom prst="rect">
            <a:avLst/>
          </a:prstGeom>
          <a:noFill/>
        </p:spPr>
        <p:txBody>
          <a:bodyPr wrap="none" rtlCol="0">
            <a:spAutoFit/>
          </a:bodyPr>
          <a:lstStyle/>
          <a:p>
            <a:r>
              <a:rPr lang="en-US" dirty="0"/>
              <a:t>Not referred</a:t>
            </a:r>
          </a:p>
        </p:txBody>
      </p:sp>
      <p:sp>
        <p:nvSpPr>
          <p:cNvPr id="7" name="TextBox 6">
            <a:extLst>
              <a:ext uri="{FF2B5EF4-FFF2-40B4-BE49-F238E27FC236}">
                <a16:creationId xmlns:a16="http://schemas.microsoft.com/office/drawing/2014/main" id="{9DC97B91-7EE0-3001-5D06-2000BA6D234F}"/>
              </a:ext>
            </a:extLst>
          </p:cNvPr>
          <p:cNvSpPr txBox="1"/>
          <p:nvPr/>
        </p:nvSpPr>
        <p:spPr>
          <a:xfrm>
            <a:off x="770728" y="3358343"/>
            <a:ext cx="993734" cy="369332"/>
          </a:xfrm>
          <a:prstGeom prst="rect">
            <a:avLst/>
          </a:prstGeom>
          <a:noFill/>
        </p:spPr>
        <p:txBody>
          <a:bodyPr wrap="none" rtlCol="0">
            <a:spAutoFit/>
          </a:bodyPr>
          <a:lstStyle/>
          <a:p>
            <a:r>
              <a:rPr lang="en-US" dirty="0"/>
              <a:t>Referred</a:t>
            </a:r>
          </a:p>
        </p:txBody>
      </p:sp>
    </p:spTree>
    <p:extLst>
      <p:ext uri="{BB962C8B-B14F-4D97-AF65-F5344CB8AC3E}">
        <p14:creationId xmlns:p14="http://schemas.microsoft.com/office/powerpoint/2010/main" val="60436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5208-BE27-B09F-3F27-8E9DB8056E7A}"/>
              </a:ext>
            </a:extLst>
          </p:cNvPr>
          <p:cNvSpPr>
            <a:spLocks noGrp="1"/>
          </p:cNvSpPr>
          <p:nvPr>
            <p:ph type="title"/>
          </p:nvPr>
        </p:nvSpPr>
        <p:spPr/>
        <p:txBody>
          <a:bodyPr/>
          <a:lstStyle/>
          <a:p>
            <a:r>
              <a:rPr lang="en-US" sz="3600" dirty="0">
                <a:solidFill>
                  <a:srgbClr val="374151"/>
                </a:solidFill>
                <a:latin typeface="Söhne"/>
              </a:rPr>
              <a:t>Is a promotion more effective if we target customers with higher or lower recency?</a:t>
            </a:r>
          </a:p>
        </p:txBody>
      </p:sp>
      <p:sp>
        <p:nvSpPr>
          <p:cNvPr id="3" name="Content Placeholder 2">
            <a:extLst>
              <a:ext uri="{FF2B5EF4-FFF2-40B4-BE49-F238E27FC236}">
                <a16:creationId xmlns:a16="http://schemas.microsoft.com/office/drawing/2014/main" id="{103D1DBB-9BB2-F113-9C8B-D67C1136F206}"/>
              </a:ext>
            </a:extLst>
          </p:cNvPr>
          <p:cNvSpPr>
            <a:spLocks noGrp="1"/>
          </p:cNvSpPr>
          <p:nvPr>
            <p:ph idx="1"/>
          </p:nvPr>
        </p:nvSpPr>
        <p:spPr/>
        <p:txBody>
          <a:bodyPr>
            <a:normAutofit/>
          </a:bodyPr>
          <a:lstStyle/>
          <a:p>
            <a:pPr algn="just"/>
            <a:r>
              <a:rPr lang="en-US" sz="2400" dirty="0"/>
              <a:t>Our results show through statistical tests that no matter how the recency looks like, still discount promotion provide more conversion rates and uplifts.</a:t>
            </a:r>
          </a:p>
        </p:txBody>
      </p:sp>
      <p:graphicFrame>
        <p:nvGraphicFramePr>
          <p:cNvPr id="4" name="Table 4">
            <a:extLst>
              <a:ext uri="{FF2B5EF4-FFF2-40B4-BE49-F238E27FC236}">
                <a16:creationId xmlns:a16="http://schemas.microsoft.com/office/drawing/2014/main" id="{A7AE0346-48C4-3EAD-8DA4-AEDF556203F4}"/>
              </a:ext>
            </a:extLst>
          </p:cNvPr>
          <p:cNvGraphicFramePr>
            <a:graphicFrameLocks/>
          </p:cNvGraphicFramePr>
          <p:nvPr>
            <p:extLst>
              <p:ext uri="{D42A27DB-BD31-4B8C-83A1-F6EECF244321}">
                <p14:modId xmlns:p14="http://schemas.microsoft.com/office/powerpoint/2010/main" val="2665085238"/>
              </p:ext>
            </p:extLst>
          </p:nvPr>
        </p:nvGraphicFramePr>
        <p:xfrm>
          <a:off x="2098962" y="4718133"/>
          <a:ext cx="7994073" cy="1097280"/>
        </p:xfrm>
        <a:graphic>
          <a:graphicData uri="http://schemas.openxmlformats.org/drawingml/2006/table">
            <a:tbl>
              <a:tblPr firstRow="1" bandRow="1">
                <a:tableStyleId>{0660B408-B3CF-4A94-85FC-2B1E0A45F4A2}</a:tableStyleId>
              </a:tblPr>
              <a:tblGrid>
                <a:gridCol w="2664691">
                  <a:extLst>
                    <a:ext uri="{9D8B030D-6E8A-4147-A177-3AD203B41FA5}">
                      <a16:colId xmlns:a16="http://schemas.microsoft.com/office/drawing/2014/main" val="553427800"/>
                    </a:ext>
                  </a:extLst>
                </a:gridCol>
                <a:gridCol w="2664691">
                  <a:extLst>
                    <a:ext uri="{9D8B030D-6E8A-4147-A177-3AD203B41FA5}">
                      <a16:colId xmlns:a16="http://schemas.microsoft.com/office/drawing/2014/main" val="1682871249"/>
                    </a:ext>
                  </a:extLst>
                </a:gridCol>
                <a:gridCol w="2664691">
                  <a:extLst>
                    <a:ext uri="{9D8B030D-6E8A-4147-A177-3AD203B41FA5}">
                      <a16:colId xmlns:a16="http://schemas.microsoft.com/office/drawing/2014/main" val="706057734"/>
                    </a:ext>
                  </a:extLst>
                </a:gridCol>
              </a:tblGrid>
              <a:tr h="301072">
                <a:tc>
                  <a:txBody>
                    <a:bodyPr/>
                    <a:lstStyle/>
                    <a:p>
                      <a:pPr algn="ctr"/>
                      <a:r>
                        <a:rPr lang="en-US" dirty="0"/>
                        <a:t>Offer</a:t>
                      </a:r>
                    </a:p>
                  </a:txBody>
                  <a:tcPr/>
                </a:tc>
                <a:tc>
                  <a:txBody>
                    <a:bodyPr/>
                    <a:lstStyle/>
                    <a:p>
                      <a:pPr algn="ctr"/>
                      <a:r>
                        <a:rPr lang="en-US" dirty="0"/>
                        <a:t>Conversion Rate</a:t>
                      </a:r>
                    </a:p>
                  </a:txBody>
                  <a:tcPr/>
                </a:tc>
                <a:tc>
                  <a:txBody>
                    <a:bodyPr/>
                    <a:lstStyle/>
                    <a:p>
                      <a:pPr algn="ctr"/>
                      <a:r>
                        <a:rPr lang="en-US" dirty="0"/>
                        <a:t>Uplift</a:t>
                      </a:r>
                    </a:p>
                  </a:txBody>
                  <a:tcPr/>
                </a:tc>
                <a:extLst>
                  <a:ext uri="{0D108BD9-81ED-4DB2-BD59-A6C34878D82A}">
                    <a16:rowId xmlns:a16="http://schemas.microsoft.com/office/drawing/2014/main" val="506332717"/>
                  </a:ext>
                </a:extLst>
              </a:tr>
              <a:tr h="301072">
                <a:tc>
                  <a:txBody>
                    <a:bodyPr/>
                    <a:lstStyle/>
                    <a:p>
                      <a:pPr algn="ctr"/>
                      <a:r>
                        <a:rPr lang="en-US" dirty="0"/>
                        <a:t>BOGO</a:t>
                      </a:r>
                    </a:p>
                  </a:txBody>
                  <a:tcPr/>
                </a:tc>
                <a:tc>
                  <a:txBody>
                    <a:bodyPr/>
                    <a:lstStyle/>
                    <a:p>
                      <a:pPr algn="ctr"/>
                      <a:r>
                        <a:rPr lang="en-CA" sz="1800" b="0" u="none" strike="noStrike" kern="1200" dirty="0">
                          <a:solidFill>
                            <a:schemeClr val="dk1"/>
                          </a:solidFill>
                          <a:effectLst/>
                        </a:rPr>
                        <a:t>0.12</a:t>
                      </a:r>
                      <a:endParaRPr lang="en-US" dirty="0"/>
                    </a:p>
                  </a:txBody>
                  <a:tcPr/>
                </a:tc>
                <a:tc>
                  <a:txBody>
                    <a:bodyPr/>
                    <a:lstStyle/>
                    <a:p>
                      <a:pPr algn="ctr"/>
                      <a:r>
                        <a:rPr lang="en-CA" sz="1800" b="0" u="none" strike="noStrike" kern="1200" dirty="0">
                          <a:solidFill>
                            <a:schemeClr val="dk1"/>
                          </a:solidFill>
                          <a:effectLst/>
                        </a:rPr>
                        <a:t>0.04</a:t>
                      </a:r>
                      <a:endParaRPr lang="en-US" dirty="0"/>
                    </a:p>
                  </a:txBody>
                  <a:tcPr/>
                </a:tc>
                <a:extLst>
                  <a:ext uri="{0D108BD9-81ED-4DB2-BD59-A6C34878D82A}">
                    <a16:rowId xmlns:a16="http://schemas.microsoft.com/office/drawing/2014/main" val="1343049265"/>
                  </a:ext>
                </a:extLst>
              </a:tr>
              <a:tr h="301072">
                <a:tc>
                  <a:txBody>
                    <a:bodyPr/>
                    <a:lstStyle/>
                    <a:p>
                      <a:pPr algn="ctr"/>
                      <a:r>
                        <a:rPr lang="en-US" dirty="0"/>
                        <a:t>Discount</a:t>
                      </a:r>
                    </a:p>
                  </a:txBody>
                  <a:tcPr/>
                </a:tc>
                <a:tc>
                  <a:txBody>
                    <a:bodyPr/>
                    <a:lstStyle/>
                    <a:p>
                      <a:pPr algn="ctr"/>
                      <a:r>
                        <a:rPr lang="en-CA" sz="1800" b="0" u="none" strike="noStrike" kern="1200" dirty="0">
                          <a:solidFill>
                            <a:schemeClr val="dk1"/>
                          </a:solidFill>
                          <a:effectLst/>
                        </a:rPr>
                        <a:t>0.15</a:t>
                      </a:r>
                      <a:endParaRPr lang="en-US" dirty="0"/>
                    </a:p>
                  </a:txBody>
                  <a:tcPr/>
                </a:tc>
                <a:tc>
                  <a:txBody>
                    <a:bodyPr/>
                    <a:lstStyle/>
                    <a:p>
                      <a:pPr algn="ctr"/>
                      <a:r>
                        <a:rPr lang="en-CA" sz="1800" b="0" u="none" strike="noStrike" kern="1200" dirty="0">
                          <a:solidFill>
                            <a:schemeClr val="dk1"/>
                          </a:solidFill>
                          <a:effectLst/>
                        </a:rPr>
                        <a:t>0.07</a:t>
                      </a:r>
                      <a:endParaRPr lang="en-US" dirty="0"/>
                    </a:p>
                  </a:txBody>
                  <a:tcPr/>
                </a:tc>
                <a:extLst>
                  <a:ext uri="{0D108BD9-81ED-4DB2-BD59-A6C34878D82A}">
                    <a16:rowId xmlns:a16="http://schemas.microsoft.com/office/drawing/2014/main" val="719744187"/>
                  </a:ext>
                </a:extLst>
              </a:tr>
            </a:tbl>
          </a:graphicData>
        </a:graphic>
      </p:graphicFrame>
      <p:graphicFrame>
        <p:nvGraphicFramePr>
          <p:cNvPr id="5" name="Table 4">
            <a:extLst>
              <a:ext uri="{FF2B5EF4-FFF2-40B4-BE49-F238E27FC236}">
                <a16:creationId xmlns:a16="http://schemas.microsoft.com/office/drawing/2014/main" id="{BDC0851B-492D-06EF-D7B8-2992932E0A22}"/>
              </a:ext>
            </a:extLst>
          </p:cNvPr>
          <p:cNvGraphicFramePr>
            <a:graphicFrameLocks/>
          </p:cNvGraphicFramePr>
          <p:nvPr>
            <p:extLst>
              <p:ext uri="{D42A27DB-BD31-4B8C-83A1-F6EECF244321}">
                <p14:modId xmlns:p14="http://schemas.microsoft.com/office/powerpoint/2010/main" val="2928165615"/>
              </p:ext>
            </p:extLst>
          </p:nvPr>
        </p:nvGraphicFramePr>
        <p:xfrm>
          <a:off x="2098962" y="3320084"/>
          <a:ext cx="7994073" cy="1097280"/>
        </p:xfrm>
        <a:graphic>
          <a:graphicData uri="http://schemas.openxmlformats.org/drawingml/2006/table">
            <a:tbl>
              <a:tblPr firstRow="1" bandRow="1">
                <a:tableStyleId>{0660B408-B3CF-4A94-85FC-2B1E0A45F4A2}</a:tableStyleId>
              </a:tblPr>
              <a:tblGrid>
                <a:gridCol w="2664691">
                  <a:extLst>
                    <a:ext uri="{9D8B030D-6E8A-4147-A177-3AD203B41FA5}">
                      <a16:colId xmlns:a16="http://schemas.microsoft.com/office/drawing/2014/main" val="553427800"/>
                    </a:ext>
                  </a:extLst>
                </a:gridCol>
                <a:gridCol w="2664691">
                  <a:extLst>
                    <a:ext uri="{9D8B030D-6E8A-4147-A177-3AD203B41FA5}">
                      <a16:colId xmlns:a16="http://schemas.microsoft.com/office/drawing/2014/main" val="1682871249"/>
                    </a:ext>
                  </a:extLst>
                </a:gridCol>
                <a:gridCol w="2664691">
                  <a:extLst>
                    <a:ext uri="{9D8B030D-6E8A-4147-A177-3AD203B41FA5}">
                      <a16:colId xmlns:a16="http://schemas.microsoft.com/office/drawing/2014/main" val="706057734"/>
                    </a:ext>
                  </a:extLst>
                </a:gridCol>
              </a:tblGrid>
              <a:tr h="301072">
                <a:tc>
                  <a:txBody>
                    <a:bodyPr/>
                    <a:lstStyle/>
                    <a:p>
                      <a:pPr algn="ctr"/>
                      <a:r>
                        <a:rPr lang="en-US" dirty="0"/>
                        <a:t>Offer</a:t>
                      </a:r>
                    </a:p>
                  </a:txBody>
                  <a:tcPr/>
                </a:tc>
                <a:tc>
                  <a:txBody>
                    <a:bodyPr/>
                    <a:lstStyle/>
                    <a:p>
                      <a:pPr algn="ctr"/>
                      <a:r>
                        <a:rPr lang="en-US" dirty="0"/>
                        <a:t>Conversion Rate</a:t>
                      </a:r>
                    </a:p>
                  </a:txBody>
                  <a:tcPr/>
                </a:tc>
                <a:tc>
                  <a:txBody>
                    <a:bodyPr/>
                    <a:lstStyle/>
                    <a:p>
                      <a:pPr algn="ctr"/>
                      <a:r>
                        <a:rPr lang="en-US" dirty="0"/>
                        <a:t>Uplift</a:t>
                      </a:r>
                    </a:p>
                  </a:txBody>
                  <a:tcPr/>
                </a:tc>
                <a:extLst>
                  <a:ext uri="{0D108BD9-81ED-4DB2-BD59-A6C34878D82A}">
                    <a16:rowId xmlns:a16="http://schemas.microsoft.com/office/drawing/2014/main" val="506332717"/>
                  </a:ext>
                </a:extLst>
              </a:tr>
              <a:tr h="301072">
                <a:tc>
                  <a:txBody>
                    <a:bodyPr/>
                    <a:lstStyle/>
                    <a:p>
                      <a:pPr algn="ctr"/>
                      <a:r>
                        <a:rPr lang="en-US" dirty="0"/>
                        <a:t>BOGO</a:t>
                      </a:r>
                    </a:p>
                  </a:txBody>
                  <a:tcPr/>
                </a:tc>
                <a:tc>
                  <a:txBody>
                    <a:bodyPr/>
                    <a:lstStyle/>
                    <a:p>
                      <a:pPr algn="ctr"/>
                      <a:r>
                        <a:rPr lang="en-CA" sz="1800" b="0" u="none" strike="noStrike" kern="1200" dirty="0">
                          <a:solidFill>
                            <a:schemeClr val="dk1"/>
                          </a:solidFill>
                          <a:effectLst/>
                        </a:rPr>
                        <a:t>0.16</a:t>
                      </a:r>
                      <a:endParaRPr lang="en-US" dirty="0"/>
                    </a:p>
                  </a:txBody>
                  <a:tcPr/>
                </a:tc>
                <a:tc>
                  <a:txBody>
                    <a:bodyPr/>
                    <a:lstStyle/>
                    <a:p>
                      <a:pPr algn="ctr"/>
                      <a:r>
                        <a:rPr lang="en-CA" sz="1800" b="0" u="none" strike="noStrike" kern="1200" dirty="0">
                          <a:solidFill>
                            <a:schemeClr val="dk1"/>
                          </a:solidFill>
                          <a:effectLst/>
                        </a:rPr>
                        <a:t>0.04</a:t>
                      </a:r>
                      <a:endParaRPr lang="en-US" dirty="0"/>
                    </a:p>
                  </a:txBody>
                  <a:tcPr/>
                </a:tc>
                <a:extLst>
                  <a:ext uri="{0D108BD9-81ED-4DB2-BD59-A6C34878D82A}">
                    <a16:rowId xmlns:a16="http://schemas.microsoft.com/office/drawing/2014/main" val="1343049265"/>
                  </a:ext>
                </a:extLst>
              </a:tr>
              <a:tr h="301072">
                <a:tc>
                  <a:txBody>
                    <a:bodyPr/>
                    <a:lstStyle/>
                    <a:p>
                      <a:pPr algn="ctr"/>
                      <a:r>
                        <a:rPr lang="en-US" dirty="0"/>
                        <a:t>Discount</a:t>
                      </a:r>
                    </a:p>
                  </a:txBody>
                  <a:tcPr/>
                </a:tc>
                <a:tc>
                  <a:txBody>
                    <a:bodyPr/>
                    <a:lstStyle/>
                    <a:p>
                      <a:pPr algn="ctr"/>
                      <a:r>
                        <a:rPr lang="en-CA" sz="1800" b="0" u="none" strike="noStrike" kern="1200" dirty="0">
                          <a:solidFill>
                            <a:schemeClr val="dk1"/>
                          </a:solidFill>
                          <a:effectLst/>
                        </a:rPr>
                        <a:t>0.20</a:t>
                      </a:r>
                      <a:endParaRPr lang="en-US" dirty="0"/>
                    </a:p>
                  </a:txBody>
                  <a:tcPr/>
                </a:tc>
                <a:tc>
                  <a:txBody>
                    <a:bodyPr/>
                    <a:lstStyle/>
                    <a:p>
                      <a:pPr algn="ctr"/>
                      <a:r>
                        <a:rPr lang="en-CA" sz="1800" b="0" u="none" strike="noStrike" kern="1200" dirty="0">
                          <a:solidFill>
                            <a:schemeClr val="dk1"/>
                          </a:solidFill>
                          <a:effectLst/>
                        </a:rPr>
                        <a:t>0.08</a:t>
                      </a:r>
                      <a:endParaRPr lang="en-US" dirty="0"/>
                    </a:p>
                  </a:txBody>
                  <a:tcPr/>
                </a:tc>
                <a:extLst>
                  <a:ext uri="{0D108BD9-81ED-4DB2-BD59-A6C34878D82A}">
                    <a16:rowId xmlns:a16="http://schemas.microsoft.com/office/drawing/2014/main" val="719744187"/>
                  </a:ext>
                </a:extLst>
              </a:tr>
            </a:tbl>
          </a:graphicData>
        </a:graphic>
      </p:graphicFrame>
      <p:sp>
        <p:nvSpPr>
          <p:cNvPr id="6" name="TextBox 5">
            <a:extLst>
              <a:ext uri="{FF2B5EF4-FFF2-40B4-BE49-F238E27FC236}">
                <a16:creationId xmlns:a16="http://schemas.microsoft.com/office/drawing/2014/main" id="{56590E33-29D1-A659-D9B5-DE41A2F7CB0C}"/>
              </a:ext>
            </a:extLst>
          </p:cNvPr>
          <p:cNvSpPr txBox="1"/>
          <p:nvPr/>
        </p:nvSpPr>
        <p:spPr>
          <a:xfrm>
            <a:off x="508270" y="3684058"/>
            <a:ext cx="1590692" cy="369332"/>
          </a:xfrm>
          <a:prstGeom prst="rect">
            <a:avLst/>
          </a:prstGeom>
          <a:noFill/>
        </p:spPr>
        <p:txBody>
          <a:bodyPr wrap="none" rtlCol="0">
            <a:spAutoFit/>
          </a:bodyPr>
          <a:lstStyle/>
          <a:p>
            <a:r>
              <a:rPr lang="en-US" dirty="0"/>
              <a:t>Higher recency</a:t>
            </a:r>
          </a:p>
        </p:txBody>
      </p:sp>
      <p:sp>
        <p:nvSpPr>
          <p:cNvPr id="7" name="TextBox 6">
            <a:extLst>
              <a:ext uri="{FF2B5EF4-FFF2-40B4-BE49-F238E27FC236}">
                <a16:creationId xmlns:a16="http://schemas.microsoft.com/office/drawing/2014/main" id="{A1D5BCD6-128F-537C-501C-41199417164C}"/>
              </a:ext>
            </a:extLst>
          </p:cNvPr>
          <p:cNvSpPr txBox="1"/>
          <p:nvPr/>
        </p:nvSpPr>
        <p:spPr>
          <a:xfrm>
            <a:off x="554500" y="4958222"/>
            <a:ext cx="1544462" cy="369332"/>
          </a:xfrm>
          <a:prstGeom prst="rect">
            <a:avLst/>
          </a:prstGeom>
          <a:noFill/>
        </p:spPr>
        <p:txBody>
          <a:bodyPr wrap="none" rtlCol="0">
            <a:spAutoFit/>
          </a:bodyPr>
          <a:lstStyle/>
          <a:p>
            <a:r>
              <a:rPr lang="en-US" dirty="0"/>
              <a:t>Lower recency</a:t>
            </a:r>
          </a:p>
        </p:txBody>
      </p:sp>
    </p:spTree>
    <p:extLst>
      <p:ext uri="{BB962C8B-B14F-4D97-AF65-F5344CB8AC3E}">
        <p14:creationId xmlns:p14="http://schemas.microsoft.com/office/powerpoint/2010/main" val="279327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B2AA-0D9B-73F3-2B68-9BD05DA0904D}"/>
              </a:ext>
            </a:extLst>
          </p:cNvPr>
          <p:cNvSpPr>
            <a:spLocks noGrp="1"/>
          </p:cNvSpPr>
          <p:nvPr>
            <p:ph type="title"/>
          </p:nvPr>
        </p:nvSpPr>
        <p:spPr/>
        <p:txBody>
          <a:bodyPr/>
          <a:lstStyle/>
          <a:p>
            <a:r>
              <a:rPr lang="en-US" dirty="0"/>
              <a:t>Interpretation and summary</a:t>
            </a:r>
          </a:p>
        </p:txBody>
      </p:sp>
      <p:sp>
        <p:nvSpPr>
          <p:cNvPr id="3" name="Content Placeholder 2">
            <a:extLst>
              <a:ext uri="{FF2B5EF4-FFF2-40B4-BE49-F238E27FC236}">
                <a16:creationId xmlns:a16="http://schemas.microsoft.com/office/drawing/2014/main" id="{2B44C4E1-4447-E2A5-3558-DC2BD3CCDEF4}"/>
              </a:ext>
            </a:extLst>
          </p:cNvPr>
          <p:cNvSpPr>
            <a:spLocks noGrp="1"/>
          </p:cNvSpPr>
          <p:nvPr>
            <p:ph idx="1"/>
          </p:nvPr>
        </p:nvSpPr>
        <p:spPr/>
        <p:txBody>
          <a:bodyPr>
            <a:normAutofit fontScale="77500" lnSpcReduction="20000"/>
          </a:bodyPr>
          <a:lstStyle/>
          <a:p>
            <a:r>
              <a:rPr lang="en-US" dirty="0"/>
              <a:t>If we disregard historical features of our customers discount promotions provide a 7% uplift and a conversion rate of 18%, higher than BOGO.</a:t>
            </a:r>
          </a:p>
          <a:p>
            <a:r>
              <a:rPr lang="en-US" dirty="0"/>
              <a:t>For customers who have only used BOGO in the past, BOGO provides a 7.3% uplift and  17% conversion rate, higher than discount promotions.</a:t>
            </a:r>
          </a:p>
          <a:p>
            <a:r>
              <a:rPr lang="en-US" dirty="0"/>
              <a:t>For customers who have only used Discount in the past, Discount provides a 6% uplift and  16% conversion rate, higher than BOGO promotions.</a:t>
            </a:r>
          </a:p>
          <a:p>
            <a:r>
              <a:rPr lang="en-US" dirty="0"/>
              <a:t>For customers who have used both promotions in the past, Discount provides a 13% uplift and  31% conversion rate, higher than BOGO promotions.</a:t>
            </a:r>
          </a:p>
          <a:p>
            <a:r>
              <a:rPr lang="en-US" dirty="0"/>
              <a:t>For customers who are acquired through referral, Discount provides a 7% uplift and  15% conversion rate, higher than BOGO promotions. Similarly for customer that are not acquired through referral Discount provides a 7% uplift and  21% conversion rate, higher than BOGO promotions.</a:t>
            </a:r>
          </a:p>
          <a:p>
            <a:r>
              <a:rPr lang="en-US" dirty="0"/>
              <a:t>For customers with their last purchase within last 6 months Discount promotions has 20% conversion rate, and 8% uplift, while for customers with their last purchase greater than 6 months from now conversion rate is 15% and 7% uplift.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5219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5B89-FBD1-C690-1A02-C5E226EB27F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4D6CBAE-D4ED-39E7-04FB-164B63F0C119}"/>
              </a:ext>
            </a:extLst>
          </p:cNvPr>
          <p:cNvSpPr>
            <a:spLocks noGrp="1"/>
          </p:cNvSpPr>
          <p:nvPr>
            <p:ph idx="1"/>
          </p:nvPr>
        </p:nvSpPr>
        <p:spPr/>
        <p:txBody>
          <a:bodyPr/>
          <a:lstStyle/>
          <a:p>
            <a:pPr algn="just"/>
            <a:r>
              <a:rPr lang="en-CA" dirty="0">
                <a:solidFill>
                  <a:srgbClr val="374151"/>
                </a:solidFill>
                <a:latin typeface="Söhne"/>
              </a:rPr>
              <a:t>Promotional offers are a powerful tool that retailers can use to increase sales and attract new customers</a:t>
            </a:r>
          </a:p>
          <a:p>
            <a:pPr algn="just"/>
            <a:r>
              <a:rPr lang="en-CA" b="0" i="0" u="none" strike="noStrike" dirty="0">
                <a:solidFill>
                  <a:srgbClr val="374151"/>
                </a:solidFill>
                <a:effectLst/>
                <a:latin typeface="Söhne"/>
              </a:rPr>
              <a:t>There are many different types of promotional offers, including discounts, buy one get one free (BOGO) offers, free gifts, and more.</a:t>
            </a:r>
          </a:p>
          <a:p>
            <a:pPr algn="just"/>
            <a:r>
              <a:rPr lang="en-CA" b="0" i="0" u="none" strike="noStrike" dirty="0">
                <a:solidFill>
                  <a:srgbClr val="374151"/>
                </a:solidFill>
                <a:effectLst/>
                <a:latin typeface="Söhne"/>
              </a:rPr>
              <a:t>Each type of promotional offer has its own strengths and weaknesses, and retailers need to carefully consider which type of offer will be most effective for their business.</a:t>
            </a:r>
          </a:p>
          <a:p>
            <a:pPr algn="just"/>
            <a:endParaRPr lang="en-US" dirty="0"/>
          </a:p>
        </p:txBody>
      </p:sp>
    </p:spTree>
    <p:extLst>
      <p:ext uri="{BB962C8B-B14F-4D97-AF65-F5344CB8AC3E}">
        <p14:creationId xmlns:p14="http://schemas.microsoft.com/office/powerpoint/2010/main" val="399529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86BE-BBFB-0C3B-9ED3-4CEAEA512BD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54A6D60-7D22-5ED8-E442-0BBE36017AAF}"/>
              </a:ext>
            </a:extLst>
          </p:cNvPr>
          <p:cNvSpPr>
            <a:spLocks noGrp="1"/>
          </p:cNvSpPr>
          <p:nvPr>
            <p:ph idx="1"/>
          </p:nvPr>
        </p:nvSpPr>
        <p:spPr/>
        <p:txBody>
          <a:bodyPr>
            <a:normAutofit/>
          </a:bodyPr>
          <a:lstStyle/>
          <a:p>
            <a:pPr algn="just"/>
            <a:r>
              <a:rPr lang="en-CA" b="0" i="0" u="none" strike="noStrike" dirty="0">
                <a:solidFill>
                  <a:srgbClr val="374151"/>
                </a:solidFill>
                <a:effectLst/>
                <a:latin typeface="Söhne"/>
              </a:rPr>
              <a:t>In this presentation, we will be focusing on two of the most popular types of promotional offers: discount offers and BOGO offers.</a:t>
            </a:r>
          </a:p>
          <a:p>
            <a:pPr algn="just"/>
            <a:r>
              <a:rPr lang="en-CA" b="0" i="0" u="none" strike="noStrike" dirty="0">
                <a:solidFill>
                  <a:srgbClr val="374151"/>
                </a:solidFill>
                <a:effectLst/>
                <a:latin typeface="Söhne"/>
              </a:rPr>
              <a:t>Our goal is to determine which of these two types of offers is more effective at increasing sales for our Canadian retailer.</a:t>
            </a:r>
          </a:p>
          <a:p>
            <a:pPr algn="just"/>
            <a:r>
              <a:rPr lang="en-CA" b="0" i="0" u="none" strike="noStrike" dirty="0">
                <a:solidFill>
                  <a:srgbClr val="374151"/>
                </a:solidFill>
                <a:effectLst/>
                <a:latin typeface="Söhne"/>
              </a:rPr>
              <a:t>To do this, we will be analyzing a dataset that contains information on customer behavior, including their past purchases and whether they have previously used discount or BOGO offers.</a:t>
            </a:r>
          </a:p>
          <a:p>
            <a:pPr algn="just"/>
            <a:r>
              <a:rPr lang="en-CA" b="0" i="0" u="none" strike="noStrike" dirty="0">
                <a:solidFill>
                  <a:srgbClr val="374151"/>
                </a:solidFill>
                <a:effectLst/>
                <a:latin typeface="Söhne"/>
              </a:rPr>
              <a:t>Our analysis will help us identify which type of promotional offer provides the greatest incremental uplift in sales, and we will provide recommendations for the retailer based on our findings</a:t>
            </a:r>
          </a:p>
          <a:p>
            <a:pPr algn="just"/>
            <a:endParaRPr lang="en-US" dirty="0"/>
          </a:p>
        </p:txBody>
      </p:sp>
    </p:spTree>
    <p:extLst>
      <p:ext uri="{BB962C8B-B14F-4D97-AF65-F5344CB8AC3E}">
        <p14:creationId xmlns:p14="http://schemas.microsoft.com/office/powerpoint/2010/main" val="36476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4E7A-32A5-66B3-A449-F32BF4DEAE34}"/>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CFEBD5CA-3636-7C80-E183-36A133F31DA9}"/>
              </a:ext>
            </a:extLst>
          </p:cNvPr>
          <p:cNvSpPr>
            <a:spLocks noGrp="1"/>
          </p:cNvSpPr>
          <p:nvPr>
            <p:ph idx="1"/>
          </p:nvPr>
        </p:nvSpPr>
        <p:spPr>
          <a:xfrm>
            <a:off x="793173" y="1462019"/>
            <a:ext cx="10515600" cy="4351338"/>
          </a:xfrm>
        </p:spPr>
        <p:txBody>
          <a:bodyPr>
            <a:normAutofit/>
          </a:bodyPr>
          <a:lstStyle/>
          <a:p>
            <a:pPr algn="just"/>
            <a:r>
              <a:rPr lang="en-CA" sz="2400" b="0" i="0" u="none" strike="noStrike" dirty="0">
                <a:solidFill>
                  <a:srgbClr val="374151"/>
                </a:solidFill>
                <a:effectLst/>
                <a:latin typeface="Söhne"/>
              </a:rPr>
              <a:t>There are </a:t>
            </a:r>
            <a:r>
              <a:rPr lang="en-CA" sz="2400" b="1" i="0" u="none" strike="noStrike" dirty="0">
                <a:solidFill>
                  <a:srgbClr val="374151"/>
                </a:solidFill>
                <a:effectLst/>
                <a:latin typeface="Söhne"/>
              </a:rPr>
              <a:t>64,000</a:t>
            </a:r>
            <a:r>
              <a:rPr lang="en-CA" sz="2400" b="0" i="0" u="none" strike="noStrike" dirty="0">
                <a:solidFill>
                  <a:srgbClr val="374151"/>
                </a:solidFill>
                <a:effectLst/>
                <a:latin typeface="Söhne"/>
              </a:rPr>
              <a:t> customers in the dataset, and the promotional campaigns were aimed at increasing sales of a specific product category</a:t>
            </a:r>
          </a:p>
          <a:p>
            <a:pPr algn="just"/>
            <a:endParaRPr lang="en-US" sz="2400" dirty="0"/>
          </a:p>
        </p:txBody>
      </p:sp>
      <p:pic>
        <p:nvPicPr>
          <p:cNvPr id="4" name="Picture 3">
            <a:extLst>
              <a:ext uri="{FF2B5EF4-FFF2-40B4-BE49-F238E27FC236}">
                <a16:creationId xmlns:a16="http://schemas.microsoft.com/office/drawing/2014/main" id="{3D8EB41C-F75E-2B52-BACB-725BC01BA275}"/>
              </a:ext>
            </a:extLst>
          </p:cNvPr>
          <p:cNvPicPr>
            <a:picLocks noChangeAspect="1"/>
          </p:cNvPicPr>
          <p:nvPr/>
        </p:nvPicPr>
        <p:blipFill rotWithShape="1">
          <a:blip r:embed="rId2"/>
          <a:srcRect l="4848"/>
          <a:stretch/>
        </p:blipFill>
        <p:spPr>
          <a:xfrm>
            <a:off x="1039091" y="2541237"/>
            <a:ext cx="6016336" cy="2192902"/>
          </a:xfrm>
          <a:prstGeom prst="rect">
            <a:avLst/>
          </a:prstGeom>
        </p:spPr>
      </p:pic>
      <p:pic>
        <p:nvPicPr>
          <p:cNvPr id="5" name="Picture 4">
            <a:extLst>
              <a:ext uri="{FF2B5EF4-FFF2-40B4-BE49-F238E27FC236}">
                <a16:creationId xmlns:a16="http://schemas.microsoft.com/office/drawing/2014/main" id="{8EAF4327-09E4-9E6C-4A44-E7FCE90FD61A}"/>
              </a:ext>
            </a:extLst>
          </p:cNvPr>
          <p:cNvPicPr>
            <a:picLocks noChangeAspect="1"/>
          </p:cNvPicPr>
          <p:nvPr/>
        </p:nvPicPr>
        <p:blipFill rotWithShape="1">
          <a:blip r:embed="rId3"/>
          <a:srcRect l="4651"/>
          <a:stretch/>
        </p:blipFill>
        <p:spPr>
          <a:xfrm>
            <a:off x="1039091" y="4499017"/>
            <a:ext cx="6284768" cy="2286000"/>
          </a:xfrm>
          <a:prstGeom prst="rect">
            <a:avLst/>
          </a:prstGeom>
        </p:spPr>
      </p:pic>
      <p:sp>
        <p:nvSpPr>
          <p:cNvPr id="6" name="TextBox 5">
            <a:extLst>
              <a:ext uri="{FF2B5EF4-FFF2-40B4-BE49-F238E27FC236}">
                <a16:creationId xmlns:a16="http://schemas.microsoft.com/office/drawing/2014/main" id="{9055F0E3-C1C8-D6DD-109F-3A89CAC7FD5B}"/>
              </a:ext>
            </a:extLst>
          </p:cNvPr>
          <p:cNvSpPr txBox="1"/>
          <p:nvPr/>
        </p:nvSpPr>
        <p:spPr>
          <a:xfrm>
            <a:off x="7230341" y="3637688"/>
            <a:ext cx="4717473"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Percentage of customers using both promotions in the past: </a:t>
            </a:r>
            <a:r>
              <a:rPr lang="en-CA" b="1" dirty="0"/>
              <a:t>10.07%</a:t>
            </a:r>
          </a:p>
          <a:p>
            <a:pPr marL="285750" indent="-285750">
              <a:buFont typeface="Arial" panose="020B0604020202020204" pitchFamily="34" charset="0"/>
              <a:buChar char="•"/>
            </a:pPr>
            <a:r>
              <a:rPr lang="en-US" dirty="0"/>
              <a:t>Percentage of customers using at least one of the promotions in the past: </a:t>
            </a:r>
            <a:r>
              <a:rPr lang="en-US" b="1" dirty="0"/>
              <a:t>100%</a:t>
            </a:r>
          </a:p>
        </p:txBody>
      </p:sp>
    </p:spTree>
    <p:extLst>
      <p:ext uri="{BB962C8B-B14F-4D97-AF65-F5344CB8AC3E}">
        <p14:creationId xmlns:p14="http://schemas.microsoft.com/office/powerpoint/2010/main" val="79545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B9A9-EB5C-ED91-4E85-BFED6B5A7890}"/>
              </a:ext>
            </a:extLst>
          </p:cNvPr>
          <p:cNvSpPr>
            <a:spLocks noGrp="1"/>
          </p:cNvSpPr>
          <p:nvPr>
            <p:ph type="title"/>
          </p:nvPr>
        </p:nvSpPr>
        <p:spPr>
          <a:xfrm>
            <a:off x="838200" y="124955"/>
            <a:ext cx="10515600" cy="1325563"/>
          </a:xfrm>
        </p:spPr>
        <p:txBody>
          <a:bodyPr/>
          <a:lstStyle/>
          <a:p>
            <a:r>
              <a:rPr lang="en-US" dirty="0"/>
              <a:t>Data understanding</a:t>
            </a:r>
          </a:p>
        </p:txBody>
      </p:sp>
      <p:pic>
        <p:nvPicPr>
          <p:cNvPr id="4" name="Content Placeholder 3">
            <a:extLst>
              <a:ext uri="{FF2B5EF4-FFF2-40B4-BE49-F238E27FC236}">
                <a16:creationId xmlns:a16="http://schemas.microsoft.com/office/drawing/2014/main" id="{4BE4CC17-F8FC-030E-DAD2-9D52A3B0902F}"/>
              </a:ext>
            </a:extLst>
          </p:cNvPr>
          <p:cNvPicPr>
            <a:picLocks noGrp="1" noChangeAspect="1"/>
          </p:cNvPicPr>
          <p:nvPr>
            <p:ph idx="1"/>
          </p:nvPr>
        </p:nvPicPr>
        <p:blipFill rotWithShape="1">
          <a:blip r:embed="rId2"/>
          <a:srcRect l="4789" r="1569" b="20771"/>
          <a:stretch/>
        </p:blipFill>
        <p:spPr>
          <a:xfrm>
            <a:off x="5611087" y="3018890"/>
            <a:ext cx="6172201" cy="1811181"/>
          </a:xfrm>
          <a:prstGeom prst="rect">
            <a:avLst/>
          </a:prstGeom>
        </p:spPr>
      </p:pic>
      <p:pic>
        <p:nvPicPr>
          <p:cNvPr id="5" name="Picture 4">
            <a:extLst>
              <a:ext uri="{FF2B5EF4-FFF2-40B4-BE49-F238E27FC236}">
                <a16:creationId xmlns:a16="http://schemas.microsoft.com/office/drawing/2014/main" id="{D8BF0D41-E823-FAE3-5D74-C2724CC2D652}"/>
              </a:ext>
            </a:extLst>
          </p:cNvPr>
          <p:cNvPicPr>
            <a:picLocks noChangeAspect="1"/>
          </p:cNvPicPr>
          <p:nvPr/>
        </p:nvPicPr>
        <p:blipFill rotWithShape="1">
          <a:blip r:embed="rId3"/>
          <a:srcRect l="4789" r="1569" b="20771"/>
          <a:stretch/>
        </p:blipFill>
        <p:spPr>
          <a:xfrm>
            <a:off x="5611088" y="4830071"/>
            <a:ext cx="6172201" cy="1811181"/>
          </a:xfrm>
          <a:prstGeom prst="rect">
            <a:avLst/>
          </a:prstGeom>
        </p:spPr>
      </p:pic>
      <p:sp>
        <p:nvSpPr>
          <p:cNvPr id="6" name="TextBox 5">
            <a:extLst>
              <a:ext uri="{FF2B5EF4-FFF2-40B4-BE49-F238E27FC236}">
                <a16:creationId xmlns:a16="http://schemas.microsoft.com/office/drawing/2014/main" id="{2D316E1E-53F0-9490-0752-DF323D8DE0E0}"/>
              </a:ext>
            </a:extLst>
          </p:cNvPr>
          <p:cNvSpPr txBox="1"/>
          <p:nvPr/>
        </p:nvSpPr>
        <p:spPr>
          <a:xfrm>
            <a:off x="286277" y="4996325"/>
            <a:ext cx="5166991" cy="923330"/>
          </a:xfrm>
          <a:prstGeom prst="rect">
            <a:avLst/>
          </a:prstGeom>
          <a:noFill/>
        </p:spPr>
        <p:txBody>
          <a:bodyPr wrap="square" rtlCol="0">
            <a:spAutoFit/>
          </a:bodyPr>
          <a:lstStyle/>
          <a:p>
            <a:pPr algn="just"/>
            <a:r>
              <a:rPr lang="en-US" dirty="0"/>
              <a:t>The majority of our customers (</a:t>
            </a:r>
            <a:r>
              <a:rPr lang="en-US" b="1" u="sng" dirty="0"/>
              <a:t>85.6%</a:t>
            </a:r>
            <a:r>
              <a:rPr lang="en-US" dirty="0"/>
              <a:t>) come from two urbanity categories "Suburban", and "Urban", and the rest come from "Rural" areas.</a:t>
            </a:r>
          </a:p>
        </p:txBody>
      </p:sp>
      <p:sp>
        <p:nvSpPr>
          <p:cNvPr id="8" name="TextBox 7">
            <a:extLst>
              <a:ext uri="{FF2B5EF4-FFF2-40B4-BE49-F238E27FC236}">
                <a16:creationId xmlns:a16="http://schemas.microsoft.com/office/drawing/2014/main" id="{CCF1736F-3C58-1D15-3E90-FA2284F3CEC7}"/>
              </a:ext>
            </a:extLst>
          </p:cNvPr>
          <p:cNvSpPr txBox="1"/>
          <p:nvPr/>
        </p:nvSpPr>
        <p:spPr>
          <a:xfrm>
            <a:off x="286277" y="3355479"/>
            <a:ext cx="5166991" cy="923330"/>
          </a:xfrm>
          <a:prstGeom prst="rect">
            <a:avLst/>
          </a:prstGeom>
          <a:noFill/>
        </p:spPr>
        <p:txBody>
          <a:bodyPr wrap="square">
            <a:spAutoFit/>
          </a:bodyPr>
          <a:lstStyle/>
          <a:p>
            <a:pPr algn="just"/>
            <a:r>
              <a:rPr lang="en-US" dirty="0"/>
              <a:t>The majority of our customers (</a:t>
            </a:r>
            <a:r>
              <a:rPr lang="en-US" b="1" u="sng" dirty="0"/>
              <a:t>87.9%) </a:t>
            </a:r>
            <a:r>
              <a:rPr lang="en-US" dirty="0"/>
              <a:t>come from two channels "Web", and "Store", and the rest come from "Multichannel" means.</a:t>
            </a:r>
          </a:p>
        </p:txBody>
      </p:sp>
      <p:pic>
        <p:nvPicPr>
          <p:cNvPr id="9" name="Picture 8">
            <a:extLst>
              <a:ext uri="{FF2B5EF4-FFF2-40B4-BE49-F238E27FC236}">
                <a16:creationId xmlns:a16="http://schemas.microsoft.com/office/drawing/2014/main" id="{241FEE4C-6027-07A2-64F4-BE96C76B59CC}"/>
              </a:ext>
            </a:extLst>
          </p:cNvPr>
          <p:cNvPicPr>
            <a:picLocks noChangeAspect="1"/>
          </p:cNvPicPr>
          <p:nvPr/>
        </p:nvPicPr>
        <p:blipFill rotWithShape="1">
          <a:blip r:embed="rId4"/>
          <a:srcRect l="4809" b="20771"/>
          <a:stretch/>
        </p:blipFill>
        <p:spPr>
          <a:xfrm>
            <a:off x="5611086" y="1208090"/>
            <a:ext cx="6273057" cy="1810800"/>
          </a:xfrm>
          <a:prstGeom prst="rect">
            <a:avLst/>
          </a:prstGeom>
        </p:spPr>
      </p:pic>
      <p:sp>
        <p:nvSpPr>
          <p:cNvPr id="10" name="TextBox 9">
            <a:extLst>
              <a:ext uri="{FF2B5EF4-FFF2-40B4-BE49-F238E27FC236}">
                <a16:creationId xmlns:a16="http://schemas.microsoft.com/office/drawing/2014/main" id="{B64F4C36-17CF-88C5-DE9B-43FE3F3E6B4C}"/>
              </a:ext>
            </a:extLst>
          </p:cNvPr>
          <p:cNvSpPr txBox="1"/>
          <p:nvPr/>
        </p:nvSpPr>
        <p:spPr>
          <a:xfrm>
            <a:off x="286276" y="1756667"/>
            <a:ext cx="5065041" cy="646331"/>
          </a:xfrm>
          <a:prstGeom prst="rect">
            <a:avLst/>
          </a:prstGeom>
          <a:noFill/>
        </p:spPr>
        <p:txBody>
          <a:bodyPr wrap="square" rtlCol="0">
            <a:spAutoFit/>
          </a:bodyPr>
          <a:lstStyle/>
          <a:p>
            <a:pPr algn="just"/>
            <a:r>
              <a:rPr lang="en-US" dirty="0"/>
              <a:t>Almost (</a:t>
            </a:r>
            <a:r>
              <a:rPr lang="en-US" b="1" dirty="0"/>
              <a:t>50%</a:t>
            </a:r>
            <a:r>
              <a:rPr lang="en-US" dirty="0"/>
              <a:t>) of our customers are acquired through referrals</a:t>
            </a:r>
          </a:p>
        </p:txBody>
      </p:sp>
    </p:spTree>
    <p:extLst>
      <p:ext uri="{BB962C8B-B14F-4D97-AF65-F5344CB8AC3E}">
        <p14:creationId xmlns:p14="http://schemas.microsoft.com/office/powerpoint/2010/main" val="246101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002F-46B2-94CF-71DD-DAA06CD4CB78}"/>
              </a:ext>
            </a:extLst>
          </p:cNvPr>
          <p:cNvSpPr>
            <a:spLocks noGrp="1"/>
          </p:cNvSpPr>
          <p:nvPr>
            <p:ph type="title"/>
          </p:nvPr>
        </p:nvSpPr>
        <p:spPr/>
        <p:txBody>
          <a:bodyPr/>
          <a:lstStyle/>
          <a:p>
            <a:r>
              <a:rPr lang="en-US" dirty="0"/>
              <a:t>Data Understanding</a:t>
            </a:r>
          </a:p>
        </p:txBody>
      </p:sp>
      <p:pic>
        <p:nvPicPr>
          <p:cNvPr id="4" name="Content Placeholder 3">
            <a:extLst>
              <a:ext uri="{FF2B5EF4-FFF2-40B4-BE49-F238E27FC236}">
                <a16:creationId xmlns:a16="http://schemas.microsoft.com/office/drawing/2014/main" id="{36CD6555-9EA4-3FFE-C221-B0CB486837B2}"/>
              </a:ext>
            </a:extLst>
          </p:cNvPr>
          <p:cNvPicPr>
            <a:picLocks noGrp="1" noChangeAspect="1"/>
          </p:cNvPicPr>
          <p:nvPr>
            <p:ph idx="1"/>
          </p:nvPr>
        </p:nvPicPr>
        <p:blipFill>
          <a:blip r:embed="rId2"/>
          <a:stretch>
            <a:fillRect/>
          </a:stretch>
        </p:blipFill>
        <p:spPr>
          <a:xfrm>
            <a:off x="2800350" y="2023407"/>
            <a:ext cx="6591300" cy="2286000"/>
          </a:xfrm>
          <a:prstGeom prst="rect">
            <a:avLst/>
          </a:prstGeom>
        </p:spPr>
      </p:pic>
      <p:pic>
        <p:nvPicPr>
          <p:cNvPr id="5" name="Picture 4">
            <a:extLst>
              <a:ext uri="{FF2B5EF4-FFF2-40B4-BE49-F238E27FC236}">
                <a16:creationId xmlns:a16="http://schemas.microsoft.com/office/drawing/2014/main" id="{AE6F167F-CD6F-3211-7FFD-85000EFC59DE}"/>
              </a:ext>
            </a:extLst>
          </p:cNvPr>
          <p:cNvPicPr>
            <a:picLocks noChangeAspect="1"/>
          </p:cNvPicPr>
          <p:nvPr/>
        </p:nvPicPr>
        <p:blipFill>
          <a:blip r:embed="rId3"/>
          <a:stretch>
            <a:fillRect/>
          </a:stretch>
        </p:blipFill>
        <p:spPr>
          <a:xfrm>
            <a:off x="2800350" y="4309407"/>
            <a:ext cx="6591300" cy="2286000"/>
          </a:xfrm>
          <a:prstGeom prst="rect">
            <a:avLst/>
          </a:prstGeom>
        </p:spPr>
      </p:pic>
    </p:spTree>
    <p:extLst>
      <p:ext uri="{BB962C8B-B14F-4D97-AF65-F5344CB8AC3E}">
        <p14:creationId xmlns:p14="http://schemas.microsoft.com/office/powerpoint/2010/main" val="425764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A4B0-A7DF-E780-4F96-E40F20A2948C}"/>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0AED4164-7B6C-5FE1-4DCD-AC9B1BA398F0}"/>
              </a:ext>
            </a:extLst>
          </p:cNvPr>
          <p:cNvSpPr>
            <a:spLocks noGrp="1"/>
          </p:cNvSpPr>
          <p:nvPr>
            <p:ph idx="1"/>
          </p:nvPr>
        </p:nvSpPr>
        <p:spPr>
          <a:xfrm>
            <a:off x="838200" y="1555462"/>
            <a:ext cx="10515600" cy="4351338"/>
          </a:xfrm>
        </p:spPr>
        <p:txBody>
          <a:bodyPr>
            <a:normAutofit fontScale="92500" lnSpcReduction="20000"/>
          </a:bodyPr>
          <a:lstStyle/>
          <a:p>
            <a:pPr algn="just"/>
            <a:r>
              <a:rPr lang="en-CA" b="0" i="0" u="none" strike="noStrike" dirty="0">
                <a:solidFill>
                  <a:srgbClr val="374151"/>
                </a:solidFill>
                <a:effectLst/>
                <a:latin typeface="Söhne"/>
              </a:rPr>
              <a:t>Calculating Incremental Uplift:</a:t>
            </a:r>
          </a:p>
          <a:p>
            <a:pPr lvl="1" algn="just"/>
            <a:r>
              <a:rPr lang="en-CA" b="0" i="0" u="none" strike="noStrike" dirty="0">
                <a:solidFill>
                  <a:srgbClr val="374151"/>
                </a:solidFill>
                <a:effectLst/>
                <a:latin typeface="Söhne"/>
              </a:rPr>
              <a:t>We used a formula called the incremental uplift formula to figure out the impact of our promotional offers on sales.</a:t>
            </a:r>
          </a:p>
          <a:p>
            <a:pPr lvl="1" algn="just"/>
            <a:r>
              <a:rPr lang="en-CA" b="0" i="0" u="none" strike="noStrike" dirty="0">
                <a:solidFill>
                  <a:srgbClr val="374151"/>
                </a:solidFill>
                <a:effectLst/>
                <a:latin typeface="Söhne"/>
              </a:rPr>
              <a:t>The formula is simple: we subtracted the conversion rate of the control group from the conversion rate of the treatment group, then divided by the conversion rate of the control group.</a:t>
            </a:r>
          </a:p>
          <a:p>
            <a:pPr lvl="1" algn="just"/>
            <a:r>
              <a:rPr lang="en-CA" b="0" i="0" u="none" strike="noStrike" dirty="0">
                <a:solidFill>
                  <a:srgbClr val="374151"/>
                </a:solidFill>
                <a:effectLst/>
                <a:latin typeface="Söhne"/>
              </a:rPr>
              <a:t>This allowed us to see how much additional sales we got from the promotional offer compared to if we didn't have any promotion at all.</a:t>
            </a:r>
          </a:p>
          <a:p>
            <a:pPr lvl="1" algn="just"/>
            <a:r>
              <a:rPr lang="en-CA" b="0" i="0" u="none" strike="noStrike" dirty="0">
                <a:solidFill>
                  <a:srgbClr val="374151"/>
                </a:solidFill>
                <a:effectLst/>
                <a:latin typeface="Söhne"/>
              </a:rPr>
              <a:t>To get the treatment and control groups, we randomly assigned customers to either group.</a:t>
            </a:r>
          </a:p>
          <a:p>
            <a:pPr lvl="1" algn="just"/>
            <a:r>
              <a:rPr lang="en-CA" b="0" i="0" u="none" strike="noStrike" dirty="0">
                <a:solidFill>
                  <a:srgbClr val="374151"/>
                </a:solidFill>
                <a:effectLst/>
                <a:latin typeface="Söhne"/>
              </a:rPr>
              <a:t>The treatment group received the promotional offer, while the control group did not receive any offer.</a:t>
            </a:r>
          </a:p>
          <a:p>
            <a:pPr lvl="1" algn="just"/>
            <a:r>
              <a:rPr lang="en-CA" b="0" i="0" u="none" strike="noStrike" dirty="0">
                <a:solidFill>
                  <a:srgbClr val="374151"/>
                </a:solidFill>
                <a:effectLst/>
                <a:latin typeface="Söhne"/>
              </a:rPr>
              <a:t>By comparing the conversion rates of the two groups, we were able to calculate the incremental uplift of the promotional offer</a:t>
            </a:r>
          </a:p>
          <a:p>
            <a:pPr lvl="1" algn="just"/>
            <a:r>
              <a:rPr lang="en-CA" dirty="0">
                <a:solidFill>
                  <a:srgbClr val="374151"/>
                </a:solidFill>
                <a:latin typeface="Söhne"/>
              </a:rPr>
              <a:t>Finally, our conclusions are statistically tested and verified</a:t>
            </a:r>
            <a:endParaRPr lang="en-CA" b="0" i="0" u="none" strike="noStrike" dirty="0">
              <a:solidFill>
                <a:srgbClr val="374151"/>
              </a:solidFill>
              <a:effectLst/>
              <a:latin typeface="Söhne"/>
            </a:endParaRPr>
          </a:p>
          <a:p>
            <a:pPr lvl="1" algn="just"/>
            <a:endParaRPr lang="en-US" dirty="0"/>
          </a:p>
        </p:txBody>
      </p:sp>
    </p:spTree>
    <p:extLst>
      <p:ext uri="{BB962C8B-B14F-4D97-AF65-F5344CB8AC3E}">
        <p14:creationId xmlns:p14="http://schemas.microsoft.com/office/powerpoint/2010/main" val="1066853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45E9-438B-F1EA-F896-0BC485EDA8AC}"/>
              </a:ext>
            </a:extLst>
          </p:cNvPr>
          <p:cNvSpPr>
            <a:spLocks noGrp="1"/>
          </p:cNvSpPr>
          <p:nvPr>
            <p:ph type="title"/>
          </p:nvPr>
        </p:nvSpPr>
        <p:spPr/>
        <p:txBody>
          <a:bodyPr/>
          <a:lstStyle/>
          <a:p>
            <a:r>
              <a:rPr lang="en-US" dirty="0"/>
              <a:t>Results</a:t>
            </a:r>
          </a:p>
        </p:txBody>
      </p:sp>
      <p:sp>
        <p:nvSpPr>
          <p:cNvPr id="5" name="TextBox 4">
            <a:extLst>
              <a:ext uri="{FF2B5EF4-FFF2-40B4-BE49-F238E27FC236}">
                <a16:creationId xmlns:a16="http://schemas.microsoft.com/office/drawing/2014/main" id="{0936D473-93E3-F9EA-55E7-387BDC7DF6FD}"/>
              </a:ext>
            </a:extLst>
          </p:cNvPr>
          <p:cNvSpPr txBox="1"/>
          <p:nvPr/>
        </p:nvSpPr>
        <p:spPr>
          <a:xfrm>
            <a:off x="915154" y="1875643"/>
            <a:ext cx="10361692" cy="2677656"/>
          </a:xfrm>
          <a:prstGeom prst="rect">
            <a:avLst/>
          </a:prstGeom>
          <a:noFill/>
        </p:spPr>
        <p:txBody>
          <a:bodyPr wrap="square" rtlCol="0">
            <a:spAutoFit/>
          </a:bodyPr>
          <a:lstStyle/>
          <a:p>
            <a:pPr algn="just"/>
            <a:r>
              <a:rPr lang="en-CA" sz="2400" b="0" i="0" u="none" strike="noStrike" dirty="0">
                <a:solidFill>
                  <a:srgbClr val="374151"/>
                </a:solidFill>
                <a:effectLst/>
                <a:latin typeface="Söhne"/>
              </a:rPr>
              <a:t>We provide the results of our analysis through answering a series of questions:</a:t>
            </a:r>
          </a:p>
          <a:p>
            <a:pPr algn="just"/>
            <a:endParaRPr lang="en-CA" sz="2400" dirty="0">
              <a:solidFill>
                <a:srgbClr val="374151"/>
              </a:solidFill>
              <a:latin typeface="Söhne"/>
            </a:endParaRPr>
          </a:p>
          <a:p>
            <a:pPr marL="285750" indent="-285750" algn="just">
              <a:buFont typeface="Arial" panose="020B0604020202020204" pitchFamily="34" charset="0"/>
              <a:buChar char="•"/>
            </a:pPr>
            <a:r>
              <a:rPr lang="en-CA" sz="2400" dirty="0">
                <a:solidFill>
                  <a:srgbClr val="374151"/>
                </a:solidFill>
                <a:latin typeface="Söhne"/>
              </a:rPr>
              <a:t>Disregarding all features of our customers, which promotion is more effective?</a:t>
            </a:r>
          </a:p>
          <a:p>
            <a:pPr marL="285750" indent="-285750" algn="just">
              <a:buFont typeface="Arial" panose="020B0604020202020204" pitchFamily="34" charset="0"/>
              <a:buChar char="•"/>
            </a:pPr>
            <a:r>
              <a:rPr lang="en-CA" sz="2400" dirty="0">
                <a:solidFill>
                  <a:srgbClr val="374151"/>
                </a:solidFill>
                <a:latin typeface="Söhne"/>
              </a:rPr>
              <a:t>Is a promotion more effective if a customer has historically used it before?</a:t>
            </a:r>
          </a:p>
          <a:p>
            <a:pPr marL="285750" indent="-285750" algn="just">
              <a:buFont typeface="Arial" panose="020B0604020202020204" pitchFamily="34" charset="0"/>
              <a:buChar char="•"/>
            </a:pPr>
            <a:r>
              <a:rPr lang="en-CA" sz="2400" dirty="0">
                <a:solidFill>
                  <a:srgbClr val="374151"/>
                </a:solidFill>
                <a:latin typeface="Söhne"/>
              </a:rPr>
              <a:t>Is a promotion more effective if a customer is acquired through referral?</a:t>
            </a:r>
          </a:p>
          <a:p>
            <a:pPr marL="285750" indent="-285750" algn="just">
              <a:buFont typeface="Arial" panose="020B0604020202020204" pitchFamily="34" charset="0"/>
              <a:buChar char="•"/>
            </a:pPr>
            <a:r>
              <a:rPr lang="en-CA" sz="2400" dirty="0">
                <a:solidFill>
                  <a:srgbClr val="374151"/>
                </a:solidFill>
                <a:latin typeface="Söhne"/>
              </a:rPr>
              <a:t>Is a promotion more effective if we target customers with higher or lower recency?</a:t>
            </a:r>
          </a:p>
        </p:txBody>
      </p:sp>
    </p:spTree>
    <p:extLst>
      <p:ext uri="{BB962C8B-B14F-4D97-AF65-F5344CB8AC3E}">
        <p14:creationId xmlns:p14="http://schemas.microsoft.com/office/powerpoint/2010/main" val="3193747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D7E9-2E14-056A-BBBA-F1337606EB9F}"/>
              </a:ext>
            </a:extLst>
          </p:cNvPr>
          <p:cNvSpPr>
            <a:spLocks noGrp="1"/>
          </p:cNvSpPr>
          <p:nvPr>
            <p:ph type="title"/>
          </p:nvPr>
        </p:nvSpPr>
        <p:spPr/>
        <p:txBody>
          <a:bodyPr>
            <a:normAutofit/>
          </a:bodyPr>
          <a:lstStyle/>
          <a:p>
            <a:r>
              <a:rPr lang="en-CA" sz="3600" dirty="0">
                <a:solidFill>
                  <a:srgbClr val="374151"/>
                </a:solidFill>
                <a:latin typeface="Söhne"/>
              </a:rPr>
              <a:t>Disregarding all features</a:t>
            </a:r>
            <a:endParaRPr lang="en-US" sz="3600" dirty="0"/>
          </a:p>
        </p:txBody>
      </p:sp>
      <p:graphicFrame>
        <p:nvGraphicFramePr>
          <p:cNvPr id="4" name="Table 4">
            <a:extLst>
              <a:ext uri="{FF2B5EF4-FFF2-40B4-BE49-F238E27FC236}">
                <a16:creationId xmlns:a16="http://schemas.microsoft.com/office/drawing/2014/main" id="{7A8AB5F0-76BF-CDB0-CDC2-CB9FDF81863D}"/>
              </a:ext>
            </a:extLst>
          </p:cNvPr>
          <p:cNvGraphicFramePr>
            <a:graphicFrameLocks noGrp="1"/>
          </p:cNvGraphicFramePr>
          <p:nvPr>
            <p:ph idx="1"/>
            <p:extLst>
              <p:ext uri="{D42A27DB-BD31-4B8C-83A1-F6EECF244321}">
                <p14:modId xmlns:p14="http://schemas.microsoft.com/office/powerpoint/2010/main" val="3382692805"/>
              </p:ext>
            </p:extLst>
          </p:nvPr>
        </p:nvGraphicFramePr>
        <p:xfrm>
          <a:off x="838200" y="4766053"/>
          <a:ext cx="10515597" cy="1112520"/>
        </p:xfrm>
        <a:graphic>
          <a:graphicData uri="http://schemas.openxmlformats.org/drawingml/2006/table">
            <a:tbl>
              <a:tblPr firstRow="1" bandRow="1">
                <a:tableStyleId>{0660B408-B3CF-4A94-85FC-2B1E0A45F4A2}</a:tableStyleId>
              </a:tblPr>
              <a:tblGrid>
                <a:gridCol w="3505199">
                  <a:extLst>
                    <a:ext uri="{9D8B030D-6E8A-4147-A177-3AD203B41FA5}">
                      <a16:colId xmlns:a16="http://schemas.microsoft.com/office/drawing/2014/main" val="553427800"/>
                    </a:ext>
                  </a:extLst>
                </a:gridCol>
                <a:gridCol w="3505199">
                  <a:extLst>
                    <a:ext uri="{9D8B030D-6E8A-4147-A177-3AD203B41FA5}">
                      <a16:colId xmlns:a16="http://schemas.microsoft.com/office/drawing/2014/main" val="1682871249"/>
                    </a:ext>
                  </a:extLst>
                </a:gridCol>
                <a:gridCol w="3505199">
                  <a:extLst>
                    <a:ext uri="{9D8B030D-6E8A-4147-A177-3AD203B41FA5}">
                      <a16:colId xmlns:a16="http://schemas.microsoft.com/office/drawing/2014/main" val="706057734"/>
                    </a:ext>
                  </a:extLst>
                </a:gridCol>
              </a:tblGrid>
              <a:tr h="370840">
                <a:tc>
                  <a:txBody>
                    <a:bodyPr/>
                    <a:lstStyle/>
                    <a:p>
                      <a:pPr algn="ctr"/>
                      <a:r>
                        <a:rPr lang="en-US" dirty="0"/>
                        <a:t>Offer</a:t>
                      </a:r>
                    </a:p>
                  </a:txBody>
                  <a:tcPr/>
                </a:tc>
                <a:tc>
                  <a:txBody>
                    <a:bodyPr/>
                    <a:lstStyle/>
                    <a:p>
                      <a:pPr algn="ctr"/>
                      <a:r>
                        <a:rPr lang="en-US" dirty="0"/>
                        <a:t>Conversion Rate</a:t>
                      </a:r>
                    </a:p>
                  </a:txBody>
                  <a:tcPr/>
                </a:tc>
                <a:tc>
                  <a:txBody>
                    <a:bodyPr/>
                    <a:lstStyle/>
                    <a:p>
                      <a:pPr algn="ctr"/>
                      <a:r>
                        <a:rPr lang="en-US" dirty="0"/>
                        <a:t>Uplift</a:t>
                      </a:r>
                    </a:p>
                  </a:txBody>
                  <a:tcPr/>
                </a:tc>
                <a:extLst>
                  <a:ext uri="{0D108BD9-81ED-4DB2-BD59-A6C34878D82A}">
                    <a16:rowId xmlns:a16="http://schemas.microsoft.com/office/drawing/2014/main" val="506332717"/>
                  </a:ext>
                </a:extLst>
              </a:tr>
              <a:tr h="370840">
                <a:tc>
                  <a:txBody>
                    <a:bodyPr/>
                    <a:lstStyle/>
                    <a:p>
                      <a:pPr algn="ctr"/>
                      <a:r>
                        <a:rPr lang="en-US" dirty="0"/>
                        <a:t>BOGO</a:t>
                      </a:r>
                    </a:p>
                  </a:txBody>
                  <a:tcPr/>
                </a:tc>
                <a:tc>
                  <a:txBody>
                    <a:bodyPr/>
                    <a:lstStyle/>
                    <a:p>
                      <a:pPr algn="ctr"/>
                      <a:r>
                        <a:rPr lang="en-CA" sz="1800" b="0" u="none" strike="noStrike" kern="1200" dirty="0">
                          <a:solidFill>
                            <a:schemeClr val="dk1"/>
                          </a:solidFill>
                          <a:effectLst/>
                        </a:rPr>
                        <a:t>0.15</a:t>
                      </a:r>
                      <a:endParaRPr lang="en-US" dirty="0"/>
                    </a:p>
                  </a:txBody>
                  <a:tcPr/>
                </a:tc>
                <a:tc>
                  <a:txBody>
                    <a:bodyPr/>
                    <a:lstStyle/>
                    <a:p>
                      <a:pPr algn="ctr"/>
                      <a:r>
                        <a:rPr lang="en-CA" sz="1800" b="0" u="none" strike="noStrike" kern="1200" dirty="0">
                          <a:solidFill>
                            <a:schemeClr val="dk1"/>
                          </a:solidFill>
                          <a:effectLst/>
                        </a:rPr>
                        <a:t>0.04</a:t>
                      </a:r>
                      <a:endParaRPr lang="en-US" dirty="0"/>
                    </a:p>
                  </a:txBody>
                  <a:tcPr/>
                </a:tc>
                <a:extLst>
                  <a:ext uri="{0D108BD9-81ED-4DB2-BD59-A6C34878D82A}">
                    <a16:rowId xmlns:a16="http://schemas.microsoft.com/office/drawing/2014/main" val="1343049265"/>
                  </a:ext>
                </a:extLst>
              </a:tr>
              <a:tr h="370840">
                <a:tc>
                  <a:txBody>
                    <a:bodyPr/>
                    <a:lstStyle/>
                    <a:p>
                      <a:pPr algn="ctr"/>
                      <a:r>
                        <a:rPr lang="en-US" dirty="0"/>
                        <a:t>Discount</a:t>
                      </a:r>
                    </a:p>
                  </a:txBody>
                  <a:tcPr/>
                </a:tc>
                <a:tc>
                  <a:txBody>
                    <a:bodyPr/>
                    <a:lstStyle/>
                    <a:p>
                      <a:pPr algn="ctr"/>
                      <a:r>
                        <a:rPr lang="en-CA" sz="1800" b="0" u="none" strike="noStrike" kern="1200" dirty="0">
                          <a:solidFill>
                            <a:schemeClr val="dk1"/>
                          </a:solidFill>
                          <a:effectLst/>
                        </a:rPr>
                        <a:t>0.18</a:t>
                      </a:r>
                      <a:endParaRPr lang="en-US" dirty="0"/>
                    </a:p>
                  </a:txBody>
                  <a:tcPr/>
                </a:tc>
                <a:tc>
                  <a:txBody>
                    <a:bodyPr/>
                    <a:lstStyle/>
                    <a:p>
                      <a:pPr algn="ctr"/>
                      <a:r>
                        <a:rPr lang="en-CA" sz="1800" b="0" u="none" strike="noStrike" kern="1200" dirty="0">
                          <a:solidFill>
                            <a:schemeClr val="dk1"/>
                          </a:solidFill>
                          <a:effectLst/>
                        </a:rPr>
                        <a:t>0.07</a:t>
                      </a:r>
                      <a:endParaRPr lang="en-US" dirty="0"/>
                    </a:p>
                  </a:txBody>
                  <a:tcPr/>
                </a:tc>
                <a:extLst>
                  <a:ext uri="{0D108BD9-81ED-4DB2-BD59-A6C34878D82A}">
                    <a16:rowId xmlns:a16="http://schemas.microsoft.com/office/drawing/2014/main" val="719744187"/>
                  </a:ext>
                </a:extLst>
              </a:tr>
            </a:tbl>
          </a:graphicData>
        </a:graphic>
      </p:graphicFrame>
      <p:sp>
        <p:nvSpPr>
          <p:cNvPr id="5" name="TextBox 4">
            <a:extLst>
              <a:ext uri="{FF2B5EF4-FFF2-40B4-BE49-F238E27FC236}">
                <a16:creationId xmlns:a16="http://schemas.microsoft.com/office/drawing/2014/main" id="{5FE811C7-CF10-AE67-218F-881082A48AC2}"/>
              </a:ext>
            </a:extLst>
          </p:cNvPr>
          <p:cNvSpPr txBox="1"/>
          <p:nvPr/>
        </p:nvSpPr>
        <p:spPr>
          <a:xfrm>
            <a:off x="468861" y="1690688"/>
            <a:ext cx="11254278" cy="2862322"/>
          </a:xfrm>
          <a:prstGeom prst="rect">
            <a:avLst/>
          </a:prstGeom>
          <a:noFill/>
        </p:spPr>
        <p:txBody>
          <a:bodyPr wrap="square" rtlCol="0">
            <a:spAutoFit/>
          </a:bodyPr>
          <a:lstStyle/>
          <a:p>
            <a:pPr algn="just"/>
            <a:r>
              <a:rPr lang="en-CA" b="0" i="0" u="none" strike="noStrike" dirty="0">
                <a:solidFill>
                  <a:srgbClr val="374151"/>
                </a:solidFill>
                <a:effectLst/>
                <a:latin typeface="Söhne"/>
              </a:rPr>
              <a:t>Based on the analysis, the discount offer has a higher conversion rate and incremental uplift compared to the BOGO offer. The discount offer had a conversion rate of 0.18 and an uplift of 0.07, while the BOGO offer had a conversion rate of 0.15 and an uplift of 0.04. This suggests that the retailer should focus on offering discount promotions rather than BOGO promotions to increase sales.</a:t>
            </a:r>
          </a:p>
          <a:p>
            <a:pPr algn="just"/>
            <a:endParaRPr lang="en-CA" b="0" i="0" u="none" strike="noStrike" dirty="0">
              <a:solidFill>
                <a:srgbClr val="374151"/>
              </a:solidFill>
              <a:effectLst/>
              <a:latin typeface="Söhne"/>
            </a:endParaRPr>
          </a:p>
          <a:p>
            <a:pPr algn="just"/>
            <a:r>
              <a:rPr lang="en-CA" b="0" i="0" u="none" strike="noStrike" dirty="0">
                <a:solidFill>
                  <a:srgbClr val="374151"/>
                </a:solidFill>
                <a:effectLst/>
                <a:latin typeface="Söhne"/>
              </a:rPr>
              <a:t>It's important to note that the analysis only considers the overall conversion rate and uplift, and it may be beneficial to further investigate the effectiveness of each offer on different customer segments or in different contexts. Additionally, conducting A/B testing and exploring other promotional strategies may provide further insights and opportunities for optimizing sales.</a:t>
            </a:r>
          </a:p>
          <a:p>
            <a:pPr algn="just"/>
            <a:endParaRPr lang="en-US" dirty="0"/>
          </a:p>
        </p:txBody>
      </p:sp>
    </p:spTree>
    <p:extLst>
      <p:ext uri="{BB962C8B-B14F-4D97-AF65-F5344CB8AC3E}">
        <p14:creationId xmlns:p14="http://schemas.microsoft.com/office/powerpoint/2010/main" val="2467276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1363</Words>
  <Application>Microsoft Macintosh PowerPoint</Application>
  <PresentationFormat>Widescreen</PresentationFormat>
  <Paragraphs>142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Menlo</vt:lpstr>
      <vt:lpstr>Söhne</vt:lpstr>
      <vt:lpstr>Office Theme</vt:lpstr>
      <vt:lpstr>Incremental uplift of promotional offers on sales</vt:lpstr>
      <vt:lpstr>Introduction</vt:lpstr>
      <vt:lpstr>Objectives</vt:lpstr>
      <vt:lpstr>Data understanding</vt:lpstr>
      <vt:lpstr>Data understanding</vt:lpstr>
      <vt:lpstr>Data Understanding</vt:lpstr>
      <vt:lpstr>Approach</vt:lpstr>
      <vt:lpstr>Results</vt:lpstr>
      <vt:lpstr>Disregarding all features</vt:lpstr>
      <vt:lpstr>Is a promotion more effective if a customer has historically used it before?</vt:lpstr>
      <vt:lpstr>PowerPoint Presentation</vt:lpstr>
      <vt:lpstr>Is a promotion more effective if a customer is acquired through referral?</vt:lpstr>
      <vt:lpstr>Is a promotion more effective if we target customers with higher or lower recency?</vt:lpstr>
      <vt:lpstr>Interpretation and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Incremental uplift of promotional offers on sales</dc:title>
  <dc:creator>Ali Rafiee Pour Alavi Alavijeh</dc:creator>
  <cp:lastModifiedBy>Ali Rafiee Pour Alavi Alavijeh</cp:lastModifiedBy>
  <cp:revision>3</cp:revision>
  <dcterms:created xsi:type="dcterms:W3CDTF">2023-02-21T14:48:06Z</dcterms:created>
  <dcterms:modified xsi:type="dcterms:W3CDTF">2023-02-22T06:49:03Z</dcterms:modified>
</cp:coreProperties>
</file>