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3"/>
  </p:notesMasterIdLst>
  <p:sldIdLst>
    <p:sldId id="256" r:id="rId2"/>
    <p:sldId id="257" r:id="rId3"/>
    <p:sldId id="273" r:id="rId4"/>
    <p:sldId id="275" r:id="rId5"/>
    <p:sldId id="276" r:id="rId6"/>
    <p:sldId id="274" r:id="rId7"/>
    <p:sldId id="272" r:id="rId8"/>
    <p:sldId id="262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44ece8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44ece8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9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2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02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66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1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07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1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04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4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26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3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82050" y="512450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82025" y="1893175"/>
            <a:ext cx="7779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5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8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2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8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20" r:id="rId19"/>
    <p:sldLayoutId id="2147483724" r:id="rId20"/>
    <p:sldLayoutId id="2147483725" r:id="rId21"/>
    <p:sldLayoutId id="2147483726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li.Rampurawala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AliRampu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908727" y="1221871"/>
            <a:ext cx="7326546" cy="1349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Predicting Retail Fraud:</a:t>
            </a:r>
            <a:br>
              <a:rPr lang="en" sz="3200" b="1" dirty="0"/>
            </a:br>
            <a:r>
              <a:rPr lang="en" sz="3200" b="1" dirty="0"/>
              <a:t>Customer Payments</a:t>
            </a:r>
            <a:br>
              <a:rPr lang="en" dirty="0"/>
            </a:br>
            <a:r>
              <a:rPr lang="en" sz="1600" dirty="0"/>
              <a:t>October 6, 2022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2171700" y="2999129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Ali Rampurawala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Legendary Preds Inc.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682050" y="568963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thoughts</a:t>
            </a:r>
            <a:endParaRPr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932206" y="2288310"/>
            <a:ext cx="7779899" cy="2438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given additional time…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Further tune the model to increase the overall precision score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to add payment data each quarter and update model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 NLP of chats to identify bad actors before they place an order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 idx="4294967295"/>
          </p:nvPr>
        </p:nvSpPr>
        <p:spPr>
          <a:xfrm>
            <a:off x="0" y="1439863"/>
            <a:ext cx="2516188" cy="4651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to explore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957698" y="523006"/>
            <a:ext cx="5967538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You…</a:t>
            </a:r>
            <a:endParaRPr sz="4400"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1543050" y="2464173"/>
            <a:ext cx="6057899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" sz="2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Email: </a:t>
            </a: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Ali.Rampurawala@gmail.com</a:t>
            </a:r>
            <a:endParaRPr lang="en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Github Link</a:t>
            </a:r>
            <a:endParaRPr lang="en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ctr">
              <a:buClr>
                <a:schemeClr val="dk2"/>
              </a:buClr>
              <a:buSzPts val="1100"/>
            </a:pPr>
            <a:r>
              <a:rPr lang="en" dirty="0">
                <a:solidFill>
                  <a:schemeClr val="dk2"/>
                </a:solidFill>
                <a:latin typeface="Raleway"/>
                <a:sym typeface="Raleway"/>
              </a:rPr>
              <a:t>LinkedIn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483543" y="1742120"/>
            <a:ext cx="5278522" cy="317950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Fitris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LLP’s (law firm) retail shopping client is losing over 10% to fraudulent payments each year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Asked to develop a model that will identify potentially fraudulent payments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Predict which customer payments are potentially fraudulent and rank these transactions in order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Data</a:t>
            </a:r>
            <a:endParaRPr dirty="0"/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800100" y="1781735"/>
            <a:ext cx="8045031" cy="323401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Payment Transaction Data (~500,000 payments)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Potential limitations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Fields Includes: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Age group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Category of purchase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5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Avg. Fraud Transaction ($)</a:t>
            </a:r>
            <a:endParaRPr b="1"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800088" y="2203643"/>
            <a:ext cx="3113956" cy="21537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 has highest fraud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categories are much less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5E545-1DD1-0094-2917-3C949F7A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29" y="1741394"/>
            <a:ext cx="4541390" cy="32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Highest Total Fraud ($)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945524" y="2571750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30;p29">
            <a:extLst>
              <a:ext uri="{FF2B5EF4-FFF2-40B4-BE49-F238E27FC236}">
                <a16:creationId xmlns:a16="http://schemas.microsoft.com/office/drawing/2014/main" id="{0D5638E3-7EE9-A14D-A843-B833542314E9}"/>
              </a:ext>
            </a:extLst>
          </p:cNvPr>
          <p:cNvSpPr txBox="1">
            <a:spLocks/>
          </p:cNvSpPr>
          <p:nvPr/>
        </p:nvSpPr>
        <p:spPr>
          <a:xfrm>
            <a:off x="1074348" y="2396258"/>
            <a:ext cx="2910498" cy="21537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</a:p>
          <a:p>
            <a:pPr marL="457200" indent="-457200" algn="l">
              <a:spcAft>
                <a:spcPts val="1600"/>
              </a:spcAft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Sports and Toys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3F23E-1666-C72B-B7D5-11B3080B0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89" y="1713114"/>
            <a:ext cx="4327693" cy="32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Fraud by Gender and Age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945524" y="2571750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B8E47-8F6D-A9E9-2528-9380FE27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02" y="1756736"/>
            <a:ext cx="4451839" cy="3063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99CF5E-B1D2-5F4A-4A6A-B57C1D0DB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9" y="1803804"/>
            <a:ext cx="4319604" cy="29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631594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Final Fraud Detection Model 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834987" y="1959744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r>
              <a:rPr lang="en-US" sz="2800" b="1" dirty="0">
                <a:solidFill>
                  <a:schemeClr val="dk2"/>
                </a:solidFill>
              </a:rPr>
              <a:t>Final Accuracy Score:  99%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676301" y="3671930"/>
            <a:ext cx="3693862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u="sng" dirty="0">
                <a:solidFill>
                  <a:schemeClr val="tx1"/>
                </a:solidFill>
              </a:rPr>
              <a:t>Using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995750" y="631026"/>
            <a:ext cx="3398326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Other Key Results</a:t>
            </a:r>
            <a:endParaRPr b="1"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2030665" y="2487705"/>
            <a:ext cx="6515410" cy="2294449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Precision: 78% on identifying fraud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Recall: 75% on identifying fraud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F1-score: 76% on identifying fraud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</p:txBody>
      </p:sp>
      <p:sp>
        <p:nvSpPr>
          <p:cNvPr id="4" name="Google Shape;227;p29">
            <a:extLst>
              <a:ext uri="{FF2B5EF4-FFF2-40B4-BE49-F238E27FC236}">
                <a16:creationId xmlns:a16="http://schemas.microsoft.com/office/drawing/2014/main" id="{4A370C53-E9F5-0431-7A28-0858C669C5A7}"/>
              </a:ext>
            </a:extLst>
          </p:cNvPr>
          <p:cNvSpPr txBox="1">
            <a:spLocks/>
          </p:cNvSpPr>
          <p:nvPr/>
        </p:nvSpPr>
        <p:spPr>
          <a:xfrm>
            <a:off x="1560703" y="4360074"/>
            <a:ext cx="6349919" cy="50798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endParaRPr lang="en-US"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682200" y="6077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" name="Google Shape;351;p40">
            <a:extLst>
              <a:ext uri="{FF2B5EF4-FFF2-40B4-BE49-F238E27FC236}">
                <a16:creationId xmlns:a16="http://schemas.microsoft.com/office/drawing/2014/main" id="{C5C41271-F993-E160-CA18-E754BD27D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9176" y="1875417"/>
            <a:ext cx="7235047" cy="266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the end of each weekly or two-week period, feed the Final Logistic Regression model with payment detail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Continuously update the model to include additional locations (i.e.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Investigate the identified transactions and prevent delivery of any product or service unless payment has been verified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5451</TotalTime>
  <Words>268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Raleway</vt:lpstr>
      <vt:lpstr>Bebas Neue</vt:lpstr>
      <vt:lpstr>Wingdings 3</vt:lpstr>
      <vt:lpstr>Wingdings</vt:lpstr>
      <vt:lpstr>Courier New</vt:lpstr>
      <vt:lpstr>Ion Boardroom</vt:lpstr>
      <vt:lpstr>Predicting Retail Fraud: Customer Payments October 6, 2022</vt:lpstr>
      <vt:lpstr>Business Problem</vt:lpstr>
      <vt:lpstr>Source Data</vt:lpstr>
      <vt:lpstr>Avg. Fraud Transaction ($)</vt:lpstr>
      <vt:lpstr>Highest Total Fraud ($)</vt:lpstr>
      <vt:lpstr>Fraud by Gender and Age</vt:lpstr>
      <vt:lpstr>Final Fraud Detection Model </vt:lpstr>
      <vt:lpstr>Other Key Results</vt:lpstr>
      <vt:lpstr>Recommendations</vt:lpstr>
      <vt:lpstr>Closing thoughts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29</cp:revision>
  <dcterms:modified xsi:type="dcterms:W3CDTF">2022-10-05T18:51:33Z</dcterms:modified>
</cp:coreProperties>
</file>