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78" r:id="rId4"/>
    <p:sldId id="273" r:id="rId5"/>
    <p:sldId id="275" r:id="rId6"/>
    <p:sldId id="276" r:id="rId7"/>
    <p:sldId id="272" r:id="rId8"/>
    <p:sldId id="279" r:id="rId9"/>
    <p:sldId id="262" r:id="rId10"/>
    <p:sldId id="277" r:id="rId11"/>
    <p:sldId id="269" r:id="rId12"/>
    <p:sldId id="271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65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62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02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SMOTE - Synthetic Minority Oversampling Technique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99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596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83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12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72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40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633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38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610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598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443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40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58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0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2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6" r:id="rId15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irampur-flatiron-capstone-streamlit-capstone-yx8toc.streamlit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li.Rampurawala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ali-rampurawala-8bbb118/" TargetMode="External"/><Relationship Id="rId4" Type="http://schemas.openxmlformats.org/officeDocument/2006/relationships/hyperlink" Target="https://github.com/AliRampu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908727" y="1221871"/>
            <a:ext cx="7326546" cy="134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Predicting Fraudulent Transactions</a:t>
            </a:r>
            <a:br>
              <a:rPr lang="en" dirty="0"/>
            </a:br>
            <a:br>
              <a:rPr lang="en" dirty="0"/>
            </a:br>
            <a:r>
              <a:rPr lang="en" sz="1600" dirty="0"/>
              <a:t>October 6, 2022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2171700" y="3435724"/>
            <a:ext cx="4800600" cy="113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Ali </a:t>
            </a:r>
            <a:r>
              <a:rPr lang="en-US" dirty="0" err="1">
                <a:solidFill>
                  <a:schemeClr val="tx1"/>
                </a:solidFill>
              </a:rPr>
              <a:t>RampurawalA</a:t>
            </a:r>
            <a:r>
              <a:rPr lang="en-US" dirty="0">
                <a:solidFill>
                  <a:schemeClr val="tx1"/>
                </a:solidFill>
              </a:rPr>
              <a:t> - CPA, CFE, CFF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030665" y="678091"/>
            <a:ext cx="6594351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Online Application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464082" y="2454086"/>
            <a:ext cx="4518053" cy="2294449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  <a:hlinkClick r:id="rId3"/>
              </a:rPr>
              <a:t>https://alirampur-flatiron-capstone-streamlit-capstone-yx8toc.streamlitapp.com/</a:t>
            </a:r>
            <a:endParaRPr lang="en-US" sz="2000" dirty="0">
              <a:solidFill>
                <a:schemeClr val="dk2"/>
              </a:solidFill>
            </a:endParaRPr>
          </a:p>
        </p:txBody>
      </p:sp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5DA4E-8101-4D60-F36A-B0C748E06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38" y="1954262"/>
            <a:ext cx="3079975" cy="2905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890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and Next Steps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9176" y="1875417"/>
            <a:ext cx="7235047" cy="266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week or day, upload transaction detail to the online tool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Investigate the identified transactions and prevent delivery of any product or service unless payment has been verified and received</a:t>
            </a:r>
          </a:p>
          <a:p>
            <a:pPr marL="228600" indent="-2286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Continuously update the model to include additional locations (i.e. zip code)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984592" y="593686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 You…Any Questions?</a:t>
            </a:r>
            <a:endParaRPr sz="3200"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1465217" y="2887384"/>
            <a:ext cx="6057899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Email: </a:t>
            </a: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Ali.Rampurawala@gmail.com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 Link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ctr">
              <a:buClr>
                <a:schemeClr val="dk2"/>
              </a:buClr>
              <a:buSzPts val="1100"/>
            </a:pPr>
            <a:r>
              <a:rPr lang="en" dirty="0">
                <a:solidFill>
                  <a:schemeClr val="dk2"/>
                </a:solidFill>
                <a:latin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91CFF-0FBB-74AE-FFD6-33526FD7D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874" y="1755088"/>
            <a:ext cx="1724586" cy="1731404"/>
          </a:xfrm>
          <a:prstGeom prst="rect">
            <a:avLst/>
          </a:prstGeom>
        </p:spPr>
      </p:pic>
      <p:sp>
        <p:nvSpPr>
          <p:cNvPr id="3" name="Google Shape;359;p41">
            <a:extLst>
              <a:ext uri="{FF2B5EF4-FFF2-40B4-BE49-F238E27FC236}">
                <a16:creationId xmlns:a16="http://schemas.microsoft.com/office/drawing/2014/main" id="{87CC59D1-A001-F089-98DA-F1C541946C6D}"/>
              </a:ext>
            </a:extLst>
          </p:cNvPr>
          <p:cNvSpPr txBox="1"/>
          <p:nvPr/>
        </p:nvSpPr>
        <p:spPr>
          <a:xfrm>
            <a:off x="-701438" y="2933566"/>
            <a:ext cx="6057899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294223" y="1856419"/>
            <a:ext cx="4525486" cy="317950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Certified Public Accountant (CPA) 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in Financial Forensics (CFF) and Fraud Examination (CFE)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10+ years of investigation and anti-fraud consulting experience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A8ABC-BAA5-7A13-3DD0-B7937DD3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755" y="1856419"/>
            <a:ext cx="3676022" cy="2205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83543" y="1580755"/>
            <a:ext cx="5137328" cy="317950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Fitris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LLP’s (law firm) retail shopping client is losing over 10% to fraudulent transactions each year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model that will identify potentially fraudulent transactions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Predict which customer transactions are potentially fraudulent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92F1-F742-7E96-199C-46A04891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99" y="2043353"/>
            <a:ext cx="2737224" cy="20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826995" y="1328177"/>
            <a:ext cx="8045031" cy="340883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General Ledger - Payment Data for Online Retailer (~500,000 transactions)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Potential limitations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Fields 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Category of purchase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2991B-467F-2D3B-F698-5C21005A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53" y="2062877"/>
            <a:ext cx="2524579" cy="23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813536" y="1949824"/>
            <a:ext cx="3113956" cy="242314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Fraud = 1.2%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Avg. Fraud &gt; Avg. Transaction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Consistent throughout period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1644F-9C96-260B-F573-887823F6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08" y="1481674"/>
            <a:ext cx="4101292" cy="30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Highest Total Fraud ($)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945524" y="2571750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30;p29">
            <a:extLst>
              <a:ext uri="{FF2B5EF4-FFF2-40B4-BE49-F238E27FC236}">
                <a16:creationId xmlns:a16="http://schemas.microsoft.com/office/drawing/2014/main" id="{0D5638E3-7EE9-A14D-A843-B833542314E9}"/>
              </a:ext>
            </a:extLst>
          </p:cNvPr>
          <p:cNvSpPr txBox="1">
            <a:spLocks/>
          </p:cNvSpPr>
          <p:nvPr/>
        </p:nvSpPr>
        <p:spPr>
          <a:xfrm>
            <a:off x="945524" y="1992846"/>
            <a:ext cx="2910498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Sports and Toys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3F23E-1666-C72B-B7D5-11B3080B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95" y="1446843"/>
            <a:ext cx="4327693" cy="32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631594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Applying ‘SMOTE’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645EF-5C6F-0F38-C5F3-F5F5CF0E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15" y="1680882"/>
            <a:ext cx="3489067" cy="22545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0A80B5-FB0A-1559-706C-2CABE0C60520}"/>
              </a:ext>
            </a:extLst>
          </p:cNvPr>
          <p:cNvSpPr/>
          <p:nvPr/>
        </p:nvSpPr>
        <p:spPr>
          <a:xfrm>
            <a:off x="5795683" y="3032311"/>
            <a:ext cx="201706" cy="201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30971B-B430-8595-1A68-3A1192C0D610}"/>
              </a:ext>
            </a:extLst>
          </p:cNvPr>
          <p:cNvSpPr/>
          <p:nvPr/>
        </p:nvSpPr>
        <p:spPr>
          <a:xfrm>
            <a:off x="6466942" y="3332629"/>
            <a:ext cx="201706" cy="201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9A64AC-D403-5EFB-9D05-BBDA59048E93}"/>
              </a:ext>
            </a:extLst>
          </p:cNvPr>
          <p:cNvSpPr/>
          <p:nvPr/>
        </p:nvSpPr>
        <p:spPr>
          <a:xfrm>
            <a:off x="6419874" y="2068604"/>
            <a:ext cx="201706" cy="201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30;p29">
            <a:extLst>
              <a:ext uri="{FF2B5EF4-FFF2-40B4-BE49-F238E27FC236}">
                <a16:creationId xmlns:a16="http://schemas.microsoft.com/office/drawing/2014/main" id="{CB083678-6867-9101-6BE4-47D79B8793C4}"/>
              </a:ext>
            </a:extLst>
          </p:cNvPr>
          <p:cNvSpPr txBox="1">
            <a:spLocks/>
          </p:cNvSpPr>
          <p:nvPr/>
        </p:nvSpPr>
        <p:spPr>
          <a:xfrm>
            <a:off x="873129" y="1781691"/>
            <a:ext cx="2910498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Fraud is not common (1.2%)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Synthetic data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631594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Fraud Detection Model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34987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99.3%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837666" y="367193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u="sng" dirty="0">
                <a:solidFill>
                  <a:schemeClr val="tx1"/>
                </a:solidFill>
              </a:rPr>
              <a:t>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030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3398326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Key Results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2682847" y="1815351"/>
            <a:ext cx="6515410" cy="2294449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lnSpc>
                <a:spcPct val="150000"/>
              </a:lnSpc>
              <a:buClr>
                <a:schemeClr val="dk2"/>
              </a:buClr>
            </a:pPr>
            <a:r>
              <a:rPr lang="en-US" sz="2000" u="sng" dirty="0">
                <a:solidFill>
                  <a:schemeClr val="dk2"/>
                </a:solidFill>
              </a:rPr>
              <a:t>Precision</a:t>
            </a:r>
            <a:r>
              <a:rPr lang="en-US" sz="2000" dirty="0">
                <a:solidFill>
                  <a:schemeClr val="dk2"/>
                </a:solidFill>
              </a:rPr>
              <a:t>: 78% on identifying fraud</a:t>
            </a:r>
          </a:p>
          <a:p>
            <a:pPr marL="133350" indent="0">
              <a:lnSpc>
                <a:spcPct val="150000"/>
              </a:lnSpc>
              <a:buClr>
                <a:schemeClr val="dk2"/>
              </a:buClr>
            </a:pPr>
            <a:r>
              <a:rPr lang="en-US" sz="2000" u="sng" dirty="0">
                <a:solidFill>
                  <a:schemeClr val="dk2"/>
                </a:solidFill>
              </a:rPr>
              <a:t>Recall</a:t>
            </a:r>
            <a:r>
              <a:rPr lang="en-US" sz="2000" dirty="0">
                <a:solidFill>
                  <a:schemeClr val="dk2"/>
                </a:solidFill>
              </a:rPr>
              <a:t>: 75% on identifying fraud</a:t>
            </a:r>
          </a:p>
          <a:p>
            <a:pPr marL="133350" indent="0">
              <a:lnSpc>
                <a:spcPct val="150000"/>
              </a:lnSpc>
              <a:buClr>
                <a:schemeClr val="dk2"/>
              </a:buClr>
            </a:pPr>
            <a:r>
              <a:rPr lang="en-US" sz="2000" u="sng" dirty="0">
                <a:solidFill>
                  <a:schemeClr val="dk2"/>
                </a:solidFill>
              </a:rPr>
              <a:t>F1-score</a:t>
            </a:r>
            <a:r>
              <a:rPr lang="en-US" sz="2000" dirty="0">
                <a:solidFill>
                  <a:schemeClr val="dk2"/>
                </a:solidFill>
              </a:rPr>
              <a:t>: 76%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</p:txBody>
      </p:sp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endParaRPr lang="en-US"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6931</TotalTime>
  <Words>283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Calibri</vt:lpstr>
      <vt:lpstr>Raleway</vt:lpstr>
      <vt:lpstr>Wingdings 3</vt:lpstr>
      <vt:lpstr>Calibri Light</vt:lpstr>
      <vt:lpstr>Bebas Neue</vt:lpstr>
      <vt:lpstr>Wingdings</vt:lpstr>
      <vt:lpstr>Arial</vt:lpstr>
      <vt:lpstr>Retrospect</vt:lpstr>
      <vt:lpstr>Predicting Fraudulent Transactions  October 6, 2022</vt:lpstr>
      <vt:lpstr>My Background</vt:lpstr>
      <vt:lpstr>Business Problem</vt:lpstr>
      <vt:lpstr>Source Data</vt:lpstr>
      <vt:lpstr>Initial Observations</vt:lpstr>
      <vt:lpstr>Highest Total Fraud ($)</vt:lpstr>
      <vt:lpstr>Applying ‘SMOTE’</vt:lpstr>
      <vt:lpstr>Final Fraud Detection Model </vt:lpstr>
      <vt:lpstr>Other Key Results</vt:lpstr>
      <vt:lpstr>Using the Online Application</vt:lpstr>
      <vt:lpstr>Recommendations and Next Steps</vt:lpstr>
      <vt:lpstr>Thank You…Any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37</cp:revision>
  <dcterms:modified xsi:type="dcterms:W3CDTF">2022-10-06T20:38:32Z</dcterms:modified>
</cp:coreProperties>
</file>