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59" r:id="rId4"/>
    <p:sldId id="273" r:id="rId5"/>
    <p:sldId id="274" r:id="rId6"/>
    <p:sldId id="260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1042157" y="1165459"/>
            <a:ext cx="6954609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SyriaTel – Customer Churn Assessment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983736" y="3070013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Ali Rampurawala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Legendary Preds Inc.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42840" y="2421725"/>
            <a:ext cx="7758900" cy="1900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further tuning the model to increase the “recall”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data each quarter and reconfigure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Follow-through with recommendations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3255471" y="2571750"/>
            <a:ext cx="41314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49925" y="2068338"/>
            <a:ext cx="4841403" cy="191790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increase in customer churn rates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Impacting bottom line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current customers likely to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FC828-4A8E-0B88-3556-AC1E29C9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94" y="2445482"/>
            <a:ext cx="31146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2752735" y="2571750"/>
            <a:ext cx="1976342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Total Usage?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832901" y="2297055"/>
            <a:ext cx="18672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Did the Customer Churn?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30;p29">
            <a:extLst>
              <a:ext uri="{FF2B5EF4-FFF2-40B4-BE49-F238E27FC236}">
                <a16:creationId xmlns:a16="http://schemas.microsoft.com/office/drawing/2014/main" id="{78B6F41A-4B0C-9E86-5655-5041765CBF8E}"/>
              </a:ext>
            </a:extLst>
          </p:cNvPr>
          <p:cNvSpPr txBox="1">
            <a:spLocks/>
          </p:cNvSpPr>
          <p:nvPr/>
        </p:nvSpPr>
        <p:spPr>
          <a:xfrm>
            <a:off x="4870876" y="2389950"/>
            <a:ext cx="1867200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Charges?</a:t>
            </a:r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531752" y="2567205"/>
            <a:ext cx="1976342" cy="125121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3E285-26D4-C53A-4C14-BFC79F32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9" y="3571205"/>
            <a:ext cx="1634270" cy="1018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5D44E-B210-6D13-C2EE-DC530B9C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85" y="3513110"/>
            <a:ext cx="1134731" cy="1134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382A4-BCFA-D0B3-DC4A-76BD32D6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095" y="3660966"/>
            <a:ext cx="864299" cy="8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0F456-645A-5952-650C-062D73F7F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673" y="3794250"/>
            <a:ext cx="731015" cy="73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1551513" y="2097734"/>
            <a:ext cx="7153575" cy="17175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Data (~3,000+ records)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Minutes Usage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Charges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(yes – 85%  /  No – 15%)</a:t>
            </a: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D10B3-4452-9AB9-7C5D-D3E90105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61" y="1748118"/>
            <a:ext cx="4420784" cy="3319466"/>
          </a:xfrm>
          <a:prstGeom prst="rect">
            <a:avLst/>
          </a:prstGeom>
        </p:spPr>
      </p:pic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1009320" y="2624517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“High-End” (best) Customers are Churning…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425619" y="2318308"/>
            <a:ext cx="3683223" cy="246827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1800" dirty="0">
                <a:solidFill>
                  <a:schemeClr val="dk2"/>
                </a:solidFill>
              </a:rPr>
              <a:t>Attempted 7 different model types</a:t>
            </a:r>
          </a:p>
          <a:p>
            <a:pPr marL="590550" indent="-457200">
              <a:buClr>
                <a:schemeClr val="dk2"/>
              </a:buClr>
              <a:buAutoNum type="arabicPeriod"/>
            </a:pPr>
            <a:endParaRPr lang="en-US" sz="1800" dirty="0">
              <a:solidFill>
                <a:schemeClr val="dk2"/>
              </a:solidFill>
            </a:endParaRP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1800" dirty="0">
                <a:solidFill>
                  <a:schemeClr val="dk2"/>
                </a:solidFill>
              </a:rPr>
              <a:t>Selected top 2 types for further refining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F1394-83CF-18B6-38C6-6B0B020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81" y="1943012"/>
            <a:ext cx="4508636" cy="2750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8669DE-462C-EB6C-BD4E-830102D86223}"/>
              </a:ext>
            </a:extLst>
          </p:cNvPr>
          <p:cNvSpPr/>
          <p:nvPr/>
        </p:nvSpPr>
        <p:spPr>
          <a:xfrm>
            <a:off x="4429125" y="2076450"/>
            <a:ext cx="1019175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- </a:t>
            </a:r>
            <a:r>
              <a:rPr lang="en-US" sz="2800" dirty="0">
                <a:solidFill>
                  <a:schemeClr val="bg1"/>
                </a:solidFill>
              </a:rPr>
              <a:t>Gradient Boosting Classifier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000" b="1" dirty="0">
                <a:solidFill>
                  <a:schemeClr val="dk2"/>
                </a:solidFill>
              </a:rPr>
              <a:t>Final Accuracy Score:  97%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32384" y="3906668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i="1" dirty="0">
                <a:solidFill>
                  <a:schemeClr val="dk2"/>
                </a:solidFill>
              </a:rPr>
              <a:t>So…what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1" y="631026"/>
            <a:ext cx="2528008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Results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310517" y="2035517"/>
            <a:ext cx="3949238" cy="279001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Based on unseen data: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 = 80% (100/125)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 = 100% (100/100)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BAECB-3016-2F51-6357-185852A6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2" y="1754886"/>
            <a:ext cx="4189095" cy="3351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852" y="2281475"/>
            <a:ext cx="7235047" cy="21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the 80% of customers that are flagged by the model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these customers with one-time incentives or consider “unlimited” plans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implementing customer surveys to help identify the other 20%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216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Raleway</vt:lpstr>
      <vt:lpstr>Bebas Neue</vt:lpstr>
      <vt:lpstr>Wingdings</vt:lpstr>
      <vt:lpstr>Century Gothic</vt:lpstr>
      <vt:lpstr>Wingdings 3</vt:lpstr>
      <vt:lpstr>Courier New</vt:lpstr>
      <vt:lpstr>Ion Boardroom</vt:lpstr>
      <vt:lpstr>SyriaTel – Customer Churn Assessment</vt:lpstr>
      <vt:lpstr>Business Problem</vt:lpstr>
      <vt:lpstr>Key Questions</vt:lpstr>
      <vt:lpstr>Data</vt:lpstr>
      <vt:lpstr>Initial Observations</vt:lpstr>
      <vt:lpstr>Modeling Process</vt:lpstr>
      <vt:lpstr>Best Model - Gradient Boosting Classifier </vt:lpstr>
      <vt:lpstr>Model Results</vt:lpstr>
      <vt:lpstr>Recommendations</vt:lpstr>
      <vt:lpstr>Closing thoughts</vt:lpstr>
      <vt:lpstr>Thanks….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9</cp:revision>
  <dcterms:modified xsi:type="dcterms:W3CDTF">2022-08-25T14:35:44Z</dcterms:modified>
</cp:coreProperties>
</file>