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3"/>
  </p:notesMasterIdLst>
  <p:sldIdLst>
    <p:sldId id="256" r:id="rId2"/>
    <p:sldId id="257" r:id="rId3"/>
    <p:sldId id="259" r:id="rId4"/>
    <p:sldId id="273" r:id="rId5"/>
    <p:sldId id="274" r:id="rId6"/>
    <p:sldId id="275" r:id="rId7"/>
    <p:sldId id="272" r:id="rId8"/>
    <p:sldId id="262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66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2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li.Rampurawala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AliRampu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983736" y="938631"/>
            <a:ext cx="6954609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SyriaTel – Customer Churn Assessment</a:t>
            </a:r>
            <a:br>
              <a:rPr lang="en" dirty="0"/>
            </a:br>
            <a:r>
              <a:rPr lang="en" sz="1600" dirty="0"/>
              <a:t>August 26, 2022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2004462" y="2999129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Ali Rampurawala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Legendary Preds Inc.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932206" y="2288310"/>
            <a:ext cx="7779899" cy="2081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given additional time…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Further tune the model to increase the “recall” score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to add data each quarter and update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Analyze new customer data to help identify potential trends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722374" y="435600"/>
            <a:ext cx="5967538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You….</a:t>
            </a: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1543050" y="2464173"/>
            <a:ext cx="6057899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Email: </a:t>
            </a: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Ali.Rampurawala@gmail.com</a:t>
            </a:r>
            <a:endParaRPr lang="e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Github Link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49925" y="2068338"/>
            <a:ext cx="4841403" cy="191790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increase in customer churn rates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Impacting bottom line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Predict which customers are likely to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FC828-4A8E-0B88-3556-AC1E29C9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94" y="2445482"/>
            <a:ext cx="31146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Questions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2752735" y="2571750"/>
            <a:ext cx="1976342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Total Usage?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832901" y="2297055"/>
            <a:ext cx="18672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Did the Customer Churn?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30;p29">
            <a:extLst>
              <a:ext uri="{FF2B5EF4-FFF2-40B4-BE49-F238E27FC236}">
                <a16:creationId xmlns:a16="http://schemas.microsoft.com/office/drawing/2014/main" id="{78B6F41A-4B0C-9E86-5655-5041765CBF8E}"/>
              </a:ext>
            </a:extLst>
          </p:cNvPr>
          <p:cNvSpPr txBox="1">
            <a:spLocks/>
          </p:cNvSpPr>
          <p:nvPr/>
        </p:nvSpPr>
        <p:spPr>
          <a:xfrm>
            <a:off x="4870876" y="2389950"/>
            <a:ext cx="1867200" cy="540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Charges?</a:t>
            </a:r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531752" y="2567205"/>
            <a:ext cx="1976342" cy="125121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3E285-26D4-C53A-4C14-BFC79F32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9" y="3571205"/>
            <a:ext cx="1634270" cy="1018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5D44E-B210-6D13-C2EE-DC530B9C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85" y="3513110"/>
            <a:ext cx="1134731" cy="1134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382A4-BCFA-D0B3-DC4A-76BD32D6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095" y="3660966"/>
            <a:ext cx="864299" cy="86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0F456-645A-5952-650C-062D73F7F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673" y="3794250"/>
            <a:ext cx="731015" cy="731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1551513" y="2097734"/>
            <a:ext cx="7153575" cy="171759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Historical Data (~3,300 records)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Minutes (day, eve, etc.)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Charges (day, eve, etc.)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Churn (~14%)</a:t>
            </a:r>
          </a:p>
        </p:txBody>
      </p:sp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D10B3-4452-9AB9-7C5D-D3E90105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95" y="1726102"/>
            <a:ext cx="4511850" cy="3387845"/>
          </a:xfrm>
          <a:prstGeom prst="rect">
            <a:avLst/>
          </a:prstGeom>
        </p:spPr>
      </p:pic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1009320" y="2624517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“High-End” (best) Customers are Churning…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DE8348-A554-A730-C75A-288F69CB2749}"/>
              </a:ext>
            </a:extLst>
          </p:cNvPr>
          <p:cNvSpPr/>
          <p:nvPr/>
        </p:nvSpPr>
        <p:spPr>
          <a:xfrm>
            <a:off x="6945407" y="2254062"/>
            <a:ext cx="1189274" cy="1033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458584" y="2711301"/>
            <a:ext cx="3113956" cy="207308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Churn ($) is highest in the North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DE8348-A554-A730-C75A-288F69CB2749}"/>
              </a:ext>
            </a:extLst>
          </p:cNvPr>
          <p:cNvSpPr/>
          <p:nvPr/>
        </p:nvSpPr>
        <p:spPr>
          <a:xfrm>
            <a:off x="6945407" y="2254062"/>
            <a:ext cx="1189274" cy="1033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162E2-C8CB-4864-F6AD-3A7B9F51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49" y="1905134"/>
            <a:ext cx="4691170" cy="30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93915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After running hundreds of model iterations…</a:t>
            </a: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800" b="1" dirty="0">
                <a:solidFill>
                  <a:schemeClr val="dk2"/>
                </a:solidFill>
              </a:rPr>
              <a:t>Final Accuracy Score:  97%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676301" y="4166200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>
                <a:solidFill>
                  <a:schemeClr val="tx1"/>
                </a:solidFill>
              </a:rPr>
              <a:t>So…what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0" y="631026"/>
            <a:ext cx="2947849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 Aways</a:t>
            </a:r>
            <a:endParaRPr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442007" y="2078047"/>
            <a:ext cx="7468615" cy="279001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Based on unseen data: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Recall = 80%: (100/125 customers)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Precision = 100% (100/100 customers)</a:t>
            </a:r>
          </a:p>
        </p:txBody>
      </p:sp>
      <p:pic>
        <p:nvPicPr>
          <p:cNvPr id="1026" name="Picture 2" descr="Target Icon | 100 Free Solid Iconset | Roundicons.com">
            <a:extLst>
              <a:ext uri="{FF2B5EF4-FFF2-40B4-BE49-F238E27FC236}">
                <a16:creationId xmlns:a16="http://schemas.microsoft.com/office/drawing/2014/main" id="{B03F2CCD-9FC1-51CF-1099-0C74C0E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19" y="2375759"/>
            <a:ext cx="1499189" cy="14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 err="1">
                <a:solidFill>
                  <a:schemeClr val="tx1"/>
                </a:solidFill>
              </a:rPr>
              <a:t>SyriaTel’s</a:t>
            </a:r>
            <a:r>
              <a:rPr lang="en-US" sz="2000" b="1" i="1" dirty="0">
                <a:solidFill>
                  <a:schemeClr val="tx1"/>
                </a:solidFill>
              </a:rPr>
              <a:t> time and resources will not be wasted!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3852" y="2281474"/>
            <a:ext cx="7235047" cy="2396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end of each quarter, feed model with active customer account data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customers that are identified by the model</a:t>
            </a:r>
          </a:p>
          <a:p>
            <a:pPr marL="58578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Prioritize newly flagged customers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discounts, consider rolling out “unlimited” plans by region, and assign top customer service reps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1116</TotalTime>
  <Words>264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 3</vt:lpstr>
      <vt:lpstr>Raleway</vt:lpstr>
      <vt:lpstr>Courier New</vt:lpstr>
      <vt:lpstr>Arial</vt:lpstr>
      <vt:lpstr>Wingdings</vt:lpstr>
      <vt:lpstr>Century Gothic</vt:lpstr>
      <vt:lpstr>Bebas Neue</vt:lpstr>
      <vt:lpstr>Ion Boardroom</vt:lpstr>
      <vt:lpstr>SyriaTel – Customer Churn Assessment August 26, 2022</vt:lpstr>
      <vt:lpstr>Business Problem</vt:lpstr>
      <vt:lpstr>Key Questions</vt:lpstr>
      <vt:lpstr>Data</vt:lpstr>
      <vt:lpstr>Initial Observations</vt:lpstr>
      <vt:lpstr>Initial Observations</vt:lpstr>
      <vt:lpstr>Final Model </vt:lpstr>
      <vt:lpstr>Key Take Aways</vt:lpstr>
      <vt:lpstr>Recommendations</vt:lpstr>
      <vt:lpstr>Closing thoughts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15</cp:revision>
  <dcterms:modified xsi:type="dcterms:W3CDTF">2022-08-29T13:06:43Z</dcterms:modified>
</cp:coreProperties>
</file>