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72" r:id="rId6"/>
    <p:sldId id="262" r:id="rId7"/>
    <p:sldId id="263" r:id="rId8"/>
    <p:sldId id="269" r:id="rId9"/>
    <p:sldId id="270" r:id="rId10"/>
    <p:sldId id="271" r:id="rId1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Raleway" pitchFamily="2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2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Mitch : Charlie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Mitch: 1-7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Charlie: 8 - 10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Mitch: 11 (recommendations)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Charlie: 12 (Next Steps)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Mitch: Charlie: Ali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Mitch: 1-4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Ali: 5-8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Charlie: 9-11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Mitch: 12 (closing)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35dfb2784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35dfb2784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35dfb2784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35dfb2784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35dfb27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35dfb27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Mitch stop here if Ali is here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Bigger text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339cc84c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4339cc84c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Mitch stop here if Ali is not here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339cc84c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4339cc84c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Mitch stop here if Ali is not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1303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35dfb2784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35dfb2784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Sqft is important as it shows home values increase when homes have a garage, basement, etc.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living shows the increase in the value per square foot of a home as build quality increases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price from Xticks - increase size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slides - first plain, 2nd call out boxes - punch up colors - change titles to clarify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4339cc84c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4339cc84c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Sqft is important as it shows home values increase when homes have a garage, basement, etc.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living shows the increase in the value per square foot of a home as build quality increases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price from Xticks - increase size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slides - first plain, 2nd call out boxes - punch up colors - change titles to clarify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35dfb278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35dfb278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Mitch back 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 preservation incentive for 2,000 sqft homes built on existing 5,000sqft lot -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4344ece83d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4344ece83d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Medina is home to some of the richest people on the planet(Bill Gates, Jeff Bezos, etc.)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Locals are likely not interested in 2000 sqft homes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Improved score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Reduce errors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rates of change in buying frequency and value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56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211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074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813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426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042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488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5266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9395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682200" y="493996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710650" y="3349800"/>
            <a:ext cx="2010000" cy="409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2"/>
          </p:nvPr>
        </p:nvSpPr>
        <p:spPr>
          <a:xfrm>
            <a:off x="710650" y="3787400"/>
            <a:ext cx="1960200" cy="40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3604450" y="3349800"/>
            <a:ext cx="2010000" cy="409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4"/>
          </p:nvPr>
        </p:nvSpPr>
        <p:spPr>
          <a:xfrm>
            <a:off x="3604450" y="3787400"/>
            <a:ext cx="1960200" cy="40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6448525" y="3349800"/>
            <a:ext cx="2010000" cy="409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6"/>
          </p:nvPr>
        </p:nvSpPr>
        <p:spPr>
          <a:xfrm>
            <a:off x="6498250" y="3787400"/>
            <a:ext cx="1960200" cy="40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1351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682200" y="493950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895675" y="3289481"/>
            <a:ext cx="17121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2"/>
          </p:nvPr>
        </p:nvSpPr>
        <p:spPr>
          <a:xfrm>
            <a:off x="3747050" y="3289475"/>
            <a:ext cx="17121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3"/>
          </p:nvPr>
        </p:nvSpPr>
        <p:spPr>
          <a:xfrm>
            <a:off x="6702200" y="3289475"/>
            <a:ext cx="17121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4"/>
          </p:nvPr>
        </p:nvSpPr>
        <p:spPr>
          <a:xfrm>
            <a:off x="1012075" y="2829475"/>
            <a:ext cx="1479300" cy="4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5"/>
          </p:nvPr>
        </p:nvSpPr>
        <p:spPr>
          <a:xfrm>
            <a:off x="3863450" y="2829475"/>
            <a:ext cx="1479300" cy="4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6"/>
          </p:nvPr>
        </p:nvSpPr>
        <p:spPr>
          <a:xfrm>
            <a:off x="6753650" y="2858775"/>
            <a:ext cx="1609200" cy="4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17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8247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682200" y="493463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1"/>
          </p:nvPr>
        </p:nvSpPr>
        <p:spPr>
          <a:xfrm>
            <a:off x="710650" y="2654700"/>
            <a:ext cx="1960200" cy="10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2"/>
          </p:nvPr>
        </p:nvSpPr>
        <p:spPr>
          <a:xfrm>
            <a:off x="3604450" y="2654700"/>
            <a:ext cx="1960200" cy="10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3"/>
          </p:nvPr>
        </p:nvSpPr>
        <p:spPr>
          <a:xfrm>
            <a:off x="6498250" y="2654700"/>
            <a:ext cx="1960200" cy="10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4"/>
          </p:nvPr>
        </p:nvSpPr>
        <p:spPr>
          <a:xfrm>
            <a:off x="710650" y="2229650"/>
            <a:ext cx="1960200" cy="425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5"/>
          </p:nvPr>
        </p:nvSpPr>
        <p:spPr>
          <a:xfrm>
            <a:off x="3604450" y="2229650"/>
            <a:ext cx="1960200" cy="425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6"/>
          </p:nvPr>
        </p:nvSpPr>
        <p:spPr>
          <a:xfrm>
            <a:off x="6498250" y="2229650"/>
            <a:ext cx="1960200" cy="425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817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682050" y="512450"/>
            <a:ext cx="7779900" cy="8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682025" y="1893175"/>
            <a:ext cx="77799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4753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722375" y="435600"/>
            <a:ext cx="3530400" cy="10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1"/>
          </p:nvPr>
        </p:nvSpPr>
        <p:spPr>
          <a:xfrm>
            <a:off x="711375" y="1730625"/>
            <a:ext cx="33879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102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2580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787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942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024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1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781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328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2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20" r:id="rId19"/>
    <p:sldLayoutId id="2147483724" r:id="rId20"/>
    <p:sldLayoutId id="2147483725" r:id="rId21"/>
    <p:sldLayoutId id="2147483726" r:id="rId2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ctrTitle"/>
          </p:nvPr>
        </p:nvSpPr>
        <p:spPr>
          <a:xfrm>
            <a:off x="758524" y="500825"/>
            <a:ext cx="5002195" cy="19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SYriaTel</a:t>
            </a:r>
            <a:br>
              <a:rPr lang="en" dirty="0"/>
            </a:br>
            <a:br>
              <a:rPr lang="en" dirty="0"/>
            </a:br>
            <a:r>
              <a:rPr lang="en" dirty="0"/>
              <a:t>Customer retention</a:t>
            </a:r>
            <a:endParaRPr sz="5200" dirty="0"/>
          </a:p>
        </p:txBody>
      </p:sp>
      <p:sp>
        <p:nvSpPr>
          <p:cNvPr id="192" name="Google Shape;192;p26"/>
          <p:cNvSpPr txBox="1">
            <a:spLocks noGrp="1"/>
          </p:cNvSpPr>
          <p:nvPr>
            <p:ph type="subTitle" idx="1"/>
          </p:nvPr>
        </p:nvSpPr>
        <p:spPr>
          <a:xfrm>
            <a:off x="903303" y="3065780"/>
            <a:ext cx="4800600" cy="1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358" name="Google Shape;358;p41"/>
          <p:cNvSpPr txBox="1"/>
          <p:nvPr/>
        </p:nvSpPr>
        <p:spPr>
          <a:xfrm>
            <a:off x="520125" y="2171300"/>
            <a:ext cx="3530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Raleway"/>
                <a:ea typeface="Raleway"/>
                <a:cs typeface="Raleway"/>
                <a:sym typeface="Raleway"/>
              </a:rPr>
              <a:t>Time to make like a beaver and build the dam thing!</a:t>
            </a:r>
            <a:endParaRPr sz="21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9" name="Google Shape;359;p41"/>
          <p:cNvSpPr txBox="1"/>
          <p:nvPr/>
        </p:nvSpPr>
        <p:spPr>
          <a:xfrm>
            <a:off x="1489425" y="3819325"/>
            <a:ext cx="159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Any questions?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60" name="Google Shape;360;p41"/>
          <p:cNvPicPr preferRelativeResize="0"/>
          <p:nvPr/>
        </p:nvPicPr>
        <p:blipFill rotWithShape="1">
          <a:blip r:embed="rId3">
            <a:alphaModFix/>
          </a:blip>
          <a:srcRect l="33390" r="29944"/>
          <a:stretch/>
        </p:blipFill>
        <p:spPr>
          <a:xfrm>
            <a:off x="4684100" y="0"/>
            <a:ext cx="4459901" cy="52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3E92-D5AB-9299-D684-92193126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60" y="762220"/>
            <a:ext cx="7779600" cy="734700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16" name="Google Shape;227;p29">
            <a:extLst>
              <a:ext uri="{FF2B5EF4-FFF2-40B4-BE49-F238E27FC236}">
                <a16:creationId xmlns:a16="http://schemas.microsoft.com/office/drawing/2014/main" id="{8D26E3DD-564A-F843-C8FA-0BE07273FE67}"/>
              </a:ext>
            </a:extLst>
          </p:cNvPr>
          <p:cNvSpPr txBox="1">
            <a:spLocks/>
          </p:cNvSpPr>
          <p:nvPr/>
        </p:nvSpPr>
        <p:spPr>
          <a:xfrm>
            <a:off x="1389888" y="2499360"/>
            <a:ext cx="6894576" cy="1725167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0">
              <a:buClr>
                <a:schemeClr val="dk2"/>
              </a:buClr>
            </a:pPr>
            <a:r>
              <a:rPr lang="en-US" sz="1500" dirty="0" err="1">
                <a:solidFill>
                  <a:schemeClr val="dk2"/>
                </a:solidFill>
              </a:rPr>
              <a:t>SyriaTel</a:t>
            </a:r>
            <a:r>
              <a:rPr lang="en-US" sz="1500" dirty="0">
                <a:solidFill>
                  <a:schemeClr val="dk2"/>
                </a:solidFill>
              </a:rPr>
              <a:t> has seen a decrease in customer retention rates (increase in churn) over the past couple of years.</a:t>
            </a:r>
          </a:p>
          <a:p>
            <a:pPr marL="133350" indent="0">
              <a:buClr>
                <a:schemeClr val="dk2"/>
              </a:buClr>
            </a:pPr>
            <a:endParaRPr lang="en-US" sz="1500" dirty="0">
              <a:solidFill>
                <a:schemeClr val="dk2"/>
              </a:solidFill>
            </a:endParaRPr>
          </a:p>
          <a:p>
            <a:pPr marL="133350" indent="0">
              <a:buClr>
                <a:schemeClr val="dk2"/>
              </a:buClr>
            </a:pPr>
            <a:r>
              <a:rPr lang="en-US" sz="1500" dirty="0">
                <a:solidFill>
                  <a:schemeClr val="dk2"/>
                </a:solidFill>
              </a:rPr>
              <a:t>They have asked us to create a model that identifies current customers who will likely terminate their contract based on historical data and trends.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682200" y="593477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Questions</a:t>
            </a:r>
            <a:endParaRPr dirty="0"/>
          </a:p>
        </p:txBody>
      </p:sp>
      <p:sp>
        <p:nvSpPr>
          <p:cNvPr id="230" name="Google Shape;230;p29"/>
          <p:cNvSpPr txBox="1">
            <a:spLocks noGrp="1"/>
          </p:cNvSpPr>
          <p:nvPr>
            <p:ph type="subTitle" idx="4"/>
          </p:nvPr>
        </p:nvSpPr>
        <p:spPr>
          <a:xfrm>
            <a:off x="2552113" y="2366043"/>
            <a:ext cx="1976342" cy="5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dirty="0"/>
              <a:t>How Much did the customer use the service?</a:t>
            </a:r>
            <a:endParaRPr sz="2500" dirty="0"/>
          </a:p>
        </p:txBody>
      </p:sp>
      <p:sp>
        <p:nvSpPr>
          <p:cNvPr id="231" name="Google Shape;231;p29"/>
          <p:cNvSpPr txBox="1">
            <a:spLocks noGrp="1"/>
          </p:cNvSpPr>
          <p:nvPr>
            <p:ph type="subTitle" idx="5"/>
          </p:nvPr>
        </p:nvSpPr>
        <p:spPr>
          <a:xfrm>
            <a:off x="6855857" y="2366043"/>
            <a:ext cx="1867200" cy="5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dirty="0"/>
              <a:t>Did the Customer Churn?</a:t>
            </a:r>
            <a:endParaRPr sz="2500" dirty="0"/>
          </a:p>
        </p:txBody>
      </p:sp>
      <p:cxnSp>
        <p:nvCxnSpPr>
          <p:cNvPr id="252" name="Google Shape;252;p29"/>
          <p:cNvCxnSpPr/>
          <p:nvPr/>
        </p:nvCxnSpPr>
        <p:spPr>
          <a:xfrm rot="10800000">
            <a:off x="344250" y="-65450"/>
            <a:ext cx="0" cy="36279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" name="Google Shape;230;p29">
            <a:extLst>
              <a:ext uri="{FF2B5EF4-FFF2-40B4-BE49-F238E27FC236}">
                <a16:creationId xmlns:a16="http://schemas.microsoft.com/office/drawing/2014/main" id="{78B6F41A-4B0C-9E86-5655-5041765CBF8E}"/>
              </a:ext>
            </a:extLst>
          </p:cNvPr>
          <p:cNvSpPr txBox="1">
            <a:spLocks/>
          </p:cNvSpPr>
          <p:nvPr/>
        </p:nvSpPr>
        <p:spPr>
          <a:xfrm>
            <a:off x="4894922" y="2366043"/>
            <a:ext cx="1867200" cy="5403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500" dirty="0"/>
              <a:t>How Much did the Customer Pay?</a:t>
            </a:r>
          </a:p>
        </p:txBody>
      </p:sp>
      <p:sp>
        <p:nvSpPr>
          <p:cNvPr id="11" name="Google Shape;230;p29">
            <a:extLst>
              <a:ext uri="{FF2B5EF4-FFF2-40B4-BE49-F238E27FC236}">
                <a16:creationId xmlns:a16="http://schemas.microsoft.com/office/drawing/2014/main" id="{4AA5DDD7-D091-A5A7-F45A-6F2FAFA81387}"/>
              </a:ext>
            </a:extLst>
          </p:cNvPr>
          <p:cNvSpPr txBox="1">
            <a:spLocks/>
          </p:cNvSpPr>
          <p:nvPr/>
        </p:nvSpPr>
        <p:spPr>
          <a:xfrm>
            <a:off x="392538" y="2366043"/>
            <a:ext cx="1976342" cy="5403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500" dirty="0"/>
              <a:t>Where is the customer Located?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7" name="Google Shape;257;p30"/>
          <p:cNvCxnSpPr/>
          <p:nvPr/>
        </p:nvCxnSpPr>
        <p:spPr>
          <a:xfrm flipH="1">
            <a:off x="8803475" y="0"/>
            <a:ext cx="18300" cy="32460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633282" y="591300"/>
            <a:ext cx="7779900" cy="902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Modeling Process – Key Points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Google Shape;227;p29">
            <a:extLst>
              <a:ext uri="{FF2B5EF4-FFF2-40B4-BE49-F238E27FC236}">
                <a16:creationId xmlns:a16="http://schemas.microsoft.com/office/drawing/2014/main" id="{997D34B3-ABAE-ECD8-F1F3-EE574C14D917}"/>
              </a:ext>
            </a:extLst>
          </p:cNvPr>
          <p:cNvSpPr txBox="1">
            <a:spLocks/>
          </p:cNvSpPr>
          <p:nvPr/>
        </p:nvSpPr>
        <p:spPr>
          <a:xfrm>
            <a:off x="1790483" y="2083926"/>
            <a:ext cx="6567121" cy="246827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0550" indent="-457200">
              <a:buClr>
                <a:schemeClr val="dk2"/>
              </a:buClr>
              <a:buAutoNum type="arabicPeriod"/>
            </a:pPr>
            <a:r>
              <a:rPr lang="en-US" sz="2000" dirty="0">
                <a:solidFill>
                  <a:schemeClr val="dk2"/>
                </a:solidFill>
              </a:rPr>
              <a:t>Attempted 6 different model types</a:t>
            </a:r>
          </a:p>
          <a:p>
            <a:pPr marL="590550" indent="-457200">
              <a:buClr>
                <a:schemeClr val="dk2"/>
              </a:buClr>
              <a:buAutoNum type="arabicPeriod"/>
            </a:pPr>
            <a:endParaRPr lang="en-US" sz="2000" dirty="0">
              <a:solidFill>
                <a:schemeClr val="dk2"/>
              </a:solidFill>
            </a:endParaRPr>
          </a:p>
          <a:p>
            <a:pPr marL="590550" indent="-457200">
              <a:buClr>
                <a:schemeClr val="dk2"/>
              </a:buClr>
              <a:buAutoNum type="arabicPeriod"/>
            </a:pPr>
            <a:r>
              <a:rPr lang="en-US" sz="2000" dirty="0">
                <a:solidFill>
                  <a:schemeClr val="dk2"/>
                </a:solidFill>
              </a:rPr>
              <a:t>Based on validation results, selected top 2 model types for further tuning</a:t>
            </a:r>
          </a:p>
          <a:p>
            <a:pPr marL="590550" indent="-457200">
              <a:buClr>
                <a:schemeClr val="dk2"/>
              </a:buClr>
              <a:buAutoNum type="arabicPeriod"/>
            </a:pPr>
            <a:endParaRPr lang="en-US" sz="2000" dirty="0">
              <a:solidFill>
                <a:schemeClr val="dk2"/>
              </a:solidFill>
            </a:endParaRPr>
          </a:p>
          <a:p>
            <a:pPr marL="590550" indent="-457200">
              <a:buClr>
                <a:schemeClr val="dk2"/>
              </a:buClr>
              <a:buAutoNum type="arabicPeriod"/>
            </a:pPr>
            <a:r>
              <a:rPr lang="en-US" sz="2000" dirty="0">
                <a:solidFill>
                  <a:schemeClr val="dk2"/>
                </a:solidFill>
              </a:rPr>
              <a:t>Ran ~800 model iterations to arrive at the best model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7" name="Google Shape;257;p30"/>
          <p:cNvCxnSpPr/>
          <p:nvPr/>
        </p:nvCxnSpPr>
        <p:spPr>
          <a:xfrm flipH="1">
            <a:off x="8803475" y="0"/>
            <a:ext cx="18300" cy="32460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633282" y="591300"/>
            <a:ext cx="7779900" cy="902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Model - </a:t>
            </a:r>
            <a:r>
              <a:rPr lang="en-US" sz="2800" dirty="0">
                <a:solidFill>
                  <a:schemeClr val="bg1"/>
                </a:solidFill>
              </a:rPr>
              <a:t>Gradient Boost Classifier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Google Shape;227;p29">
            <a:extLst>
              <a:ext uri="{FF2B5EF4-FFF2-40B4-BE49-F238E27FC236}">
                <a16:creationId xmlns:a16="http://schemas.microsoft.com/office/drawing/2014/main" id="{997D34B3-ABAE-ECD8-F1F3-EE574C14D917}"/>
              </a:ext>
            </a:extLst>
          </p:cNvPr>
          <p:cNvSpPr txBox="1">
            <a:spLocks/>
          </p:cNvSpPr>
          <p:nvPr/>
        </p:nvSpPr>
        <p:spPr>
          <a:xfrm>
            <a:off x="3000849" y="1928622"/>
            <a:ext cx="6894576" cy="128625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0">
              <a:buClr>
                <a:schemeClr val="dk2"/>
              </a:buClr>
            </a:pPr>
            <a:r>
              <a:rPr lang="en-US" sz="2000" dirty="0">
                <a:solidFill>
                  <a:schemeClr val="dk2"/>
                </a:solidFill>
              </a:rPr>
              <a:t>Average Score: .917</a:t>
            </a:r>
          </a:p>
          <a:p>
            <a:pPr marL="133350" indent="0">
              <a:buClr>
                <a:schemeClr val="dk2"/>
              </a:buClr>
            </a:pPr>
            <a:endParaRPr lang="en-US" sz="2000" dirty="0">
              <a:solidFill>
                <a:schemeClr val="dk2"/>
              </a:solidFill>
            </a:endParaRPr>
          </a:p>
          <a:p>
            <a:pPr marL="133350" indent="0">
              <a:buClr>
                <a:schemeClr val="dk2"/>
              </a:buClr>
            </a:pPr>
            <a:r>
              <a:rPr lang="en-US" sz="2000" dirty="0">
                <a:solidFill>
                  <a:schemeClr val="dk2"/>
                </a:solidFill>
              </a:rPr>
              <a:t>Best Score: .963</a:t>
            </a:r>
          </a:p>
        </p:txBody>
      </p:sp>
      <p:sp>
        <p:nvSpPr>
          <p:cNvPr id="3" name="Google Shape;227;p29">
            <a:extLst>
              <a:ext uri="{FF2B5EF4-FFF2-40B4-BE49-F238E27FC236}">
                <a16:creationId xmlns:a16="http://schemas.microsoft.com/office/drawing/2014/main" id="{A16D2BFE-3B9D-7123-F492-08424973275B}"/>
              </a:ext>
            </a:extLst>
          </p:cNvPr>
          <p:cNvSpPr txBox="1">
            <a:spLocks/>
          </p:cNvSpPr>
          <p:nvPr/>
        </p:nvSpPr>
        <p:spPr>
          <a:xfrm>
            <a:off x="2823568" y="3422142"/>
            <a:ext cx="6894576" cy="9773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0">
              <a:buClr>
                <a:schemeClr val="dk2"/>
              </a:buClr>
            </a:pPr>
            <a:r>
              <a:rPr lang="en-US" sz="2000" b="1" i="1" dirty="0">
                <a:solidFill>
                  <a:schemeClr val="dk2"/>
                </a:solidFill>
              </a:rPr>
              <a:t>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109629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>
            <a:spLocks noGrp="1"/>
          </p:cNvSpPr>
          <p:nvPr>
            <p:ph type="title"/>
          </p:nvPr>
        </p:nvSpPr>
        <p:spPr>
          <a:xfrm>
            <a:off x="608898" y="597408"/>
            <a:ext cx="77799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influences price?</a:t>
            </a:r>
            <a:endParaRPr dirty="0"/>
          </a:p>
        </p:txBody>
      </p:sp>
      <p:cxnSp>
        <p:nvCxnSpPr>
          <p:cNvPr id="271" name="Google Shape;271;p32"/>
          <p:cNvCxnSpPr/>
          <p:nvPr/>
        </p:nvCxnSpPr>
        <p:spPr>
          <a:xfrm flipH="1">
            <a:off x="8803475" y="0"/>
            <a:ext cx="18300" cy="32460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" name="Google Shape;227;p29">
            <a:extLst>
              <a:ext uri="{FF2B5EF4-FFF2-40B4-BE49-F238E27FC236}">
                <a16:creationId xmlns:a16="http://schemas.microsoft.com/office/drawing/2014/main" id="{BADCEEC4-7D48-ABBB-9298-8CE06C5A2064}"/>
              </a:ext>
            </a:extLst>
          </p:cNvPr>
          <p:cNvSpPr txBox="1">
            <a:spLocks/>
          </p:cNvSpPr>
          <p:nvPr/>
        </p:nvSpPr>
        <p:spPr>
          <a:xfrm>
            <a:off x="1494222" y="2111440"/>
            <a:ext cx="6894576" cy="128625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0">
              <a:buClr>
                <a:schemeClr val="dk2"/>
              </a:buClr>
            </a:pPr>
            <a:r>
              <a:rPr lang="en-US" sz="2000" dirty="0">
                <a:solidFill>
                  <a:schemeClr val="dk2"/>
                </a:solidFill>
              </a:rPr>
              <a:t>Our final model's accuracy on the test set is 0.97. </a:t>
            </a:r>
          </a:p>
          <a:p>
            <a:pPr marL="133350" indent="0">
              <a:buClr>
                <a:schemeClr val="dk2"/>
              </a:buClr>
            </a:pPr>
            <a:endParaRPr lang="en-US" sz="2000" dirty="0">
              <a:solidFill>
                <a:schemeClr val="dk2"/>
              </a:solidFill>
            </a:endParaRPr>
          </a:p>
          <a:p>
            <a:pPr marL="133350" indent="0">
              <a:buClr>
                <a:schemeClr val="dk2"/>
              </a:buClr>
            </a:pPr>
            <a:r>
              <a:rPr lang="en-US" sz="2000" dirty="0">
                <a:solidFill>
                  <a:schemeClr val="dk2"/>
                </a:solidFill>
              </a:rPr>
              <a:t>Our final model's recall on the test set is 0.8 </a:t>
            </a:r>
          </a:p>
          <a:p>
            <a:pPr marL="133350" indent="0">
              <a:buClr>
                <a:schemeClr val="dk2"/>
              </a:buClr>
            </a:pPr>
            <a:endParaRPr lang="en-US" sz="2000" dirty="0">
              <a:solidFill>
                <a:schemeClr val="dk2"/>
              </a:solidFill>
            </a:endParaRPr>
          </a:p>
          <a:p>
            <a:pPr marL="133350" indent="0">
              <a:buClr>
                <a:schemeClr val="dk2"/>
              </a:buClr>
            </a:pPr>
            <a:r>
              <a:rPr lang="en-US" sz="2000" dirty="0">
                <a:solidFill>
                  <a:schemeClr val="dk2"/>
                </a:solidFill>
              </a:rPr>
              <a:t>Our final model's precision on the test set is 1.0 </a:t>
            </a:r>
          </a:p>
          <a:p>
            <a:pPr marL="133350" indent="0">
              <a:buClr>
                <a:schemeClr val="dk2"/>
              </a:buClr>
            </a:pPr>
            <a:endParaRPr lang="en-US" sz="2000" dirty="0">
              <a:solidFill>
                <a:schemeClr val="dk2"/>
              </a:solidFill>
            </a:endParaRPr>
          </a:p>
          <a:p>
            <a:pPr marL="133350" indent="0">
              <a:buClr>
                <a:schemeClr val="dk2"/>
              </a:buClr>
            </a:pPr>
            <a:r>
              <a:rPr lang="en-US" sz="2000" dirty="0">
                <a:solidFill>
                  <a:schemeClr val="dk2"/>
                </a:solidFill>
              </a:rPr>
              <a:t>Our final model's f1-score on the test is 0.89.</a:t>
            </a:r>
          </a:p>
          <a:p>
            <a:pPr marL="133350" indent="0">
              <a:buClr>
                <a:schemeClr val="dk2"/>
              </a:buClr>
            </a:pPr>
            <a:endParaRPr lang="en-US" sz="2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>
            <a:spLocks noGrp="1"/>
          </p:cNvSpPr>
          <p:nvPr>
            <p:ph type="title"/>
          </p:nvPr>
        </p:nvSpPr>
        <p:spPr>
          <a:xfrm>
            <a:off x="541842" y="510268"/>
            <a:ext cx="7779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influences price?</a:t>
            </a:r>
            <a:endParaRPr dirty="0"/>
          </a:p>
        </p:txBody>
      </p:sp>
      <p:cxnSp>
        <p:nvCxnSpPr>
          <p:cNvPr id="278" name="Google Shape;278;p33"/>
          <p:cNvCxnSpPr/>
          <p:nvPr/>
        </p:nvCxnSpPr>
        <p:spPr>
          <a:xfrm flipH="1">
            <a:off x="8803475" y="0"/>
            <a:ext cx="18300" cy="32460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38" name="Google Shape;338;p39"/>
          <p:cNvSpPr txBox="1">
            <a:spLocks noGrp="1"/>
          </p:cNvSpPr>
          <p:nvPr>
            <p:ph type="subTitle" idx="1"/>
          </p:nvPr>
        </p:nvSpPr>
        <p:spPr>
          <a:xfrm>
            <a:off x="698100" y="1917800"/>
            <a:ext cx="1960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Local incentives for new homes with min 2,000 sqft</a:t>
            </a:r>
            <a:endParaRPr/>
          </a:p>
        </p:txBody>
      </p:sp>
      <p:sp>
        <p:nvSpPr>
          <p:cNvPr id="339" name="Google Shape;339;p39"/>
          <p:cNvSpPr txBox="1">
            <a:spLocks noGrp="1"/>
          </p:cNvSpPr>
          <p:nvPr>
            <p:ph type="subTitle" idx="2"/>
          </p:nvPr>
        </p:nvSpPr>
        <p:spPr>
          <a:xfrm>
            <a:off x="3591900" y="1917800"/>
            <a:ext cx="1960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Medina, Clyde Hill, Mercer Island</a:t>
            </a:r>
            <a:endParaRPr/>
          </a:p>
        </p:txBody>
      </p:sp>
      <p:sp>
        <p:nvSpPr>
          <p:cNvPr id="344" name="Google Shape;344;p39"/>
          <p:cNvSpPr txBox="1">
            <a:spLocks noGrp="1"/>
          </p:cNvSpPr>
          <p:nvPr>
            <p:ph type="subTitle" idx="3"/>
          </p:nvPr>
        </p:nvSpPr>
        <p:spPr>
          <a:xfrm>
            <a:off x="3591900" y="3303275"/>
            <a:ext cx="1960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Build quality impacts everything</a:t>
            </a:r>
            <a:endParaRPr/>
          </a:p>
        </p:txBody>
      </p:sp>
      <p:sp>
        <p:nvSpPr>
          <p:cNvPr id="340" name="Google Shape;340;p39"/>
          <p:cNvSpPr txBox="1">
            <a:spLocks noGrp="1"/>
          </p:cNvSpPr>
          <p:nvPr>
            <p:ph type="subTitle" idx="4"/>
          </p:nvPr>
        </p:nvSpPr>
        <p:spPr>
          <a:xfrm>
            <a:off x="6485700" y="1917800"/>
            <a:ext cx="1960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Waterfront and view commands high price</a:t>
            </a:r>
            <a:endParaRPr/>
          </a:p>
        </p:txBody>
      </p:sp>
      <p:sp>
        <p:nvSpPr>
          <p:cNvPr id="341" name="Google Shape;341;p39"/>
          <p:cNvSpPr txBox="1">
            <a:spLocks noGrp="1"/>
          </p:cNvSpPr>
          <p:nvPr>
            <p:ph type="subTitle" idx="5"/>
          </p:nvPr>
        </p:nvSpPr>
        <p:spPr>
          <a:xfrm>
            <a:off x="698100" y="1492750"/>
            <a:ext cx="19602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2,000 sqft home</a:t>
            </a:r>
            <a:endParaRPr/>
          </a:p>
        </p:txBody>
      </p:sp>
      <p:sp>
        <p:nvSpPr>
          <p:cNvPr id="342" name="Google Shape;342;p39"/>
          <p:cNvSpPr txBox="1">
            <a:spLocks noGrp="1"/>
          </p:cNvSpPr>
          <p:nvPr>
            <p:ph type="subTitle" idx="6"/>
          </p:nvPr>
        </p:nvSpPr>
        <p:spPr>
          <a:xfrm>
            <a:off x="3591900" y="1492750"/>
            <a:ext cx="19602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City</a:t>
            </a:r>
            <a:endParaRPr/>
          </a:p>
        </p:txBody>
      </p:sp>
      <p:sp>
        <p:nvSpPr>
          <p:cNvPr id="343" name="Google Shape;343;p39"/>
          <p:cNvSpPr txBox="1">
            <a:spLocks noGrp="1"/>
          </p:cNvSpPr>
          <p:nvPr>
            <p:ph type="subTitle" idx="4294967295"/>
          </p:nvPr>
        </p:nvSpPr>
        <p:spPr>
          <a:xfrm>
            <a:off x="7183438" y="1492250"/>
            <a:ext cx="1960562" cy="425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Qualitative</a:t>
            </a:r>
            <a:endParaRPr/>
          </a:p>
        </p:txBody>
      </p:sp>
      <p:sp>
        <p:nvSpPr>
          <p:cNvPr id="345" name="Google Shape;345;p39"/>
          <p:cNvSpPr txBox="1">
            <a:spLocks noGrp="1"/>
          </p:cNvSpPr>
          <p:nvPr>
            <p:ph type="subTitle" idx="4294967295"/>
          </p:nvPr>
        </p:nvSpPr>
        <p:spPr>
          <a:xfrm>
            <a:off x="0" y="2878138"/>
            <a:ext cx="1958975" cy="425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Quality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thoughts</a:t>
            </a:r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subTitle" idx="1"/>
          </p:nvPr>
        </p:nvSpPr>
        <p:spPr>
          <a:xfrm>
            <a:off x="720000" y="2281475"/>
            <a:ext cx="7758900" cy="21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Review cities manually</a:t>
            </a:r>
            <a:endParaRPr sz="1600" b="1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Continue to iterate on model</a:t>
            </a:r>
            <a:endParaRPr sz="1600" b="1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Look at trends over multiple years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   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352" name="Google Shape;352;p40"/>
          <p:cNvSpPr txBox="1">
            <a:spLocks noGrp="1"/>
          </p:cNvSpPr>
          <p:nvPr>
            <p:ph type="title" idx="4294967295"/>
          </p:nvPr>
        </p:nvSpPr>
        <p:spPr>
          <a:xfrm>
            <a:off x="0" y="1439863"/>
            <a:ext cx="2516188" cy="465137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Things to explore</a:t>
            </a:r>
            <a:endParaRPr sz="20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167</TotalTime>
  <Words>513</Words>
  <Application>Microsoft Office PowerPoint</Application>
  <PresentationFormat>On-screen Show (16:9)</PresentationFormat>
  <Paragraphs>89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Bebas Neue</vt:lpstr>
      <vt:lpstr>Wingdings 3</vt:lpstr>
      <vt:lpstr>Raleway</vt:lpstr>
      <vt:lpstr>Ion Boardroom</vt:lpstr>
      <vt:lpstr>SYriaTel  Customer retention</vt:lpstr>
      <vt:lpstr>Business Problem</vt:lpstr>
      <vt:lpstr>Key Questions</vt:lpstr>
      <vt:lpstr>Modeling Process – Key Points</vt:lpstr>
      <vt:lpstr>Best Model - Gradient Boost Classifier </vt:lpstr>
      <vt:lpstr>What influences price?</vt:lpstr>
      <vt:lpstr>What influences price?</vt:lpstr>
      <vt:lpstr>Recommendations</vt:lpstr>
      <vt:lpstr>Closing thoughts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SYriaTel  Customer retention</dc:title>
  <dc:creator>Ali Rampurawala</dc:creator>
  <cp:lastModifiedBy>Ali Rampurawala</cp:lastModifiedBy>
  <cp:revision>5</cp:revision>
  <dcterms:modified xsi:type="dcterms:W3CDTF">2022-08-24T18:40:20Z</dcterms:modified>
</cp:coreProperties>
</file>