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13"/>
  </p:notesMasterIdLst>
  <p:sldIdLst>
    <p:sldId id="256" r:id="rId2"/>
    <p:sldId id="257" r:id="rId3"/>
    <p:sldId id="259" r:id="rId4"/>
    <p:sldId id="273" r:id="rId5"/>
    <p:sldId id="274" r:id="rId6"/>
    <p:sldId id="275" r:id="rId7"/>
    <p:sldId id="272" r:id="rId8"/>
    <p:sldId id="262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44ece8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44ece8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35dfb278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35dfb278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35dfb2784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35dfb2784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9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668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35dfb27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35dfb27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25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339cc84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4339cc84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30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35dfb27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35dfb27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35dfb278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35dfb278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5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11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074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813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6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1042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488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526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395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682200" y="493996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7106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7106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3604450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36044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6448525" y="3349800"/>
            <a:ext cx="2010000" cy="409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ebas Neue"/>
              <a:buNone/>
              <a:defRPr sz="1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6498250" y="3787400"/>
            <a:ext cx="1960200" cy="40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51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2200" y="493950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1"/>
          </p:nvPr>
        </p:nvSpPr>
        <p:spPr>
          <a:xfrm>
            <a:off x="895675" y="3289481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5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2"/>
          </p:nvPr>
        </p:nvSpPr>
        <p:spPr>
          <a:xfrm>
            <a:off x="374705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3"/>
          </p:nvPr>
        </p:nvSpPr>
        <p:spPr>
          <a:xfrm>
            <a:off x="6702200" y="3289475"/>
            <a:ext cx="17121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Raleway"/>
              <a:buNone/>
              <a:defRPr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4"/>
          </p:nvPr>
        </p:nvSpPr>
        <p:spPr>
          <a:xfrm>
            <a:off x="1012075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5"/>
          </p:nvPr>
        </p:nvSpPr>
        <p:spPr>
          <a:xfrm>
            <a:off x="3863450" y="2829475"/>
            <a:ext cx="14793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6"/>
          </p:nvPr>
        </p:nvSpPr>
        <p:spPr>
          <a:xfrm>
            <a:off x="6753650" y="2858775"/>
            <a:ext cx="1609200" cy="428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7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8247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82200" y="4934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7106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xfrm>
            <a:off x="36044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>
            <a:off x="6498250" y="2654700"/>
            <a:ext cx="1960200" cy="108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"/>
          </p:nvPr>
        </p:nvSpPr>
        <p:spPr>
          <a:xfrm>
            <a:off x="7106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>
            <a:off x="36044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6"/>
          </p:nvPr>
        </p:nvSpPr>
        <p:spPr>
          <a:xfrm>
            <a:off x="6498250" y="2229650"/>
            <a:ext cx="1960200" cy="4251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17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82050" y="512450"/>
            <a:ext cx="77799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682025" y="1893175"/>
            <a:ext cx="7779900" cy="12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7532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22375" y="435600"/>
            <a:ext cx="35304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1"/>
          </p:nvPr>
        </p:nvSpPr>
        <p:spPr>
          <a:xfrm>
            <a:off x="711375" y="1730625"/>
            <a:ext cx="3387900" cy="12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10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58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787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942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24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1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78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32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20" r:id="rId19"/>
    <p:sldLayoutId id="2147483724" r:id="rId20"/>
    <p:sldLayoutId id="2147483725" r:id="rId21"/>
    <p:sldLayoutId id="2147483726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1042157" y="1165459"/>
            <a:ext cx="6954609" cy="19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SyriaTel – Customer Churn Assessment</a:t>
            </a:r>
            <a:endParaRPr sz="5200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983736" y="3070013"/>
            <a:ext cx="4800600" cy="1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Presented by: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Ali Rampurawala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Legendary Preds Inc.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thoughts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932206" y="2288310"/>
            <a:ext cx="7779899" cy="2081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given additional time…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Further tune the model to increase the “recall” score </a:t>
            </a:r>
          </a:p>
          <a:p>
            <a:pPr marL="412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to add data each quarter and update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new customer data to help identify potential trends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 idx="4294967295"/>
          </p:nvPr>
        </p:nvSpPr>
        <p:spPr>
          <a:xfrm>
            <a:off x="0" y="1439863"/>
            <a:ext cx="2516188" cy="465137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Things to explore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722374" y="435600"/>
            <a:ext cx="5967538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You….</a:t>
            </a: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3255471" y="2571750"/>
            <a:ext cx="413144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 sz="24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3E92-D5AB-9299-D684-92193126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37" y="641197"/>
            <a:ext cx="7779600" cy="734700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6" name="Google Shape;227;p29">
            <a:extLst>
              <a:ext uri="{FF2B5EF4-FFF2-40B4-BE49-F238E27FC236}">
                <a16:creationId xmlns:a16="http://schemas.microsoft.com/office/drawing/2014/main" id="{8D26E3DD-564A-F843-C8FA-0BE07273FE67}"/>
              </a:ext>
            </a:extLst>
          </p:cNvPr>
          <p:cNvSpPr txBox="1">
            <a:spLocks/>
          </p:cNvSpPr>
          <p:nvPr/>
        </p:nvSpPr>
        <p:spPr>
          <a:xfrm>
            <a:off x="449925" y="2068338"/>
            <a:ext cx="4841403" cy="1917908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increase in customer churn rates</a:t>
            </a: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Impacting bottom line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indent="-28575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i="1" u="sng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Predict which customers are likely to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FC828-4A8E-0B88-3556-AC1E29C9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94" y="2445482"/>
            <a:ext cx="311467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Questions</a:t>
            </a:r>
            <a:endParaRPr dirty="0"/>
          </a:p>
        </p:txBody>
      </p:sp>
      <p:sp>
        <p:nvSpPr>
          <p:cNvPr id="230" name="Google Shape;230;p29"/>
          <p:cNvSpPr txBox="1">
            <a:spLocks noGrp="1"/>
          </p:cNvSpPr>
          <p:nvPr>
            <p:ph type="subTitle" idx="4"/>
          </p:nvPr>
        </p:nvSpPr>
        <p:spPr>
          <a:xfrm>
            <a:off x="2752735" y="2571750"/>
            <a:ext cx="1976342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Total Usage?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5"/>
          </p:nvPr>
        </p:nvSpPr>
        <p:spPr>
          <a:xfrm>
            <a:off x="6832901" y="2297055"/>
            <a:ext cx="1867200" cy="5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Did the Customer Churn?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30;p29">
            <a:extLst>
              <a:ext uri="{FF2B5EF4-FFF2-40B4-BE49-F238E27FC236}">
                <a16:creationId xmlns:a16="http://schemas.microsoft.com/office/drawing/2014/main" id="{78B6F41A-4B0C-9E86-5655-5041765CBF8E}"/>
              </a:ext>
            </a:extLst>
          </p:cNvPr>
          <p:cNvSpPr txBox="1">
            <a:spLocks/>
          </p:cNvSpPr>
          <p:nvPr/>
        </p:nvSpPr>
        <p:spPr>
          <a:xfrm>
            <a:off x="4870876" y="2389950"/>
            <a:ext cx="1867200" cy="540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Charges?</a:t>
            </a:r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531752" y="2567205"/>
            <a:ext cx="1976342" cy="125121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33E285-26D4-C53A-4C14-BFC79F32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9" y="3571205"/>
            <a:ext cx="1634270" cy="1018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5D44E-B210-6D13-C2EE-DC530B9C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85" y="3513110"/>
            <a:ext cx="1134731" cy="1134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382A4-BCFA-D0B3-DC4A-76BD32D6E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095" y="3660966"/>
            <a:ext cx="864299" cy="864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0F456-645A-5952-650C-062D73F7F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7673" y="3794250"/>
            <a:ext cx="731015" cy="731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11" name="Google Shape;230;p29">
            <a:extLst>
              <a:ext uri="{FF2B5EF4-FFF2-40B4-BE49-F238E27FC236}">
                <a16:creationId xmlns:a16="http://schemas.microsoft.com/office/drawing/2014/main" id="{4AA5DDD7-D091-A5A7-F45A-6F2FAFA81387}"/>
              </a:ext>
            </a:extLst>
          </p:cNvPr>
          <p:cNvSpPr txBox="1">
            <a:spLocks/>
          </p:cNvSpPr>
          <p:nvPr/>
        </p:nvSpPr>
        <p:spPr>
          <a:xfrm>
            <a:off x="1551513" y="2097734"/>
            <a:ext cx="7153575" cy="171759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342900" indent="-34290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Historical Data (~3,300 records)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Minutes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Charges (day, eve, etc.)</a:t>
            </a:r>
          </a:p>
          <a:p>
            <a:pPr marL="1285875" lvl="3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Churn or no</a:t>
            </a:r>
          </a:p>
        </p:txBody>
      </p:sp>
    </p:spTree>
    <p:extLst>
      <p:ext uri="{BB962C8B-B14F-4D97-AF65-F5344CB8AC3E}">
        <p14:creationId xmlns:p14="http://schemas.microsoft.com/office/powerpoint/2010/main" val="331715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D10B3-4452-9AB9-7C5D-D3E901056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95" y="1726102"/>
            <a:ext cx="4511850" cy="3387845"/>
          </a:xfrm>
          <a:prstGeom prst="rect">
            <a:avLst/>
          </a:prstGeom>
        </p:spPr>
      </p:pic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1009320" y="2624517"/>
            <a:ext cx="2910498" cy="1875865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Your “High-End” (best) Customers are Churning…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3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682200" y="593477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Observations</a:t>
            </a:r>
            <a:endParaRPr dirty="0"/>
          </a:p>
        </p:txBody>
      </p:sp>
      <p:sp>
        <p:nvSpPr>
          <p:cNvPr id="9" name="Google Shape;230;p29">
            <a:extLst>
              <a:ext uri="{FF2B5EF4-FFF2-40B4-BE49-F238E27FC236}">
                <a16:creationId xmlns:a16="http://schemas.microsoft.com/office/drawing/2014/main" id="{B1C6EDB7-0719-D5C3-0610-157057DE13CA}"/>
              </a:ext>
            </a:extLst>
          </p:cNvPr>
          <p:cNvSpPr txBox="1">
            <a:spLocks/>
          </p:cNvSpPr>
          <p:nvPr/>
        </p:nvSpPr>
        <p:spPr>
          <a:xfrm>
            <a:off x="458584" y="2711301"/>
            <a:ext cx="3113956" cy="207308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ct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557213" lvl="1" indent="-214313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2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857250" lvl="2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105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200150" lvl="3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1543050" lvl="4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1885950" lvl="5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2228850" lvl="6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2571750" lvl="7" indent="-171450" algn="ctr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2914650" lvl="8" indent="-171450" algn="ctr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Bebas Neue"/>
              <a:buNone/>
              <a:defRPr sz="900" b="0" i="0" kern="1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 ($) is from all regions of the US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DE8348-A554-A730-C75A-288F69CB2749}"/>
              </a:ext>
            </a:extLst>
          </p:cNvPr>
          <p:cNvSpPr/>
          <p:nvPr/>
        </p:nvSpPr>
        <p:spPr>
          <a:xfrm>
            <a:off x="6945407" y="2254062"/>
            <a:ext cx="1189274" cy="1033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162E2-C8CB-4864-F6AD-3A7B9F51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023" y="1881070"/>
            <a:ext cx="4691170" cy="302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633282" y="591300"/>
            <a:ext cx="7779900" cy="90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Model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997D34B3-ABAE-ECD8-F1F3-EE574C14D917}"/>
              </a:ext>
            </a:extLst>
          </p:cNvPr>
          <p:cNvSpPr txBox="1">
            <a:spLocks/>
          </p:cNvSpPr>
          <p:nvPr/>
        </p:nvSpPr>
        <p:spPr>
          <a:xfrm>
            <a:off x="893915" y="1959744"/>
            <a:ext cx="6894576" cy="128625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 algn="ctr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After running hundreds of model iterations…</a:t>
            </a: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133350" indent="0" algn="ctr">
              <a:buClr>
                <a:schemeClr val="dk2"/>
              </a:buClr>
            </a:pPr>
            <a:r>
              <a:rPr lang="en-US" sz="2800" b="1" dirty="0">
                <a:solidFill>
                  <a:schemeClr val="dk2"/>
                </a:solidFill>
              </a:rPr>
              <a:t>Final Accuracy Score:  97%</a:t>
            </a:r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A16D2BFE-3B9D-7123-F492-08424973275B}"/>
              </a:ext>
            </a:extLst>
          </p:cNvPr>
          <p:cNvSpPr txBox="1">
            <a:spLocks/>
          </p:cNvSpPr>
          <p:nvPr/>
        </p:nvSpPr>
        <p:spPr>
          <a:xfrm>
            <a:off x="2676301" y="4166200"/>
            <a:ext cx="3693862" cy="977300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>
                <a:solidFill>
                  <a:schemeClr val="tx1"/>
                </a:solidFill>
              </a:rPr>
              <a:t>So…what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09629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2995750" y="631026"/>
            <a:ext cx="2947849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 Aways</a:t>
            </a:r>
            <a:endParaRPr dirty="0"/>
          </a:p>
        </p:txBody>
      </p:sp>
      <p:sp>
        <p:nvSpPr>
          <p:cNvPr id="3" name="Google Shape;227;p29">
            <a:extLst>
              <a:ext uri="{FF2B5EF4-FFF2-40B4-BE49-F238E27FC236}">
                <a16:creationId xmlns:a16="http://schemas.microsoft.com/office/drawing/2014/main" id="{BADCEEC4-7D48-ABBB-9298-8CE06C5A2064}"/>
              </a:ext>
            </a:extLst>
          </p:cNvPr>
          <p:cNvSpPr txBox="1">
            <a:spLocks/>
          </p:cNvSpPr>
          <p:nvPr/>
        </p:nvSpPr>
        <p:spPr>
          <a:xfrm>
            <a:off x="442007" y="2078047"/>
            <a:ext cx="7468615" cy="2790013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dirty="0">
                <a:solidFill>
                  <a:schemeClr val="dk2"/>
                </a:solidFill>
              </a:rPr>
              <a:t>Based on unseen data:</a:t>
            </a:r>
          </a:p>
          <a:p>
            <a:pPr marL="133350" indent="0">
              <a:buClr>
                <a:schemeClr val="dk2"/>
              </a:buClr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Recall = 80%: (100/125 customers)</a:t>
            </a: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2"/>
              </a:solidFill>
            </a:endParaRPr>
          </a:p>
          <a:p>
            <a:pPr marL="476250" indent="-342900">
              <a:buClr>
                <a:schemeClr val="dk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2"/>
                </a:solidFill>
              </a:rPr>
              <a:t>Precision = 100% (100/100 customers)</a:t>
            </a:r>
          </a:p>
        </p:txBody>
      </p:sp>
      <p:pic>
        <p:nvPicPr>
          <p:cNvPr id="1026" name="Picture 2" descr="Target Icon | 100 Free Solid Iconset | Roundicons.com">
            <a:extLst>
              <a:ext uri="{FF2B5EF4-FFF2-40B4-BE49-F238E27FC236}">
                <a16:creationId xmlns:a16="http://schemas.microsoft.com/office/drawing/2014/main" id="{B03F2CCD-9FC1-51CF-1099-0C74C0E4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19" y="2375759"/>
            <a:ext cx="1499189" cy="149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27;p29">
            <a:extLst>
              <a:ext uri="{FF2B5EF4-FFF2-40B4-BE49-F238E27FC236}">
                <a16:creationId xmlns:a16="http://schemas.microsoft.com/office/drawing/2014/main" id="{4A370C53-E9F5-0431-7A28-0858C669C5A7}"/>
              </a:ext>
            </a:extLst>
          </p:cNvPr>
          <p:cNvSpPr txBox="1">
            <a:spLocks/>
          </p:cNvSpPr>
          <p:nvPr/>
        </p:nvSpPr>
        <p:spPr>
          <a:xfrm>
            <a:off x="1560703" y="4360074"/>
            <a:ext cx="6349919" cy="50798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57175" lvl="0" indent="-257175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3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lvl="1" indent="-214313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105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342900" rtl="0" eaLnBrk="1" latinLnBrk="0" hangingPunct="1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342900" rtl="0" eaLnBrk="1" latinLnBrk="0" hangingPunct="1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5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0" indent="0">
              <a:buClr>
                <a:schemeClr val="dk2"/>
              </a:buClr>
            </a:pPr>
            <a:r>
              <a:rPr lang="en-US" sz="2000" b="1" i="1" dirty="0" err="1">
                <a:solidFill>
                  <a:schemeClr val="tx1"/>
                </a:solidFill>
              </a:rPr>
              <a:t>SyriaTel’s</a:t>
            </a:r>
            <a:r>
              <a:rPr lang="en-US" sz="2000" b="1" i="1" dirty="0">
                <a:solidFill>
                  <a:schemeClr val="tx1"/>
                </a:solidFill>
              </a:rPr>
              <a:t> time and resources will not be wasted!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682200" y="607763"/>
            <a:ext cx="77796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14" name="Google Shape;351;p40">
            <a:extLst>
              <a:ext uri="{FF2B5EF4-FFF2-40B4-BE49-F238E27FC236}">
                <a16:creationId xmlns:a16="http://schemas.microsoft.com/office/drawing/2014/main" id="{C5C41271-F993-E160-CA18-E754BD27D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3852" y="2281474"/>
            <a:ext cx="7235047" cy="2396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the end of each quarter, feed model with active customer list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customers that are identified by the model</a:t>
            </a:r>
          </a:p>
          <a:p>
            <a:pPr marL="585788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50" dirty="0">
                <a:latin typeface="Arial" panose="020B0604020202020204" pitchFamily="34" charset="0"/>
                <a:cs typeface="Arial" panose="020B0604020202020204" pitchFamily="34" charset="0"/>
              </a:rPr>
              <a:t>Prioritize newly flagged customers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these customers with one-time incentives or consider rolling out “unlimited” plans by region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967</TotalTime>
  <Words>245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Century Gothic</vt:lpstr>
      <vt:lpstr>Wingdings 3</vt:lpstr>
      <vt:lpstr>Courier New</vt:lpstr>
      <vt:lpstr>Bebas Neue</vt:lpstr>
      <vt:lpstr>Raleway</vt:lpstr>
      <vt:lpstr>Arial</vt:lpstr>
      <vt:lpstr>Ion Boardroom</vt:lpstr>
      <vt:lpstr>SyriaTel – Customer Churn Assessment</vt:lpstr>
      <vt:lpstr>Business Problem</vt:lpstr>
      <vt:lpstr>Key Questions</vt:lpstr>
      <vt:lpstr>Data</vt:lpstr>
      <vt:lpstr>Initial Observations</vt:lpstr>
      <vt:lpstr>Initial Observations</vt:lpstr>
      <vt:lpstr>Final Model </vt:lpstr>
      <vt:lpstr>Key Take Aways</vt:lpstr>
      <vt:lpstr>Recommendations</vt:lpstr>
      <vt:lpstr>Closing thoughts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 Customer retention</dc:title>
  <dc:creator>Ali Rampurawala</dc:creator>
  <cp:lastModifiedBy>Ali Rampurawala</cp:lastModifiedBy>
  <cp:revision>13</cp:revision>
  <dcterms:modified xsi:type="dcterms:W3CDTF">2022-08-26T16:02:34Z</dcterms:modified>
</cp:coreProperties>
</file>