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2"/>
  </p:notesMasterIdLst>
  <p:sldIdLst>
    <p:sldId id="256" r:id="rId2"/>
    <p:sldId id="257" r:id="rId3"/>
    <p:sldId id="273" r:id="rId4"/>
    <p:sldId id="275" r:id="rId5"/>
    <p:sldId id="274" r:id="rId6"/>
    <p:sldId id="272" r:id="rId7"/>
    <p:sldId id="262" r:id="rId8"/>
    <p:sldId id="269" r:id="rId9"/>
    <p:sldId id="270" r:id="rId10"/>
    <p:sldId id="271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5dfb278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5dfb278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5dfb278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5dfb278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9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2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66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30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5dfb27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5dfb27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35dfb27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35dfb27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44ece83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44ece83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5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1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07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1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6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04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48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26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39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2200" y="493996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106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106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36044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36044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6448525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64982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35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2200" y="49395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895675" y="3289481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374705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670220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012075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3863450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6753650" y="2858775"/>
            <a:ext cx="16092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4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82200" y="4934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106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xfrm>
            <a:off x="36044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64982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"/>
          </p:nvPr>
        </p:nvSpPr>
        <p:spPr>
          <a:xfrm>
            <a:off x="7106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36044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6"/>
          </p:nvPr>
        </p:nvSpPr>
        <p:spPr>
          <a:xfrm>
            <a:off x="64982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17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82050" y="512450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682025" y="1893175"/>
            <a:ext cx="77799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5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2375" y="435600"/>
            <a:ext cx="35304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711375" y="1730625"/>
            <a:ext cx="3387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0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5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787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4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2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8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20" r:id="rId19"/>
    <p:sldLayoutId id="2147483724" r:id="rId20"/>
    <p:sldLayoutId id="2147483725" r:id="rId21"/>
    <p:sldLayoutId id="2147483726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li.Rampurawala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github.com/AliRampu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908727" y="1221871"/>
            <a:ext cx="7326546" cy="1349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Google:  User Sentiment Analysis</a:t>
            </a:r>
            <a:br>
              <a:rPr lang="en" dirty="0"/>
            </a:br>
            <a:r>
              <a:rPr lang="en" sz="1600" dirty="0"/>
              <a:t>September 19, 2022</a:t>
            </a:r>
            <a:endParaRPr sz="52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2171700" y="2999129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Ali Rampurawala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Legendary Preds Inc.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722374" y="435600"/>
            <a:ext cx="5967538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You….</a:t>
            </a:r>
            <a:endParaRPr dirty="0"/>
          </a:p>
        </p:txBody>
      </p:sp>
      <p:sp>
        <p:nvSpPr>
          <p:cNvPr id="359" name="Google Shape;359;p41"/>
          <p:cNvSpPr txBox="1"/>
          <p:nvPr/>
        </p:nvSpPr>
        <p:spPr>
          <a:xfrm>
            <a:off x="1543050" y="2464173"/>
            <a:ext cx="6057899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Email: </a:t>
            </a: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Ali.Rampurawala@gmail.com</a:t>
            </a:r>
            <a:endParaRPr lang="en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Github Link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3E92-D5AB-9299-D684-92193126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37" y="641197"/>
            <a:ext cx="7779600" cy="7347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6" name="Google Shape;227;p29">
            <a:extLst>
              <a:ext uri="{FF2B5EF4-FFF2-40B4-BE49-F238E27FC236}">
                <a16:creationId xmlns:a16="http://schemas.microsoft.com/office/drawing/2014/main" id="{8D26E3DD-564A-F843-C8FA-0BE07273FE67}"/>
              </a:ext>
            </a:extLst>
          </p:cNvPr>
          <p:cNvSpPr txBox="1">
            <a:spLocks/>
          </p:cNvSpPr>
          <p:nvPr/>
        </p:nvSpPr>
        <p:spPr>
          <a:xfrm>
            <a:off x="449925" y="2068338"/>
            <a:ext cx="4841403" cy="1917908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Trying to build </a:t>
            </a:r>
            <a:r>
              <a:rPr lang="en-US" sz="2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Android’s market share 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(compared to Apple/IOS)</a:t>
            </a: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current Android users and IOS users who seem disappointed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Predict which tweets (and users) indicate negative and positive emotions toward Google and Apple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D4767E-E5A5-2937-1991-F7B81D86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21" y="2243469"/>
            <a:ext cx="3228753" cy="2421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1551513" y="2097734"/>
            <a:ext cx="7153575" cy="171759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Twitter Data (~9,000 Tweets)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Includes: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Tweet text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or Apple product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 emotion (negative, positive, none)</a:t>
            </a:r>
          </a:p>
        </p:txBody>
      </p:sp>
    </p:spTree>
    <p:extLst>
      <p:ext uri="{BB962C8B-B14F-4D97-AF65-F5344CB8AC3E}">
        <p14:creationId xmlns:p14="http://schemas.microsoft.com/office/powerpoint/2010/main" val="331715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Observations</a:t>
            </a:r>
            <a:endParaRPr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544594" y="2211867"/>
            <a:ext cx="3113956" cy="21537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Positive emotion toward Apple</a:t>
            </a:r>
          </a:p>
          <a:p>
            <a:pPr marL="457200" indent="-457200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Generally, less negative emotion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7DFEA-A959-1E0B-77CF-83CCCB02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47" y="1793117"/>
            <a:ext cx="4182059" cy="2991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9CF01C-8419-483B-6209-029909D82D78}"/>
              </a:ext>
            </a:extLst>
          </p:cNvPr>
          <p:cNvSpPr/>
          <p:nvPr/>
        </p:nvSpPr>
        <p:spPr>
          <a:xfrm>
            <a:off x="6010834" y="2472018"/>
            <a:ext cx="820271" cy="15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960812-0C2A-452B-7290-6B7943CDBDD7}"/>
              </a:ext>
            </a:extLst>
          </p:cNvPr>
          <p:cNvSpPr/>
          <p:nvPr/>
        </p:nvSpPr>
        <p:spPr>
          <a:xfrm>
            <a:off x="7265776" y="3980330"/>
            <a:ext cx="883142" cy="75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9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Most Common Words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945524" y="2571750"/>
            <a:ext cx="2910498" cy="18758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A4264-A68F-3BC6-DDE6-7D7FEF61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56118"/>
            <a:ext cx="3472578" cy="3282452"/>
          </a:xfrm>
          <a:prstGeom prst="rect">
            <a:avLst/>
          </a:prstGeom>
        </p:spPr>
      </p:pic>
      <p:sp>
        <p:nvSpPr>
          <p:cNvPr id="6" name="Google Shape;230;p29">
            <a:extLst>
              <a:ext uri="{FF2B5EF4-FFF2-40B4-BE49-F238E27FC236}">
                <a16:creationId xmlns:a16="http://schemas.microsoft.com/office/drawing/2014/main" id="{0D5638E3-7EE9-A14D-A843-B833542314E9}"/>
              </a:ext>
            </a:extLst>
          </p:cNvPr>
          <p:cNvSpPr txBox="1">
            <a:spLocks/>
          </p:cNvSpPr>
          <p:nvPr/>
        </p:nvSpPr>
        <p:spPr>
          <a:xfrm>
            <a:off x="1203813" y="2190602"/>
            <a:ext cx="1911527" cy="21537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</a:p>
          <a:p>
            <a:pPr marL="457200" indent="-457200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 marL="457200" indent="-457200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5121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591300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Model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893915" y="1959744"/>
            <a:ext cx="6894576" cy="12862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 algn="ctr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After running hundreds of model iterations…</a:t>
            </a: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r>
              <a:rPr lang="en-US" sz="2800" b="1" dirty="0">
                <a:solidFill>
                  <a:schemeClr val="dk2"/>
                </a:solidFill>
              </a:rPr>
              <a:t>Final Accuracy Score:  70%</a:t>
            </a:r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A16D2BFE-3B9D-7123-F492-08424973275B}"/>
              </a:ext>
            </a:extLst>
          </p:cNvPr>
          <p:cNvSpPr txBox="1">
            <a:spLocks/>
          </p:cNvSpPr>
          <p:nvPr/>
        </p:nvSpPr>
        <p:spPr>
          <a:xfrm>
            <a:off x="2676301" y="4166200"/>
            <a:ext cx="3693862" cy="977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dirty="0">
                <a:solidFill>
                  <a:schemeClr val="tx1"/>
                </a:solidFill>
              </a:rPr>
              <a:t>So…what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09629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2995750" y="631026"/>
            <a:ext cx="2947849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 Away</a:t>
            </a:r>
            <a:endParaRPr dirty="0"/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BADCEEC4-7D48-ABBB-9298-8CE06C5A2064}"/>
              </a:ext>
            </a:extLst>
          </p:cNvPr>
          <p:cNvSpPr txBox="1">
            <a:spLocks/>
          </p:cNvSpPr>
          <p:nvPr/>
        </p:nvSpPr>
        <p:spPr>
          <a:xfrm>
            <a:off x="645617" y="1983693"/>
            <a:ext cx="6515410" cy="279001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The final model can predict 70% accuracy across: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590550" indent="-457200">
              <a:buClr>
                <a:schemeClr val="dk2"/>
              </a:buClr>
              <a:buAutoNum type="arabicPeriod"/>
            </a:pPr>
            <a:r>
              <a:rPr lang="en-US" sz="2000" dirty="0">
                <a:solidFill>
                  <a:schemeClr val="dk2"/>
                </a:solidFill>
              </a:rPr>
              <a:t>Negative Apple</a:t>
            </a:r>
          </a:p>
          <a:p>
            <a:pPr marL="590550" indent="-457200">
              <a:buClr>
                <a:schemeClr val="dk2"/>
              </a:buClr>
              <a:buAutoNum type="arabicPeriod"/>
            </a:pPr>
            <a:r>
              <a:rPr lang="en-US" sz="2000" dirty="0">
                <a:solidFill>
                  <a:schemeClr val="dk2"/>
                </a:solidFill>
              </a:rPr>
              <a:t>Negative Google</a:t>
            </a:r>
          </a:p>
          <a:p>
            <a:pPr marL="590550" indent="-457200">
              <a:buClr>
                <a:schemeClr val="dk2"/>
              </a:buClr>
              <a:buAutoNum type="arabicPeriod"/>
            </a:pPr>
            <a:r>
              <a:rPr lang="en-US" sz="2000" dirty="0">
                <a:solidFill>
                  <a:schemeClr val="dk2"/>
                </a:solidFill>
              </a:rPr>
              <a:t>All other (positive, no emotion, no Apple/Google)</a:t>
            </a:r>
          </a:p>
        </p:txBody>
      </p:sp>
      <p:pic>
        <p:nvPicPr>
          <p:cNvPr id="1026" name="Picture 2" descr="Target Icon | 100 Free Solid Iconset | Roundicons.com">
            <a:extLst>
              <a:ext uri="{FF2B5EF4-FFF2-40B4-BE49-F238E27FC236}">
                <a16:creationId xmlns:a16="http://schemas.microsoft.com/office/drawing/2014/main" id="{B03F2CCD-9FC1-51CF-1099-0C74C0E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27" y="2471124"/>
            <a:ext cx="1499189" cy="14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27;p29">
            <a:extLst>
              <a:ext uri="{FF2B5EF4-FFF2-40B4-BE49-F238E27FC236}">
                <a16:creationId xmlns:a16="http://schemas.microsoft.com/office/drawing/2014/main" id="{4A370C53-E9F5-0431-7A28-0858C669C5A7}"/>
              </a:ext>
            </a:extLst>
          </p:cNvPr>
          <p:cNvSpPr txBox="1">
            <a:spLocks/>
          </p:cNvSpPr>
          <p:nvPr/>
        </p:nvSpPr>
        <p:spPr>
          <a:xfrm>
            <a:off x="1560703" y="4360074"/>
            <a:ext cx="6349919" cy="50798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endParaRPr lang="en-US" sz="2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682200" y="6077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4" name="Google Shape;351;p40">
            <a:extLst>
              <a:ext uri="{FF2B5EF4-FFF2-40B4-BE49-F238E27FC236}">
                <a16:creationId xmlns:a16="http://schemas.microsoft.com/office/drawing/2014/main" id="{C5C41271-F993-E160-CA18-E754BD27D3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26753" y="2039427"/>
            <a:ext cx="7235047" cy="266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the end of each weekly or two-week period, feed NLP model with Tweet data from multiple regions or events (e.g. #sxsw = South by Southwest)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 on regions or events with high negative emotion to Apple or Google products that are identified by the model.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Setup temporary ‘Google’ branded (Android, etc.) advertisements, ‘give aways’ or other campaigns at the event.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682050" y="568963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thoughts</a:t>
            </a:r>
            <a:endParaRPr dirty="0"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932206" y="2288310"/>
            <a:ext cx="7779899" cy="2081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given additional time…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Further tune the model to increase the overall accuracy score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to add Tweet data each quarter and update model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Consider more advanced NLP models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 idx="4294967295"/>
          </p:nvPr>
        </p:nvSpPr>
        <p:spPr>
          <a:xfrm>
            <a:off x="0" y="1439863"/>
            <a:ext cx="2516188" cy="465137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to explore</a:t>
            </a:r>
            <a:endParaRPr sz="2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3637</TotalTime>
  <Words>287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Century Gothic</vt:lpstr>
      <vt:lpstr>Wingdings</vt:lpstr>
      <vt:lpstr>Arial</vt:lpstr>
      <vt:lpstr>Bebas Neue</vt:lpstr>
      <vt:lpstr>Raleway</vt:lpstr>
      <vt:lpstr>Wingdings 3</vt:lpstr>
      <vt:lpstr>Courier New</vt:lpstr>
      <vt:lpstr>Ion Boardroom</vt:lpstr>
      <vt:lpstr>Google:  User Sentiment Analysis September 19, 2022</vt:lpstr>
      <vt:lpstr>Business Problem</vt:lpstr>
      <vt:lpstr>Data</vt:lpstr>
      <vt:lpstr>Initial Observations</vt:lpstr>
      <vt:lpstr>Most Common Words </vt:lpstr>
      <vt:lpstr>Final Model </vt:lpstr>
      <vt:lpstr>Key Take Away</vt:lpstr>
      <vt:lpstr>Recommendations</vt:lpstr>
      <vt:lpstr>Closing thoughts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 Customer retention</dc:title>
  <dc:creator>Ali Rampurawala</dc:creator>
  <cp:lastModifiedBy>Ali Rampurawala</cp:lastModifiedBy>
  <cp:revision>24</cp:revision>
  <dcterms:modified xsi:type="dcterms:W3CDTF">2022-09-19T20:54:00Z</dcterms:modified>
</cp:coreProperties>
</file>