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27"/>
  </p:notesMasterIdLst>
  <p:sldIdLst>
    <p:sldId id="256" r:id="rId2"/>
    <p:sldId id="284" r:id="rId3"/>
    <p:sldId id="295" r:id="rId4"/>
    <p:sldId id="296" r:id="rId5"/>
    <p:sldId id="297" r:id="rId6"/>
    <p:sldId id="298" r:id="rId7"/>
    <p:sldId id="304" r:id="rId8"/>
    <p:sldId id="299" r:id="rId9"/>
    <p:sldId id="301" r:id="rId10"/>
    <p:sldId id="302" r:id="rId11"/>
    <p:sldId id="303" r:id="rId12"/>
    <p:sldId id="305" r:id="rId13"/>
    <p:sldId id="317" r:id="rId14"/>
    <p:sldId id="306" r:id="rId15"/>
    <p:sldId id="309" r:id="rId16"/>
    <p:sldId id="310" r:id="rId17"/>
    <p:sldId id="307" r:id="rId18"/>
    <p:sldId id="314" r:id="rId19"/>
    <p:sldId id="308" r:id="rId20"/>
    <p:sldId id="311" r:id="rId21"/>
    <p:sldId id="312" r:id="rId22"/>
    <p:sldId id="313" r:id="rId23"/>
    <p:sldId id="315" r:id="rId24"/>
    <p:sldId id="316" r:id="rId25"/>
    <p:sldId id="29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eeha.sattar13@outlook.com" initials="a" lastIdx="1" clrIdx="0">
    <p:extLst>
      <p:ext uri="{19B8F6BF-5375-455C-9EA6-DF929625EA0E}">
        <p15:presenceInfo xmlns:p15="http://schemas.microsoft.com/office/powerpoint/2012/main" userId="0d445e45fa64e3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4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Base Class Object:</a:t>
            </a:r>
          </a:p>
          <a:p>
            <a:r>
              <a:rPr lang="en-US" dirty="0"/>
              <a:t>Base Function: </a:t>
            </a:r>
            <a:r>
              <a:rPr lang="en-US" dirty="0" err="1"/>
              <a:t>normalFunction</a:t>
            </a:r>
            <a:endParaRPr lang="en-US" dirty="0"/>
          </a:p>
          <a:p>
            <a:r>
              <a:rPr lang="en-US" dirty="0"/>
              <a:t>Base Function: </a:t>
            </a:r>
            <a:r>
              <a:rPr lang="en-US" dirty="0" err="1"/>
              <a:t>virtFunction</a:t>
            </a:r>
            <a:endParaRPr lang="en-US" dirty="0"/>
          </a:p>
          <a:p>
            <a:r>
              <a:rPr lang="en-US" dirty="0"/>
              <a:t>Derived Class Object:</a:t>
            </a:r>
          </a:p>
          <a:p>
            <a:r>
              <a:rPr lang="en-US" dirty="0"/>
              <a:t>Derived Function: </a:t>
            </a:r>
            <a:r>
              <a:rPr lang="en-US" dirty="0" err="1"/>
              <a:t>normalFunction</a:t>
            </a:r>
            <a:endParaRPr lang="en-US" dirty="0"/>
          </a:p>
          <a:p>
            <a:r>
              <a:rPr lang="en-US" dirty="0"/>
              <a:t>Derived Function: </a:t>
            </a:r>
            <a:r>
              <a:rPr lang="en-US" dirty="0" err="1"/>
              <a:t>virtFunction</a:t>
            </a:r>
            <a:endParaRPr lang="en-US" dirty="0"/>
          </a:p>
          <a:p>
            <a:r>
              <a:rPr lang="en-US" dirty="0"/>
              <a:t>Base Class Pointer, pointing to a Derived Class Object:</a:t>
            </a:r>
          </a:p>
          <a:p>
            <a:r>
              <a:rPr lang="en-US" dirty="0"/>
              <a:t>Base Function: </a:t>
            </a:r>
            <a:r>
              <a:rPr lang="en-US" dirty="0" err="1"/>
              <a:t>normalFunction</a:t>
            </a:r>
            <a:endParaRPr lang="en-US" dirty="0"/>
          </a:p>
          <a:p>
            <a:r>
              <a:rPr lang="en-US" dirty="0"/>
              <a:t>Derived Function: </a:t>
            </a:r>
            <a:r>
              <a:rPr lang="en-US" dirty="0" err="1"/>
              <a:t>virtFunction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//downward casting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*)&amp;b;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uniqueParentFunction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//dynamic casting (downward)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d_c_ptr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d_c_ptr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*&gt;(&amp;b);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//checking if you can use the pointer or not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d_c_ptr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d_c_ptr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d_c_ptr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d_c_ptr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d_c_ptr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uniqueParentFunction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07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7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9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28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Answer:</a:t>
            </a:r>
          </a:p>
          <a:p>
            <a:endParaRPr lang="en-US" dirty="0"/>
          </a:p>
          <a:p>
            <a:r>
              <a:rPr lang="en-US" dirty="0"/>
              <a:t>Because Base class has a pure virtual function.</a:t>
            </a:r>
          </a:p>
          <a:p>
            <a:r>
              <a:rPr lang="en-US" dirty="0"/>
              <a:t>Any class that has a pure virtual function cannot be initialized.</a:t>
            </a:r>
          </a:p>
          <a:p>
            <a:endParaRPr lang="en-US" dirty="0"/>
          </a:p>
          <a:p>
            <a:r>
              <a:rPr lang="en-US" b="1" dirty="0"/>
              <a:t>Main:</a:t>
            </a:r>
          </a:p>
          <a:p>
            <a:r>
              <a:rPr lang="en-US" b="0" dirty="0"/>
              <a:t>Comment out all instances of </a:t>
            </a:r>
            <a:r>
              <a:rPr lang="en-US" b="1" dirty="0"/>
              <a:t>base</a:t>
            </a:r>
            <a:r>
              <a:rPr lang="en-US" b="0" dirty="0"/>
              <a:t> object.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//Base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&lt;&lt; "Base Class Object: \n";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base.normalFunction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base.virtFunction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"Derived Class Object: 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derived.normalFunction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derived.virtFunction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derived.pureVirtFunction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"Base Class Pointer, pointing to a Derived Class Object: 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&amp;derived;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/>
          </a:p>
          <a:p>
            <a:endParaRPr lang="en-US" b="0" dirty="0"/>
          </a:p>
          <a:p>
            <a:r>
              <a:rPr lang="en-US" b="1" dirty="0"/>
              <a:t>Output:</a:t>
            </a:r>
          </a:p>
          <a:p>
            <a:r>
              <a:rPr lang="en-US" b="0" dirty="0"/>
              <a:t>Derived Class Object:</a:t>
            </a:r>
          </a:p>
          <a:p>
            <a:r>
              <a:rPr lang="en-US" b="0" dirty="0"/>
              <a:t>Derived Function: </a:t>
            </a:r>
            <a:r>
              <a:rPr lang="en-US" b="0" dirty="0" err="1"/>
              <a:t>normalFunction</a:t>
            </a:r>
            <a:endParaRPr lang="en-US" b="0" dirty="0"/>
          </a:p>
          <a:p>
            <a:r>
              <a:rPr lang="en-US" b="0" dirty="0"/>
              <a:t>Derived Function: </a:t>
            </a:r>
            <a:r>
              <a:rPr lang="en-US" b="0" dirty="0" err="1"/>
              <a:t>virtFunction</a:t>
            </a:r>
            <a:endParaRPr lang="en-US" b="0" dirty="0"/>
          </a:p>
          <a:p>
            <a:r>
              <a:rPr lang="en-US" b="0" dirty="0"/>
              <a:t>Overriding it in the Derived Class</a:t>
            </a:r>
          </a:p>
          <a:p>
            <a:r>
              <a:rPr lang="en-US" b="0" dirty="0"/>
              <a:t>Base Class Pointer, pointing to a Derived Class Object:</a:t>
            </a:r>
          </a:p>
          <a:p>
            <a:r>
              <a:rPr lang="en-US" b="0" dirty="0"/>
              <a:t>Base Function: </a:t>
            </a:r>
            <a:r>
              <a:rPr lang="en-US" b="0" dirty="0" err="1"/>
              <a:t>normalFunction</a:t>
            </a:r>
            <a:endParaRPr lang="en-US" b="0" dirty="0"/>
          </a:p>
          <a:p>
            <a:r>
              <a:rPr lang="en-US" b="0" dirty="0"/>
              <a:t>Derived Function: </a:t>
            </a:r>
            <a:r>
              <a:rPr lang="en-US" b="0" dirty="0" err="1"/>
              <a:t>virtFunction</a:t>
            </a:r>
            <a:endParaRPr lang="en-US" b="0" dirty="0"/>
          </a:p>
          <a:p>
            <a:r>
              <a:rPr lang="en-US" b="0" dirty="0"/>
              <a:t>Overriding it in the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9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6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54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89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64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84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3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21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3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2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44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3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gotobogo.com/cplusplus/upcasting_downcasting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WEEK 02</a:t>
            </a:r>
            <a:r>
              <a:rPr lang="en-US" dirty="0"/>
              <a:t>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 for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Must be declared in the public section of the class</a:t>
            </a:r>
          </a:p>
          <a:p>
            <a:r>
              <a:rPr lang="en-US" dirty="0">
                <a:solidFill>
                  <a:schemeClr val="bg2"/>
                </a:solidFill>
              </a:rPr>
              <a:t>Virtual functions cannot be static and also cannot be a friend function of another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They are always defined in base class and overridden in derived class. It is not mandatory for derived class to override (or re-define the virtual function), in that case base class version of function is used.</a:t>
            </a:r>
          </a:p>
        </p:txBody>
      </p:sp>
    </p:spTree>
    <p:extLst>
      <p:ext uri="{BB962C8B-B14F-4D97-AF65-F5344CB8AC3E}">
        <p14:creationId xmlns:p14="http://schemas.microsoft.com/office/powerpoint/2010/main" val="366107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73978"/>
            <a:ext cx="10554574" cy="363651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"Base Function: 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virtFunction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"Base Function: 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"Derived Function: 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virtFunction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"Derived Function: 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954ECC-3397-461C-CEA2-128DF1FC80B2}"/>
              </a:ext>
            </a:extLst>
          </p:cNvPr>
          <p:cNvSpPr/>
          <p:nvPr/>
        </p:nvSpPr>
        <p:spPr>
          <a:xfrm>
            <a:off x="1685581" y="3219679"/>
            <a:ext cx="859315" cy="41864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(main)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291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"Base Class Object: 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base.normalFunction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base.virtFunction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"Derived Class Object: 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derived.normalFunction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derived.virtFunction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"Base Class Pointer, pointing to a 				Derived Class Object: 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&amp;derived;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1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2125-C4AB-5308-47E1-D2B1A8B2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– Self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5889-E4BB-2C02-7BF6-D5B2A117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Upward and Downward Casting using </a:t>
            </a:r>
            <a:r>
              <a:rPr lang="en-US" b="1" dirty="0" err="1">
                <a:solidFill>
                  <a:schemeClr val="bg2"/>
                </a:solidFill>
              </a:rPr>
              <a:t>dynamic_cast</a:t>
            </a:r>
            <a:endParaRPr lang="en-US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https://www.bogotobogo.com/cplusplus/upcasting_downcasting.php</a:t>
            </a:r>
            <a:endParaRPr lang="en-US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1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pure virtual function is specified by placing </a:t>
            </a:r>
            <a:r>
              <a:rPr lang="en-US" b="1" dirty="0">
                <a:solidFill>
                  <a:schemeClr val="bg2"/>
                </a:solidFill>
              </a:rPr>
              <a:t>“= 0”</a:t>
            </a:r>
            <a:r>
              <a:rPr lang="en-US" dirty="0">
                <a:solidFill>
                  <a:schemeClr val="bg2"/>
                </a:solidFill>
              </a:rPr>
              <a:t> in its declaration</a:t>
            </a:r>
          </a:p>
          <a:p>
            <a:r>
              <a:rPr lang="en-US" dirty="0">
                <a:solidFill>
                  <a:schemeClr val="bg2"/>
                </a:solidFill>
              </a:rPr>
              <a:t>Syntax: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virtual void </a:t>
            </a:r>
            <a:r>
              <a:rPr lang="en-US" dirty="0" err="1">
                <a:solidFill>
                  <a:schemeClr val="bg2"/>
                </a:solidFill>
              </a:rPr>
              <a:t>functionName</a:t>
            </a:r>
            <a:r>
              <a:rPr lang="en-US" dirty="0">
                <a:solidFill>
                  <a:schemeClr val="bg2"/>
                </a:solidFill>
              </a:rPr>
              <a:t>() = 0;</a:t>
            </a:r>
          </a:p>
        </p:txBody>
      </p:sp>
    </p:spTree>
    <p:extLst>
      <p:ext uri="{BB962C8B-B14F-4D97-AF65-F5344CB8AC3E}">
        <p14:creationId xmlns:p14="http://schemas.microsoft.com/office/powerpoint/2010/main" val="712258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v/s Pure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virtual function has an implementation in the base class; a pure virtual function does not have an implementation in the base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Virtual functions </a:t>
            </a:r>
            <a:r>
              <a:rPr lang="en-US" b="1" u="sng" dirty="0">
                <a:solidFill>
                  <a:schemeClr val="bg2"/>
                </a:solidFill>
              </a:rPr>
              <a:t>can be</a:t>
            </a:r>
            <a:r>
              <a:rPr lang="en-US" dirty="0">
                <a:solidFill>
                  <a:schemeClr val="bg2"/>
                </a:solidFill>
              </a:rPr>
              <a:t> overridden by the derived classes.</a:t>
            </a:r>
          </a:p>
          <a:p>
            <a:r>
              <a:rPr lang="en-US" dirty="0">
                <a:solidFill>
                  <a:schemeClr val="bg2"/>
                </a:solidFill>
              </a:rPr>
              <a:t>Pure virtual functions </a:t>
            </a:r>
            <a:r>
              <a:rPr lang="en-US" b="1" u="sng" dirty="0">
                <a:solidFill>
                  <a:schemeClr val="bg2"/>
                </a:solidFill>
              </a:rPr>
              <a:t>must be</a:t>
            </a:r>
            <a:r>
              <a:rPr lang="en-US" dirty="0">
                <a:solidFill>
                  <a:schemeClr val="bg2"/>
                </a:solidFill>
              </a:rPr>
              <a:t> overridden by the derived classes.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If they are not overridden, we can’t make an object for that derived class!</a:t>
            </a:r>
          </a:p>
        </p:txBody>
      </p:sp>
    </p:spTree>
    <p:extLst>
      <p:ext uri="{BB962C8B-B14F-4D97-AF65-F5344CB8AC3E}">
        <p14:creationId xmlns:p14="http://schemas.microsoft.com/office/powerpoint/2010/main" val="294418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779419"/>
            <a:ext cx="10571998" cy="970450"/>
          </a:xfrm>
        </p:spPr>
        <p:txBody>
          <a:bodyPr/>
          <a:lstStyle/>
          <a:p>
            <a:r>
              <a:rPr lang="en-US" dirty="0"/>
              <a:t>Adding a Pure Virtual Function </a:t>
            </a:r>
            <a:br>
              <a:rPr lang="en-US" dirty="0"/>
            </a:br>
            <a:r>
              <a:rPr lang="en-US" dirty="0"/>
              <a:t>to the Base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"Base Function: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virtFunction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pureVirtFunction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"Base Function: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CB514-AF4B-868B-4E91-2E0341FBB4E8}"/>
              </a:ext>
            </a:extLst>
          </p:cNvPr>
          <p:cNvSpPr txBox="1"/>
          <p:nvPr/>
        </p:nvSpPr>
        <p:spPr>
          <a:xfrm>
            <a:off x="8718497" y="3657600"/>
            <a:ext cx="3115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Error in the main function because the base class and the old derived class are not overriding the pure virtual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86A932-578B-AC86-034D-5408CE4C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53" y="2247900"/>
            <a:ext cx="2692527" cy="14097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DAFCFD-A8C6-5218-6046-670F7A4D79C3}"/>
              </a:ext>
            </a:extLst>
          </p:cNvPr>
          <p:cNvSpPr/>
          <p:nvPr/>
        </p:nvSpPr>
        <p:spPr>
          <a:xfrm>
            <a:off x="1553379" y="4048443"/>
            <a:ext cx="3382178" cy="41864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33626"/>
            <a:ext cx="10571998" cy="970450"/>
          </a:xfrm>
        </p:spPr>
        <p:txBody>
          <a:bodyPr/>
          <a:lstStyle/>
          <a:p>
            <a:r>
              <a:rPr lang="en-US" dirty="0"/>
              <a:t>Updating the Derived Class to Override the Pure 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51945"/>
            <a:ext cx="10554574" cy="3636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Derived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"Derived Function: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virtFunction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pureVirtFunction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"Overriding it in the Derived Class"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"Derived Function: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normalFunction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E3F710-DB51-C8BF-D506-A374FACA61B2}"/>
              </a:ext>
            </a:extLst>
          </p:cNvPr>
          <p:cNvSpPr/>
          <p:nvPr/>
        </p:nvSpPr>
        <p:spPr>
          <a:xfrm>
            <a:off x="1575412" y="4323865"/>
            <a:ext cx="4946573" cy="953215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11504-87CF-B403-4082-59D7F8141200}"/>
              </a:ext>
            </a:extLst>
          </p:cNvPr>
          <p:cNvSpPr txBox="1"/>
          <p:nvPr/>
        </p:nvSpPr>
        <p:spPr>
          <a:xfrm>
            <a:off x="8718497" y="3657600"/>
            <a:ext cx="3115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Error in the main function still exists…?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Why?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See Notes for main/output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ABC86-A302-F6CD-1197-95D99A2A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084" y="2170932"/>
            <a:ext cx="2241129" cy="13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6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8EC9C-D1CB-CB52-A937-F469C859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D49FF-3CD2-F4DB-06E8-304BAEA4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130304"/>
            <a:ext cx="10561418" cy="1571291"/>
          </a:xfrm>
        </p:spPr>
        <p:txBody>
          <a:bodyPr/>
          <a:lstStyle/>
          <a:p>
            <a:pPr algn="ctr"/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3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An abstract class is a base class that will never have an object instantiated from it.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Abstract classes are used only for inheritance, they are too general to create objects from.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Abstract classes provide a </a:t>
            </a:r>
            <a:r>
              <a:rPr lang="en-US" b="1" u="sng" dirty="0">
                <a:solidFill>
                  <a:schemeClr val="bg2"/>
                </a:solidFill>
              </a:rPr>
              <a:t>generic base class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that can be used by </a:t>
            </a:r>
            <a:r>
              <a:rPr lang="en-US" b="1" u="sng" dirty="0">
                <a:solidFill>
                  <a:schemeClr val="bg2"/>
                </a:solidFill>
              </a:rPr>
              <a:t>concrete classes</a:t>
            </a:r>
            <a:r>
              <a:rPr lang="en-US" dirty="0">
                <a:solidFill>
                  <a:schemeClr val="bg2"/>
                </a:solidFill>
              </a:rPr>
              <a:t> to provide an interface and/or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50392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8EC9C-D1CB-CB52-A937-F469C859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We’ve seen friend functions…</a:t>
            </a:r>
            <a:br>
              <a:rPr lang="en-US" dirty="0"/>
            </a:br>
            <a:r>
              <a:rPr lang="en-US" dirty="0"/>
              <a:t>Now introducing…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D49FF-3CD2-F4DB-06E8-304BAEA4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130304"/>
            <a:ext cx="10561418" cy="1571291"/>
          </a:xfrm>
        </p:spPr>
        <p:txBody>
          <a:bodyPr/>
          <a:lstStyle/>
          <a:p>
            <a:pPr algn="ctr"/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FRIEND CLASSES </a:t>
            </a:r>
            <a:endParaRPr lang="en-US" dirty="0"/>
          </a:p>
        </p:txBody>
      </p:sp>
      <p:pic>
        <p:nvPicPr>
          <p:cNvPr id="1026" name="Picture 2" descr="D: | Twitch Emotes | Know Your Meme">
            <a:extLst>
              <a:ext uri="{FF2B5EF4-FFF2-40B4-BE49-F238E27FC236}">
                <a16:creationId xmlns:a16="http://schemas.microsoft.com/office/drawing/2014/main" id="{882C9C34-818A-FE4A-DE6E-98FD26C9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16418" y="4949454"/>
            <a:ext cx="1752141" cy="175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An abstract class in C++ is defined as any class that contains at least one pure virtual function.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base class from our previous example was actually an abstract class!</a:t>
            </a:r>
          </a:p>
        </p:txBody>
      </p:sp>
    </p:spTree>
    <p:extLst>
      <p:ext uri="{BB962C8B-B14F-4D97-AF65-F5344CB8AC3E}">
        <p14:creationId xmlns:p14="http://schemas.microsoft.com/office/powerpoint/2010/main" val="359625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733626"/>
            <a:ext cx="10571998" cy="970450"/>
          </a:xfrm>
        </p:spPr>
        <p:txBody>
          <a:bodyPr/>
          <a:lstStyle/>
          <a:p>
            <a:r>
              <a:rPr lang="en-US" dirty="0"/>
              <a:t>Important Things to Remember about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class is abstract if it has at least one pure virtual function.</a:t>
            </a:r>
          </a:p>
          <a:p>
            <a:r>
              <a:rPr lang="en-US" dirty="0">
                <a:solidFill>
                  <a:schemeClr val="bg2"/>
                </a:solidFill>
              </a:rPr>
              <a:t>We can have pointers and references of abstract class type.</a:t>
            </a:r>
          </a:p>
          <a:p>
            <a:r>
              <a:rPr lang="en-US" dirty="0">
                <a:solidFill>
                  <a:schemeClr val="bg2"/>
                </a:solidFill>
              </a:rPr>
              <a:t>If we do not override the pure virtual function in derived class, then derived class also becomes abstract class.</a:t>
            </a:r>
          </a:p>
          <a:p>
            <a:r>
              <a:rPr lang="en-US" dirty="0">
                <a:solidFill>
                  <a:schemeClr val="bg2"/>
                </a:solidFill>
              </a:rPr>
              <a:t>An abstract class can have constructors.</a:t>
            </a:r>
          </a:p>
        </p:txBody>
      </p:sp>
    </p:spTree>
    <p:extLst>
      <p:ext uri="{BB962C8B-B14F-4D97-AF65-F5344CB8AC3E}">
        <p14:creationId xmlns:p14="http://schemas.microsoft.com/office/powerpoint/2010/main" val="154690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An interface does not have implementation of any of its methods, it can be considered as a collection of method declarations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class would have all pure virtual functions inside it.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Any class inheriting the interface class will need to implement all of the pure virtual functions defined in the interface.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Other languages have their own keyword for interfaces, but C++ does not.</a:t>
            </a:r>
          </a:p>
        </p:txBody>
      </p:sp>
    </p:spTree>
    <p:extLst>
      <p:ext uri="{BB962C8B-B14F-4D97-AF65-F5344CB8AC3E}">
        <p14:creationId xmlns:p14="http://schemas.microsoft.com/office/powerpoint/2010/main" val="3532209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678542"/>
            <a:ext cx="10571998" cy="970450"/>
          </a:xfrm>
        </p:spPr>
        <p:txBody>
          <a:bodyPr/>
          <a:lstStyle/>
          <a:p>
            <a:r>
              <a:rPr lang="en-US" dirty="0"/>
              <a:t>Major Difference b/w Abstract Classes and Interfaces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An interface does not have implementation of any of its methods, while an abstract class have a combination of normal functions and pure virtual functions.</a:t>
            </a:r>
          </a:p>
        </p:txBody>
      </p:sp>
    </p:spTree>
    <p:extLst>
      <p:ext uri="{BB962C8B-B14F-4D97-AF65-F5344CB8AC3E}">
        <p14:creationId xmlns:p14="http://schemas.microsoft.com/office/powerpoint/2010/main" val="3994503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678542"/>
            <a:ext cx="10571998" cy="970450"/>
          </a:xfrm>
        </p:spPr>
        <p:txBody>
          <a:bodyPr/>
          <a:lstStyle/>
          <a:p>
            <a:r>
              <a:rPr lang="en-US" dirty="0"/>
              <a:t>Program Using Abstract/Concrete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115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 company pays its employees weekly.</a:t>
            </a:r>
          </a:p>
          <a:p>
            <a:r>
              <a:rPr lang="en-US" dirty="0">
                <a:solidFill>
                  <a:schemeClr val="bg2"/>
                </a:solidFill>
              </a:rPr>
              <a:t>The employees are of four types: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Salaried employees are paid a fixed weekly salary regardless of the number of hours worked.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Hourly employees are paid by the hour and receive overtime pay for all hours worked in excess of 40 hours.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Commission employees are paid a percentage of their sales.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Base-salary-plus-commission employees receive a base salary plus a % of their sales. </a:t>
            </a:r>
          </a:p>
          <a:p>
            <a:r>
              <a:rPr lang="en-US" dirty="0">
                <a:solidFill>
                  <a:schemeClr val="bg2"/>
                </a:solidFill>
              </a:rPr>
              <a:t>For the current pay period, the company has decided to reward base-salary-plus-commission employees by adding 10 percent to their base salaries.</a:t>
            </a:r>
          </a:p>
          <a:p>
            <a:r>
              <a:rPr lang="en-US" dirty="0">
                <a:solidFill>
                  <a:schemeClr val="bg2"/>
                </a:solidFill>
              </a:rPr>
              <a:t>In your main, whenever week is incremented by 1, generate pays for each of </a:t>
            </a:r>
            <a:r>
              <a:rPr lang="en-US">
                <a:solidFill>
                  <a:schemeClr val="bg2"/>
                </a:solidFill>
              </a:rPr>
              <a:t>the employees.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4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)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18852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Like a friend function, a class can also be made a friend of another class using “friend” keyword</a:t>
            </a:r>
          </a:p>
          <a:p>
            <a:r>
              <a:rPr lang="en-US" dirty="0">
                <a:solidFill>
                  <a:schemeClr val="bg2"/>
                </a:solidFill>
              </a:rPr>
              <a:t>A friend class can access all the private and protected members of other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 order to access the private and protected members of a class into friend class we must pass on object of a class to the member functions of the friend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When a class is made a friend class, all the member functions of that class becomes friend functions.</a:t>
            </a:r>
          </a:p>
        </p:txBody>
      </p:sp>
    </p:spTree>
    <p:extLst>
      <p:ext uri="{BB962C8B-B14F-4D97-AF65-F5344CB8AC3E}">
        <p14:creationId xmlns:p14="http://schemas.microsoft.com/office/powerpoint/2010/main" val="209759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38969"/>
            <a:ext cx="10554574" cy="491903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sideLength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numSides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"Num of Sides: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numSides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"Side Length:"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sideLength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	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sideLength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SquareHelper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SquareHelper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.viewDetails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.sideLength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.sideLength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32903B-7CA9-F575-E1F6-AFBD57448354}"/>
              </a:ext>
            </a:extLst>
          </p:cNvPr>
          <p:cNvSpPr/>
          <p:nvPr/>
        </p:nvSpPr>
        <p:spPr>
          <a:xfrm>
            <a:off x="1531345" y="5992171"/>
            <a:ext cx="2875402" cy="418641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(main)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s(4);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SquareHelper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sh.display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"Area of the Square is: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sh.calculateArea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2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use “friend”?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Keeping the members private means it will be inaccessible everywhere, but…</a:t>
            </a:r>
          </a:p>
          <a:p>
            <a:r>
              <a:rPr lang="en-US" dirty="0">
                <a:solidFill>
                  <a:schemeClr val="bg2"/>
                </a:solidFill>
              </a:rPr>
              <a:t>You don’t want to make something publicly available to every class, and…</a:t>
            </a:r>
          </a:p>
          <a:p>
            <a:r>
              <a:rPr lang="en-US" dirty="0">
                <a:solidFill>
                  <a:schemeClr val="bg2"/>
                </a:solidFill>
              </a:rPr>
              <a:t>You can use protected and apply inheritance, but the class doesn’t actually need the features of the parent class</a:t>
            </a:r>
          </a:p>
        </p:txBody>
      </p:sp>
    </p:spTree>
    <p:extLst>
      <p:ext uri="{BB962C8B-B14F-4D97-AF65-F5344CB8AC3E}">
        <p14:creationId xmlns:p14="http://schemas.microsoft.com/office/powerpoint/2010/main" val="87366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8EC9C-D1CB-CB52-A937-F469C859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Virtual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D49FF-3CD2-F4DB-06E8-304BAEA49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130304"/>
            <a:ext cx="10561418" cy="1571291"/>
          </a:xfrm>
        </p:spPr>
        <p:txBody>
          <a:bodyPr/>
          <a:lstStyle/>
          <a:p>
            <a:pPr algn="ctr"/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63636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virtual function a member function which is declared within base class and is re-defined (Overridden) by derived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When you refer to a derived class object using a pointer or a reference to the base class, you can call a virtual function for that object and execute the derived class’s version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66496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Virtual functions ensure that the correct function is called for an object, regardless of the type of reference (or pointer) used for function call.</a:t>
            </a:r>
          </a:p>
          <a:p>
            <a:r>
              <a:rPr lang="en-US" dirty="0">
                <a:solidFill>
                  <a:schemeClr val="bg2"/>
                </a:solidFill>
              </a:rPr>
              <a:t>They are mainly used to achieve </a:t>
            </a:r>
            <a:r>
              <a:rPr lang="en-US" b="1" u="sng" dirty="0">
                <a:solidFill>
                  <a:schemeClr val="bg2"/>
                </a:solidFill>
              </a:rPr>
              <a:t>Runtime Polymorphism</a:t>
            </a:r>
          </a:p>
          <a:p>
            <a:r>
              <a:rPr lang="en-US" dirty="0">
                <a:solidFill>
                  <a:schemeClr val="bg2"/>
                </a:solidFill>
              </a:rPr>
              <a:t>Functions are </a:t>
            </a:r>
            <a:r>
              <a:rPr lang="en-US" u="sng" dirty="0">
                <a:solidFill>
                  <a:schemeClr val="bg2"/>
                </a:solidFill>
              </a:rPr>
              <a:t>declared with a virtual keyword in base class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  <a:p>
            <a:r>
              <a:rPr lang="en-US" dirty="0">
                <a:solidFill>
                  <a:schemeClr val="bg2"/>
                </a:solidFill>
              </a:rPr>
              <a:t>The resolving of function call is done at Run-time.</a:t>
            </a:r>
          </a:p>
        </p:txBody>
      </p:sp>
    </p:spTree>
    <p:extLst>
      <p:ext uri="{BB962C8B-B14F-4D97-AF65-F5344CB8AC3E}">
        <p14:creationId xmlns:p14="http://schemas.microsoft.com/office/powerpoint/2010/main" val="1671561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293</TotalTime>
  <Words>1834</Words>
  <Application>Microsoft Office PowerPoint</Application>
  <PresentationFormat>Widescreen</PresentationFormat>
  <Paragraphs>293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Century Gothic</vt:lpstr>
      <vt:lpstr>Consolas</vt:lpstr>
      <vt:lpstr>Wingdings 2</vt:lpstr>
      <vt:lpstr>Quotable</vt:lpstr>
      <vt:lpstr>Object-Oriented Programming</vt:lpstr>
      <vt:lpstr>We’ve seen friend functions… Now introducing…</vt:lpstr>
      <vt:lpstr>Friend Classes</vt:lpstr>
      <vt:lpstr>Example (classes)</vt:lpstr>
      <vt:lpstr>Example (main)</vt:lpstr>
      <vt:lpstr>When do we use “friend”?</vt:lpstr>
      <vt:lpstr>Virtual Functions</vt:lpstr>
      <vt:lpstr>Virtual Functions</vt:lpstr>
      <vt:lpstr>Virtual Functions</vt:lpstr>
      <vt:lpstr>Some Rules for Virtual Functions</vt:lpstr>
      <vt:lpstr>Example (classes)</vt:lpstr>
      <vt:lpstr>Example (main)</vt:lpstr>
      <vt:lpstr>Reading – Self Study</vt:lpstr>
      <vt:lpstr>Pure Virtual Functions</vt:lpstr>
      <vt:lpstr>Virtual v/s Pure Virtual Functions</vt:lpstr>
      <vt:lpstr>Adding a Pure Virtual Function  to the Base Class</vt:lpstr>
      <vt:lpstr>Updating the Derived Class to Override the Pure Virtual Function</vt:lpstr>
      <vt:lpstr>Abstract Classes</vt:lpstr>
      <vt:lpstr>Abstract Class</vt:lpstr>
      <vt:lpstr>Abstract Classes in C++</vt:lpstr>
      <vt:lpstr>Important Things to Remember about Abstract Classes</vt:lpstr>
      <vt:lpstr>Interfaces in C++</vt:lpstr>
      <vt:lpstr>Major Difference b/w Abstract Classes and Interfaces in C++</vt:lpstr>
      <vt:lpstr>Program Using Abstract/Concrete Classes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abeeha.sattar13@outlook.com</cp:lastModifiedBy>
  <cp:revision>268</cp:revision>
  <dcterms:created xsi:type="dcterms:W3CDTF">2023-01-26T02:43:51Z</dcterms:created>
  <dcterms:modified xsi:type="dcterms:W3CDTF">2023-04-07T05:38:10Z</dcterms:modified>
</cp:coreProperties>
</file>