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32"/>
  </p:notesMasterIdLst>
  <p:sldIdLst>
    <p:sldId id="256" r:id="rId2"/>
    <p:sldId id="284" r:id="rId3"/>
    <p:sldId id="295" r:id="rId4"/>
    <p:sldId id="296" r:id="rId5"/>
    <p:sldId id="297" r:id="rId6"/>
    <p:sldId id="298" r:id="rId7"/>
    <p:sldId id="300" r:id="rId8"/>
    <p:sldId id="301" r:id="rId9"/>
    <p:sldId id="302" r:id="rId10"/>
    <p:sldId id="303" r:id="rId11"/>
    <p:sldId id="304" r:id="rId12"/>
    <p:sldId id="312" r:id="rId13"/>
    <p:sldId id="299" r:id="rId14"/>
    <p:sldId id="305" r:id="rId15"/>
    <p:sldId id="306" r:id="rId16"/>
    <p:sldId id="307" r:id="rId17"/>
    <p:sldId id="308" r:id="rId18"/>
    <p:sldId id="309" r:id="rId19"/>
    <p:sldId id="310" r:id="rId20"/>
    <p:sldId id="311" r:id="rId21"/>
    <p:sldId id="315" r:id="rId22"/>
    <p:sldId id="316" r:id="rId23"/>
    <p:sldId id="317" r:id="rId24"/>
    <p:sldId id="318" r:id="rId25"/>
    <p:sldId id="313" r:id="rId26"/>
    <p:sldId id="314" r:id="rId27"/>
    <p:sldId id="319" r:id="rId28"/>
    <p:sldId id="320" r:id="rId29"/>
    <p:sldId id="321"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90"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6113-225B-4AED-8D2D-E2FD60DD6B1B}"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635BC-CC39-4540-B83C-CDDDF8ABA665}" type="slidenum">
              <a:rPr lang="en-US" smtClean="0"/>
              <a:t>‹#›</a:t>
            </a:fld>
            <a:endParaRPr lang="en-US"/>
          </a:p>
        </p:txBody>
      </p:sp>
    </p:spTree>
    <p:extLst>
      <p:ext uri="{BB962C8B-B14F-4D97-AF65-F5344CB8AC3E}">
        <p14:creationId xmlns:p14="http://schemas.microsoft.com/office/powerpoint/2010/main" val="392400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a:t>
            </a:fld>
            <a:endParaRPr lang="en-US"/>
          </a:p>
        </p:txBody>
      </p:sp>
    </p:spTree>
    <p:extLst>
      <p:ext uri="{BB962C8B-B14F-4D97-AF65-F5344CB8AC3E}">
        <p14:creationId xmlns:p14="http://schemas.microsoft.com/office/powerpoint/2010/main" val="32755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11</a:t>
            </a:fld>
            <a:endParaRPr lang="en-US"/>
          </a:p>
        </p:txBody>
      </p:sp>
    </p:spTree>
    <p:extLst>
      <p:ext uri="{BB962C8B-B14F-4D97-AF65-F5344CB8AC3E}">
        <p14:creationId xmlns:p14="http://schemas.microsoft.com/office/powerpoint/2010/main" val="1018809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12</a:t>
            </a:fld>
            <a:endParaRPr lang="en-US"/>
          </a:p>
        </p:txBody>
      </p:sp>
    </p:spTree>
    <p:extLst>
      <p:ext uri="{BB962C8B-B14F-4D97-AF65-F5344CB8AC3E}">
        <p14:creationId xmlns:p14="http://schemas.microsoft.com/office/powerpoint/2010/main" val="382781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13</a:t>
            </a:fld>
            <a:endParaRPr lang="en-US"/>
          </a:p>
        </p:txBody>
      </p:sp>
    </p:spTree>
    <p:extLst>
      <p:ext uri="{BB962C8B-B14F-4D97-AF65-F5344CB8AC3E}">
        <p14:creationId xmlns:p14="http://schemas.microsoft.com/office/powerpoint/2010/main" val="88279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14</a:t>
            </a:fld>
            <a:endParaRPr lang="en-US"/>
          </a:p>
        </p:txBody>
      </p:sp>
    </p:spTree>
    <p:extLst>
      <p:ext uri="{BB962C8B-B14F-4D97-AF65-F5344CB8AC3E}">
        <p14:creationId xmlns:p14="http://schemas.microsoft.com/office/powerpoint/2010/main" val="121703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15</a:t>
            </a:fld>
            <a:endParaRPr lang="en-US"/>
          </a:p>
        </p:txBody>
      </p:sp>
    </p:spTree>
    <p:extLst>
      <p:ext uri="{BB962C8B-B14F-4D97-AF65-F5344CB8AC3E}">
        <p14:creationId xmlns:p14="http://schemas.microsoft.com/office/powerpoint/2010/main" val="195466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What would be the output?</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Animal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literallyAnyAnimal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Dog</a:t>
            </a:r>
            <a:r>
              <a:rPr lang="en-US" sz="1800" dirty="0">
                <a:solidFill>
                  <a:srgbClr val="000000"/>
                </a:solidFill>
                <a:latin typeface="Consolas" panose="020B0609020204030204" pitchFamily="49" charset="0"/>
              </a:rPr>
              <a:t> spike;</a:t>
            </a: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Cat</a:t>
            </a:r>
            <a:r>
              <a:rPr lang="en-US" sz="1800" dirty="0">
                <a:solidFill>
                  <a:srgbClr val="000000"/>
                </a:solidFill>
                <a:latin typeface="Consolas" panose="020B0609020204030204" pitchFamily="49" charset="0"/>
              </a:rPr>
              <a:t> tom;</a:t>
            </a:r>
          </a:p>
          <a:p>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Duck</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donald</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literallyAnyAnimal.speak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spike.speak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tom.speak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donald.speak</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16</a:t>
            </a:fld>
            <a:endParaRPr lang="en-US"/>
          </a:p>
        </p:txBody>
      </p:sp>
    </p:spTree>
    <p:extLst>
      <p:ext uri="{BB962C8B-B14F-4D97-AF65-F5344CB8AC3E}">
        <p14:creationId xmlns:p14="http://schemas.microsoft.com/office/powerpoint/2010/main" val="125094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FF"/>
                </a:solidFill>
                <a:latin typeface="Consolas" panose="020B0609020204030204" pitchFamily="49" charset="0"/>
              </a:rPr>
              <a:t>What would be the output?</a:t>
            </a:r>
          </a:p>
          <a:p>
            <a:endParaRPr lang="en-US" sz="1200" dirty="0">
              <a:solidFill>
                <a:srgbClr val="0000FF"/>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Animal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literallyAnyAnimal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Dog</a:t>
            </a:r>
            <a:r>
              <a:rPr lang="en-US" sz="1200" dirty="0">
                <a:solidFill>
                  <a:srgbClr val="000000"/>
                </a:solidFill>
                <a:latin typeface="Consolas" panose="020B0609020204030204" pitchFamily="49" charset="0"/>
              </a:rPr>
              <a:t> spike;</a:t>
            </a: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Cat</a:t>
            </a:r>
            <a:r>
              <a:rPr lang="en-US" sz="1200" dirty="0">
                <a:solidFill>
                  <a:srgbClr val="000000"/>
                </a:solidFill>
                <a:latin typeface="Consolas" panose="020B0609020204030204" pitchFamily="49" charset="0"/>
              </a:rPr>
              <a:t> tom;</a:t>
            </a: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Duck</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donald</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literallyAnyAnimal.speak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spike.speak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tom.speak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donald.speak</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17</a:t>
            </a:fld>
            <a:endParaRPr lang="en-US"/>
          </a:p>
        </p:txBody>
      </p:sp>
    </p:spTree>
    <p:extLst>
      <p:ext uri="{BB962C8B-B14F-4D97-AF65-F5344CB8AC3E}">
        <p14:creationId xmlns:p14="http://schemas.microsoft.com/office/powerpoint/2010/main" val="437420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18</a:t>
            </a:fld>
            <a:endParaRPr lang="en-US"/>
          </a:p>
        </p:txBody>
      </p:sp>
    </p:spTree>
    <p:extLst>
      <p:ext uri="{BB962C8B-B14F-4D97-AF65-F5344CB8AC3E}">
        <p14:creationId xmlns:p14="http://schemas.microsoft.com/office/powerpoint/2010/main" val="34558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19</a:t>
            </a:fld>
            <a:endParaRPr lang="en-US"/>
          </a:p>
        </p:txBody>
      </p:sp>
    </p:spTree>
    <p:extLst>
      <p:ext uri="{BB962C8B-B14F-4D97-AF65-F5344CB8AC3E}">
        <p14:creationId xmlns:p14="http://schemas.microsoft.com/office/powerpoint/2010/main" val="2943382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20</a:t>
            </a:fld>
            <a:endParaRPr lang="en-US"/>
          </a:p>
        </p:txBody>
      </p:sp>
    </p:spTree>
    <p:extLst>
      <p:ext uri="{BB962C8B-B14F-4D97-AF65-F5344CB8AC3E}">
        <p14:creationId xmlns:p14="http://schemas.microsoft.com/office/powerpoint/2010/main" val="360932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a:t>
            </a:fld>
            <a:endParaRPr lang="en-US"/>
          </a:p>
        </p:txBody>
      </p:sp>
    </p:spTree>
    <p:extLst>
      <p:ext uri="{BB962C8B-B14F-4D97-AF65-F5344CB8AC3E}">
        <p14:creationId xmlns:p14="http://schemas.microsoft.com/office/powerpoint/2010/main" val="6956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21</a:t>
            </a:fld>
            <a:endParaRPr lang="en-US"/>
          </a:p>
        </p:txBody>
      </p:sp>
    </p:spTree>
    <p:extLst>
      <p:ext uri="{BB962C8B-B14F-4D97-AF65-F5344CB8AC3E}">
        <p14:creationId xmlns:p14="http://schemas.microsoft.com/office/powerpoint/2010/main" val="3675588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22</a:t>
            </a:fld>
            <a:endParaRPr lang="en-US"/>
          </a:p>
        </p:txBody>
      </p:sp>
    </p:spTree>
    <p:extLst>
      <p:ext uri="{BB962C8B-B14F-4D97-AF65-F5344CB8AC3E}">
        <p14:creationId xmlns:p14="http://schemas.microsoft.com/office/powerpoint/2010/main" val="4119434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23</a:t>
            </a:fld>
            <a:endParaRPr lang="en-US"/>
          </a:p>
        </p:txBody>
      </p:sp>
    </p:spTree>
    <p:extLst>
      <p:ext uri="{BB962C8B-B14F-4D97-AF65-F5344CB8AC3E}">
        <p14:creationId xmlns:p14="http://schemas.microsoft.com/office/powerpoint/2010/main" val="514235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24</a:t>
            </a:fld>
            <a:endParaRPr lang="en-US"/>
          </a:p>
        </p:txBody>
      </p:sp>
    </p:spTree>
    <p:extLst>
      <p:ext uri="{BB962C8B-B14F-4D97-AF65-F5344CB8AC3E}">
        <p14:creationId xmlns:p14="http://schemas.microsoft.com/office/powerpoint/2010/main" val="1127018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25</a:t>
            </a:fld>
            <a:endParaRPr lang="en-US"/>
          </a:p>
        </p:txBody>
      </p:sp>
    </p:spTree>
    <p:extLst>
      <p:ext uri="{BB962C8B-B14F-4D97-AF65-F5344CB8AC3E}">
        <p14:creationId xmlns:p14="http://schemas.microsoft.com/office/powerpoint/2010/main" val="4078802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26</a:t>
            </a:fld>
            <a:endParaRPr lang="en-US"/>
          </a:p>
        </p:txBody>
      </p:sp>
    </p:spTree>
    <p:extLst>
      <p:ext uri="{BB962C8B-B14F-4D97-AF65-F5344CB8AC3E}">
        <p14:creationId xmlns:p14="http://schemas.microsoft.com/office/powerpoint/2010/main" val="326617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27</a:t>
            </a:fld>
            <a:endParaRPr lang="en-US"/>
          </a:p>
        </p:txBody>
      </p:sp>
    </p:spTree>
    <p:extLst>
      <p:ext uri="{BB962C8B-B14F-4D97-AF65-F5344CB8AC3E}">
        <p14:creationId xmlns:p14="http://schemas.microsoft.com/office/powerpoint/2010/main" val="4048835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28</a:t>
            </a:fld>
            <a:endParaRPr lang="en-US"/>
          </a:p>
        </p:txBody>
      </p:sp>
    </p:spTree>
    <p:extLst>
      <p:ext uri="{BB962C8B-B14F-4D97-AF65-F5344CB8AC3E}">
        <p14:creationId xmlns:p14="http://schemas.microsoft.com/office/powerpoint/2010/main" val="2430374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29</a:t>
            </a:fld>
            <a:endParaRPr lang="en-US"/>
          </a:p>
        </p:txBody>
      </p:sp>
    </p:spTree>
    <p:extLst>
      <p:ext uri="{BB962C8B-B14F-4D97-AF65-F5344CB8AC3E}">
        <p14:creationId xmlns:p14="http://schemas.microsoft.com/office/powerpoint/2010/main" val="1316524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30</a:t>
            </a:fld>
            <a:endParaRPr lang="en-US"/>
          </a:p>
        </p:txBody>
      </p:sp>
    </p:spTree>
    <p:extLst>
      <p:ext uri="{BB962C8B-B14F-4D97-AF65-F5344CB8AC3E}">
        <p14:creationId xmlns:p14="http://schemas.microsoft.com/office/powerpoint/2010/main" val="343624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4</a:t>
            </a:fld>
            <a:endParaRPr lang="en-US"/>
          </a:p>
        </p:txBody>
      </p:sp>
    </p:spTree>
    <p:extLst>
      <p:ext uri="{BB962C8B-B14F-4D97-AF65-F5344CB8AC3E}">
        <p14:creationId xmlns:p14="http://schemas.microsoft.com/office/powerpoint/2010/main" val="205499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5</a:t>
            </a:fld>
            <a:endParaRPr lang="en-US"/>
          </a:p>
        </p:txBody>
      </p:sp>
    </p:spTree>
    <p:extLst>
      <p:ext uri="{BB962C8B-B14F-4D97-AF65-F5344CB8AC3E}">
        <p14:creationId xmlns:p14="http://schemas.microsoft.com/office/powerpoint/2010/main" val="3074947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6</a:t>
            </a:fld>
            <a:endParaRPr lang="en-US"/>
          </a:p>
        </p:txBody>
      </p:sp>
    </p:spTree>
    <p:extLst>
      <p:ext uri="{BB962C8B-B14F-4D97-AF65-F5344CB8AC3E}">
        <p14:creationId xmlns:p14="http://schemas.microsoft.com/office/powerpoint/2010/main" val="180854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7</a:t>
            </a:fld>
            <a:endParaRPr lang="en-US"/>
          </a:p>
        </p:txBody>
      </p:sp>
    </p:spTree>
    <p:extLst>
      <p:ext uri="{BB962C8B-B14F-4D97-AF65-F5344CB8AC3E}">
        <p14:creationId xmlns:p14="http://schemas.microsoft.com/office/powerpoint/2010/main" val="52026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8</a:t>
            </a:fld>
            <a:endParaRPr lang="en-US"/>
          </a:p>
        </p:txBody>
      </p:sp>
    </p:spTree>
    <p:extLst>
      <p:ext uri="{BB962C8B-B14F-4D97-AF65-F5344CB8AC3E}">
        <p14:creationId xmlns:p14="http://schemas.microsoft.com/office/powerpoint/2010/main" val="35995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9</a:t>
            </a:fld>
            <a:endParaRPr lang="en-US"/>
          </a:p>
        </p:txBody>
      </p:sp>
    </p:spTree>
    <p:extLst>
      <p:ext uri="{BB962C8B-B14F-4D97-AF65-F5344CB8AC3E}">
        <p14:creationId xmlns:p14="http://schemas.microsoft.com/office/powerpoint/2010/main" val="280918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10</a:t>
            </a:fld>
            <a:endParaRPr lang="en-US"/>
          </a:p>
        </p:txBody>
      </p:sp>
    </p:spTree>
    <p:extLst>
      <p:ext uri="{BB962C8B-B14F-4D97-AF65-F5344CB8AC3E}">
        <p14:creationId xmlns:p14="http://schemas.microsoft.com/office/powerpoint/2010/main" val="150532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7341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9687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215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C13F30E-5208-46AD-B1E4-ED6FE117077D}"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82820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127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365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50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00939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3F30E-5208-46AD-B1E4-ED6FE117077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299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3F30E-5208-46AD-B1E4-ED6FE117077D}"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549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3F30E-5208-46AD-B1E4-ED6FE117077D}"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31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F30E-5208-46AD-B1E4-ED6FE117077D}"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2461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41411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C13F30E-5208-46AD-B1E4-ED6FE117077D}" type="datetimeFigureOut">
              <a:rPr lang="en-US" smtClean="0"/>
              <a:t>3/13/2024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84892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C13F30E-5208-46AD-B1E4-ED6FE117077D}" type="datetimeFigureOut">
              <a:rPr lang="en-US" smtClean="0"/>
              <a:t>3/13/2024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ADFCAD9-386B-470D-949B-73185FF8F58B}" type="slidenum">
              <a:rPr lang="en-US" smtClean="0"/>
              <a:t>‹#›</a:t>
            </a:fld>
            <a:endParaRPr lang="en-US"/>
          </a:p>
        </p:txBody>
      </p:sp>
    </p:spTree>
    <p:extLst>
      <p:ext uri="{BB962C8B-B14F-4D97-AF65-F5344CB8AC3E}">
        <p14:creationId xmlns:p14="http://schemas.microsoft.com/office/powerpoint/2010/main" val="3596794121"/>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encilprogrammer.com/cpp-tutorials/virtual-inheritanc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368-BC60-F755-53A4-36243B43D2DD}"/>
              </a:ext>
            </a:extLst>
          </p:cNvPr>
          <p:cNvSpPr>
            <a:spLocks noGrp="1"/>
          </p:cNvSpPr>
          <p:nvPr>
            <p:ph type="ctrTitle"/>
          </p:nvPr>
        </p:nvSpPr>
        <p:spPr/>
        <p:txBody>
          <a:bodyPr/>
          <a:lstStyle/>
          <a:p>
            <a:pPr algn="ctr"/>
            <a:r>
              <a:rPr lang="en-US" dirty="0"/>
              <a:t>Object-Oriented Programming</a:t>
            </a:r>
          </a:p>
        </p:txBody>
      </p:sp>
      <p:sp>
        <p:nvSpPr>
          <p:cNvPr id="3" name="Subtitle 2">
            <a:extLst>
              <a:ext uri="{FF2B5EF4-FFF2-40B4-BE49-F238E27FC236}">
                <a16:creationId xmlns:a16="http://schemas.microsoft.com/office/drawing/2014/main" id="{F3836984-4D23-4BF7-BC68-17CDC7E919F6}"/>
              </a:ext>
            </a:extLst>
          </p:cNvPr>
          <p:cNvSpPr>
            <a:spLocks noGrp="1"/>
          </p:cNvSpPr>
          <p:nvPr>
            <p:ph type="subTitle" idx="1"/>
          </p:nvPr>
        </p:nvSpPr>
        <p:spPr>
          <a:xfrm>
            <a:off x="982765" y="5280847"/>
            <a:ext cx="10399235" cy="434974"/>
          </a:xfrm>
        </p:spPr>
        <p:txBody>
          <a:bodyPr>
            <a:normAutofit fontScale="85000" lnSpcReduction="10000"/>
          </a:bodyPr>
          <a:lstStyle/>
          <a:p>
            <a:r>
              <a:rPr lang="en-US" dirty="0"/>
              <a:t>WEEK 08|09																	Abeeha Sattar</a:t>
            </a:r>
          </a:p>
        </p:txBody>
      </p:sp>
    </p:spTree>
    <p:extLst>
      <p:ext uri="{BB962C8B-B14F-4D97-AF65-F5344CB8AC3E}">
        <p14:creationId xmlns:p14="http://schemas.microsoft.com/office/powerpoint/2010/main" val="405540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Types of Function Overloading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Function Overloading</a:t>
            </a:r>
          </a:p>
          <a:p>
            <a:r>
              <a:rPr lang="en-US" dirty="0">
                <a:solidFill>
                  <a:schemeClr val="bg2"/>
                </a:solidFill>
              </a:rPr>
              <a:t>Constructor Overloading</a:t>
            </a:r>
          </a:p>
          <a:p>
            <a:r>
              <a:rPr lang="en-US" dirty="0">
                <a:solidFill>
                  <a:schemeClr val="bg2"/>
                </a:solidFill>
              </a:rPr>
              <a:t>Operator Overloading (Coming soon!)</a:t>
            </a:r>
          </a:p>
        </p:txBody>
      </p:sp>
    </p:spTree>
    <p:extLst>
      <p:ext uri="{BB962C8B-B14F-4D97-AF65-F5344CB8AC3E}">
        <p14:creationId xmlns:p14="http://schemas.microsoft.com/office/powerpoint/2010/main" val="127505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Dynamic/Runtime Polymorphism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This refers to the entity which changes its form depending on circumstances at runtime. This concept is akin to a chameleon changing its color at the sight of an approaching object.</a:t>
            </a:r>
          </a:p>
          <a:p>
            <a:r>
              <a:rPr lang="en-US" dirty="0">
                <a:solidFill>
                  <a:schemeClr val="bg2"/>
                </a:solidFill>
              </a:rPr>
              <a:t>Method Overriding uses runtime Polymorphism.</a:t>
            </a:r>
          </a:p>
          <a:p>
            <a:endParaRPr lang="en-US" dirty="0">
              <a:solidFill>
                <a:schemeClr val="bg2"/>
              </a:solidFill>
            </a:endParaRPr>
          </a:p>
          <a:p>
            <a:r>
              <a:rPr lang="en-US" dirty="0">
                <a:solidFill>
                  <a:schemeClr val="bg2"/>
                </a:solidFill>
              </a:rPr>
              <a:t>It is also called </a:t>
            </a:r>
            <a:r>
              <a:rPr lang="en-US" b="1" dirty="0">
                <a:solidFill>
                  <a:schemeClr val="bg2"/>
                </a:solidFill>
              </a:rPr>
              <a:t>Late</a:t>
            </a:r>
            <a:r>
              <a:rPr lang="en-US" dirty="0">
                <a:solidFill>
                  <a:schemeClr val="bg2"/>
                </a:solidFill>
              </a:rPr>
              <a:t> </a:t>
            </a:r>
            <a:r>
              <a:rPr lang="en-US" b="1" dirty="0">
                <a:solidFill>
                  <a:schemeClr val="bg2"/>
                </a:solidFill>
              </a:rPr>
              <a:t>Binding</a:t>
            </a:r>
            <a:r>
              <a:rPr lang="en-US" dirty="0">
                <a:solidFill>
                  <a:schemeClr val="bg2"/>
                </a:solidFill>
              </a:rPr>
              <a:t>.</a:t>
            </a:r>
          </a:p>
        </p:txBody>
      </p:sp>
    </p:spTree>
    <p:extLst>
      <p:ext uri="{BB962C8B-B14F-4D97-AF65-F5344CB8AC3E}">
        <p14:creationId xmlns:p14="http://schemas.microsoft.com/office/powerpoint/2010/main" val="220625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Dynamic/Runtime Polymorphism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Runtime Polymorphism is done using virtual and inheritance. (We’ll study this later)</a:t>
            </a:r>
          </a:p>
          <a:p>
            <a:endParaRPr lang="en-US" dirty="0">
              <a:solidFill>
                <a:schemeClr val="bg2"/>
              </a:solidFill>
            </a:endParaRPr>
          </a:p>
          <a:p>
            <a:r>
              <a:rPr lang="en-US" dirty="0">
                <a:solidFill>
                  <a:schemeClr val="bg2"/>
                </a:solidFill>
              </a:rPr>
              <a:t>When overriding a method, the behavior of the method is changed for the derived class.</a:t>
            </a:r>
          </a:p>
        </p:txBody>
      </p:sp>
    </p:spTree>
    <p:extLst>
      <p:ext uri="{BB962C8B-B14F-4D97-AF65-F5344CB8AC3E}">
        <p14:creationId xmlns:p14="http://schemas.microsoft.com/office/powerpoint/2010/main" val="413264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Polymorphism in terms of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6960127" cy="3636511"/>
          </a:xfrm>
        </p:spPr>
        <p:txBody>
          <a:bodyPr/>
          <a:lstStyle/>
          <a:p>
            <a:r>
              <a:rPr lang="en-US" dirty="0">
                <a:solidFill>
                  <a:schemeClr val="bg2"/>
                </a:solidFill>
              </a:rPr>
              <a:t>aka, function overriding</a:t>
            </a:r>
          </a:p>
          <a:p>
            <a:endParaRPr lang="en-US" dirty="0">
              <a:solidFill>
                <a:schemeClr val="bg2"/>
              </a:solidFill>
            </a:endParaRPr>
          </a:p>
          <a:p>
            <a:r>
              <a:rPr lang="en-US" dirty="0">
                <a:solidFill>
                  <a:schemeClr val="bg2"/>
                </a:solidFill>
              </a:rPr>
              <a:t>Define any method in both base class and derived class with the same name, same parameters or signature, this concept is known as method overriding</a:t>
            </a:r>
          </a:p>
        </p:txBody>
      </p:sp>
      <p:pic>
        <p:nvPicPr>
          <p:cNvPr id="2050" name="Picture 2" descr="Polymorphism : r/ProgrammerHumor">
            <a:extLst>
              <a:ext uri="{FF2B5EF4-FFF2-40B4-BE49-F238E27FC236}">
                <a16:creationId xmlns:a16="http://schemas.microsoft.com/office/drawing/2014/main" id="{8455A168-D5BA-31A1-0F9A-BCE961DBCC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35"/>
          <a:stretch/>
        </p:blipFill>
        <p:spPr bwMode="auto">
          <a:xfrm>
            <a:off x="7778839" y="1894902"/>
            <a:ext cx="4413162" cy="496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86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Function Overriding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dirty="0">
                <a:solidFill>
                  <a:schemeClr val="bg2"/>
                </a:solidFill>
              </a:rPr>
              <a:t>A class may need to override the default behavior provided by its base class</a:t>
            </a:r>
          </a:p>
          <a:p>
            <a:pPr marL="0" indent="0">
              <a:buNone/>
            </a:pPr>
            <a:endParaRPr lang="en-US" dirty="0">
              <a:solidFill>
                <a:schemeClr val="bg2"/>
              </a:solidFill>
            </a:endParaRPr>
          </a:p>
          <a:p>
            <a:pPr marL="0" indent="0">
              <a:buNone/>
            </a:pPr>
            <a:r>
              <a:rPr lang="en-US" dirty="0">
                <a:solidFill>
                  <a:schemeClr val="bg2"/>
                </a:solidFill>
              </a:rPr>
              <a:t>Reasons for overriding:</a:t>
            </a:r>
          </a:p>
          <a:p>
            <a:r>
              <a:rPr lang="en-US" dirty="0">
                <a:solidFill>
                  <a:schemeClr val="bg2"/>
                </a:solidFill>
              </a:rPr>
              <a:t>Provide behavior specific to a derived class</a:t>
            </a:r>
          </a:p>
          <a:p>
            <a:r>
              <a:rPr lang="en-US" dirty="0">
                <a:solidFill>
                  <a:schemeClr val="bg2"/>
                </a:solidFill>
              </a:rPr>
              <a:t>Extend the default behavior</a:t>
            </a:r>
          </a:p>
          <a:p>
            <a:r>
              <a:rPr lang="en-US" dirty="0">
                <a:solidFill>
                  <a:schemeClr val="bg2"/>
                </a:solidFill>
              </a:rPr>
              <a:t>Restrict the default behavior</a:t>
            </a:r>
          </a:p>
          <a:p>
            <a:r>
              <a:rPr lang="en-US" dirty="0">
                <a:solidFill>
                  <a:schemeClr val="bg2"/>
                </a:solidFill>
              </a:rPr>
              <a:t>Improve performance</a:t>
            </a:r>
          </a:p>
        </p:txBody>
      </p:sp>
    </p:spTree>
    <p:extLst>
      <p:ext uri="{BB962C8B-B14F-4D97-AF65-F5344CB8AC3E}">
        <p14:creationId xmlns:p14="http://schemas.microsoft.com/office/powerpoint/2010/main" val="310007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Simple Scenario</a:t>
            </a:r>
          </a:p>
        </p:txBody>
      </p:sp>
      <p:pic>
        <p:nvPicPr>
          <p:cNvPr id="5" name="Content Placeholder 4">
            <a:extLst>
              <a:ext uri="{FF2B5EF4-FFF2-40B4-BE49-F238E27FC236}">
                <a16:creationId xmlns:a16="http://schemas.microsoft.com/office/drawing/2014/main" id="{DC90CC6B-34FB-7A14-73B3-5E63F9CADDA9}"/>
              </a:ext>
            </a:extLst>
          </p:cNvPr>
          <p:cNvPicPr>
            <a:picLocks noGrp="1" noChangeAspect="1"/>
          </p:cNvPicPr>
          <p:nvPr>
            <p:ph idx="1"/>
          </p:nvPr>
        </p:nvPicPr>
        <p:blipFill rotWithShape="1">
          <a:blip r:embed="rId3"/>
          <a:srcRect t="4555" b="6393"/>
          <a:stretch/>
        </p:blipFill>
        <p:spPr>
          <a:xfrm>
            <a:off x="2851340" y="1961003"/>
            <a:ext cx="7592649" cy="4844677"/>
          </a:xfrm>
        </p:spPr>
      </p:pic>
    </p:spTree>
    <p:extLst>
      <p:ext uri="{BB962C8B-B14F-4D97-AF65-F5344CB8AC3E}">
        <p14:creationId xmlns:p14="http://schemas.microsoft.com/office/powerpoint/2010/main" val="76123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Before Overriding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431901"/>
          </a:xfrm>
        </p:spPr>
        <p:txBody>
          <a:bodyPr>
            <a:normAutofit fontScale="92500" lnSpcReduction="20000"/>
          </a:bodyPr>
          <a:lstStyle/>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Animal</a:t>
            </a: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speak() {</a:t>
            </a:r>
          </a:p>
          <a:p>
            <a:pPr marL="0" indent="0">
              <a:buNone/>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"Talk in some way"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Dog</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Animal</a:t>
            </a: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Cat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Animal</a:t>
            </a: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Duck</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Animal</a:t>
            </a:r>
            <a:r>
              <a:rPr lang="en-US" sz="1800" dirty="0">
                <a:solidFill>
                  <a:srgbClr val="000000"/>
                </a:solidFill>
                <a:latin typeface="Consolas" panose="020B0609020204030204" pitchFamily="49" charset="0"/>
              </a:rPr>
              <a:t> {};</a:t>
            </a:r>
            <a:endParaRPr lang="en-US" dirty="0">
              <a:solidFill>
                <a:schemeClr val="bg2"/>
              </a:solidFill>
            </a:endParaRPr>
          </a:p>
        </p:txBody>
      </p:sp>
    </p:spTree>
    <p:extLst>
      <p:ext uri="{BB962C8B-B14F-4D97-AF65-F5344CB8AC3E}">
        <p14:creationId xmlns:p14="http://schemas.microsoft.com/office/powerpoint/2010/main" val="872787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After Overriding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418641" y="2005071"/>
            <a:ext cx="10954645" cy="4704202"/>
          </a:xfrm>
        </p:spPr>
        <p:txBody>
          <a:bodyPr numCol="2">
            <a:noAutofit/>
          </a:bodyPr>
          <a:lstStyle/>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Animal</a:t>
            </a: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speak() {</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"Talk in some way"</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endl</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Dog</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Animal</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speak() {</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"Bow </a:t>
            </a:r>
            <a:r>
              <a:rPr lang="en-US" sz="1500" dirty="0" err="1">
                <a:solidFill>
                  <a:srgbClr val="A31515"/>
                </a:solidFill>
                <a:latin typeface="Consolas" panose="020B0609020204030204" pitchFamily="49" charset="0"/>
              </a:rPr>
              <a:t>bow</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endl</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Cat</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Animal</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speak() {</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"Meow </a:t>
            </a:r>
            <a:r>
              <a:rPr lang="en-US" sz="1500" dirty="0" err="1">
                <a:solidFill>
                  <a:srgbClr val="A31515"/>
                </a:solidFill>
                <a:latin typeface="Consolas" panose="020B0609020204030204" pitchFamily="49" charset="0"/>
              </a:rPr>
              <a:t>meow</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endl</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Duck</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Animal</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speak() {</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"Quack </a:t>
            </a:r>
            <a:r>
              <a:rPr lang="en-US" sz="1500" dirty="0" err="1">
                <a:solidFill>
                  <a:srgbClr val="A31515"/>
                </a:solidFill>
                <a:latin typeface="Consolas" panose="020B0609020204030204" pitchFamily="49" charset="0"/>
              </a:rPr>
              <a:t>quack</a:t>
            </a:r>
            <a:r>
              <a:rPr lang="en-US" sz="1500" dirty="0">
                <a:solidFill>
                  <a:srgbClr val="A31515"/>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endl</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endParaRPr lang="en-US" sz="1500" dirty="0">
              <a:solidFill>
                <a:schemeClr val="bg2"/>
              </a:solidFill>
            </a:endParaRPr>
          </a:p>
        </p:txBody>
      </p:sp>
    </p:spTree>
    <p:extLst>
      <p:ext uri="{BB962C8B-B14F-4D97-AF65-F5344CB8AC3E}">
        <p14:creationId xmlns:p14="http://schemas.microsoft.com/office/powerpoint/2010/main" val="387951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a:xfrm>
            <a:off x="810000" y="447188"/>
            <a:ext cx="10571998" cy="1326528"/>
          </a:xfrm>
        </p:spPr>
        <p:txBody>
          <a:bodyPr/>
          <a:lstStyle/>
          <a:p>
            <a:r>
              <a:rPr lang="en-US" dirty="0"/>
              <a:t>How could you call the parent function if needed?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266648"/>
          </a:xfrm>
        </p:spPr>
        <p:txBody>
          <a:bodyPr>
            <a:normAutofit lnSpcReduction="10000"/>
          </a:bodyPr>
          <a:lstStyle/>
          <a:p>
            <a:pPr marL="0" indent="0">
              <a:buNone/>
            </a:pPr>
            <a:r>
              <a:rPr lang="en-US" dirty="0">
                <a:solidFill>
                  <a:schemeClr val="bg2"/>
                </a:solidFill>
              </a:rPr>
              <a:t>You can call the parent’s function inside any child class by using the scope resolution operator.</a:t>
            </a:r>
          </a:p>
          <a:p>
            <a:pPr marL="0" indent="0">
              <a:buNone/>
            </a:pPr>
            <a:r>
              <a:rPr lang="en-US" dirty="0">
                <a:solidFill>
                  <a:schemeClr val="bg2"/>
                </a:solidFill>
              </a:rPr>
              <a:t>For example:</a:t>
            </a:r>
          </a:p>
          <a:p>
            <a:pPr marL="0" indent="0">
              <a:buNone/>
            </a:pP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Dog</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Animal</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speak() {</a:t>
            </a:r>
          </a:p>
          <a:p>
            <a:pPr marL="0" indent="0">
              <a:buNone/>
            </a:pP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Animal</a:t>
            </a:r>
            <a:r>
              <a:rPr lang="en-US" sz="1600" dirty="0">
                <a:solidFill>
                  <a:srgbClr val="000000"/>
                </a:solidFill>
                <a:latin typeface="Consolas" panose="020B0609020204030204" pitchFamily="49" charset="0"/>
              </a:rPr>
              <a:t>::speak();</a:t>
            </a:r>
          </a:p>
          <a:p>
            <a:pPr marL="0"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"Bow </a:t>
            </a:r>
            <a:r>
              <a:rPr lang="en-US" sz="1600" dirty="0" err="1">
                <a:solidFill>
                  <a:srgbClr val="A31515"/>
                </a:solidFill>
                <a:latin typeface="Consolas" panose="020B0609020204030204" pitchFamily="49" charset="0"/>
              </a:rPr>
              <a:t>bow</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endParaRPr lang="en-US" dirty="0">
              <a:solidFill>
                <a:schemeClr val="bg2"/>
              </a:solidFill>
            </a:endParaRPr>
          </a:p>
          <a:p>
            <a:pPr marL="0" indent="0">
              <a:buNone/>
            </a:pPr>
            <a:r>
              <a:rPr lang="en-US" sz="1600" dirty="0">
                <a:solidFill>
                  <a:schemeClr val="bg2"/>
                </a:solidFill>
              </a:rPr>
              <a:t>But you can’t do this without scope resolution operator. Why?</a:t>
            </a:r>
          </a:p>
        </p:txBody>
      </p:sp>
    </p:spTree>
    <p:extLst>
      <p:ext uri="{BB962C8B-B14F-4D97-AF65-F5344CB8AC3E}">
        <p14:creationId xmlns:p14="http://schemas.microsoft.com/office/powerpoint/2010/main" val="236728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a:xfrm>
            <a:off x="810000" y="447188"/>
            <a:ext cx="10571998" cy="1381612"/>
          </a:xfrm>
        </p:spPr>
        <p:txBody>
          <a:bodyPr/>
          <a:lstStyle/>
          <a:p>
            <a:r>
              <a:rPr lang="en-US" dirty="0"/>
              <a:t>How could you call the parent function if needed?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dirty="0">
                <a:solidFill>
                  <a:schemeClr val="bg2"/>
                </a:solidFill>
              </a:rPr>
              <a:t>You can call also can the parent’ function through the child class object by using the scope resolution operator.</a:t>
            </a:r>
          </a:p>
          <a:p>
            <a:pPr marL="0" indent="0">
              <a:buNone/>
            </a:pPr>
            <a:r>
              <a:rPr lang="en-US" dirty="0">
                <a:solidFill>
                  <a:schemeClr val="bg2"/>
                </a:solidFill>
              </a:rPr>
              <a:t>For Example:</a:t>
            </a:r>
          </a:p>
          <a:p>
            <a:pPr marL="0" indent="0">
              <a:buNone/>
            </a:pPr>
            <a:endParaRPr lang="en-US" dirty="0">
              <a:solidFill>
                <a:schemeClr val="bg2"/>
              </a:solidFill>
            </a:endParaRPr>
          </a:p>
          <a:p>
            <a:pPr marL="0" indent="0" algn="ctr">
              <a:buNone/>
            </a:pPr>
            <a:r>
              <a:rPr lang="en-US" sz="1800" dirty="0" err="1">
                <a:solidFill>
                  <a:srgbClr val="000000"/>
                </a:solidFill>
                <a:latin typeface="Consolas" panose="020B0609020204030204" pitchFamily="49" charset="0"/>
              </a:rPr>
              <a:t>tom.Animal</a:t>
            </a:r>
            <a:r>
              <a:rPr lang="en-US" sz="1800" dirty="0">
                <a:solidFill>
                  <a:srgbClr val="000000"/>
                </a:solidFill>
                <a:latin typeface="Consolas" panose="020B0609020204030204" pitchFamily="49" charset="0"/>
              </a:rPr>
              <a:t>::speak();</a:t>
            </a:r>
            <a:endParaRPr lang="en-US" dirty="0">
              <a:solidFill>
                <a:schemeClr val="bg2"/>
              </a:solidFill>
            </a:endParaRPr>
          </a:p>
          <a:p>
            <a:pPr marL="0" indent="0">
              <a:buNone/>
            </a:pPr>
            <a:endParaRPr lang="en-US" dirty="0">
              <a:solidFill>
                <a:schemeClr val="bg2"/>
              </a:solidFill>
            </a:endParaRPr>
          </a:p>
        </p:txBody>
      </p:sp>
    </p:spTree>
    <p:extLst>
      <p:ext uri="{BB962C8B-B14F-4D97-AF65-F5344CB8AC3E}">
        <p14:creationId xmlns:p14="http://schemas.microsoft.com/office/powerpoint/2010/main" val="23620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Inheritance so far…</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Derived class inherits all the characteristics of the base class</a:t>
            </a:r>
          </a:p>
          <a:p>
            <a:endParaRPr lang="en-US" dirty="0">
              <a:solidFill>
                <a:schemeClr val="bg2"/>
              </a:solidFill>
            </a:endParaRPr>
          </a:p>
          <a:p>
            <a:r>
              <a:rPr lang="en-US" dirty="0">
                <a:solidFill>
                  <a:schemeClr val="bg2"/>
                </a:solidFill>
              </a:rPr>
              <a:t>Besides inherited characteristics, derived class may have its own unique characteristics</a:t>
            </a:r>
          </a:p>
          <a:p>
            <a:endParaRPr lang="en-US" dirty="0">
              <a:solidFill>
                <a:schemeClr val="bg2"/>
              </a:solidFill>
            </a:endParaRPr>
          </a:p>
          <a:p>
            <a:r>
              <a:rPr lang="en-US" dirty="0">
                <a:solidFill>
                  <a:schemeClr val="bg2"/>
                </a:solidFill>
              </a:rPr>
              <a:t>Major benefit of inheritance is reuse.</a:t>
            </a:r>
          </a:p>
        </p:txBody>
      </p:sp>
    </p:spTree>
    <p:extLst>
      <p:ext uri="{BB962C8B-B14F-4D97-AF65-F5344CB8AC3E}">
        <p14:creationId xmlns:p14="http://schemas.microsoft.com/office/powerpoint/2010/main" val="228485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a:xfrm>
            <a:off x="810000" y="447187"/>
            <a:ext cx="10571998" cy="1293477"/>
          </a:xfrm>
        </p:spPr>
        <p:txBody>
          <a:bodyPr/>
          <a:lstStyle/>
          <a:p>
            <a:r>
              <a:rPr lang="en-US" dirty="0"/>
              <a:t>Hybrid Inheritance and it’s Problems when Overriding Functions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Increased complexity</a:t>
            </a:r>
          </a:p>
          <a:p>
            <a:r>
              <a:rPr lang="en-US" dirty="0">
                <a:solidFill>
                  <a:schemeClr val="bg2"/>
                </a:solidFill>
              </a:rPr>
              <a:t>Reduced understanding</a:t>
            </a:r>
          </a:p>
          <a:p>
            <a:r>
              <a:rPr lang="en-US" dirty="0">
                <a:solidFill>
                  <a:schemeClr val="bg2"/>
                </a:solidFill>
              </a:rPr>
              <a:t>Duplicate features</a:t>
            </a:r>
          </a:p>
        </p:txBody>
      </p:sp>
    </p:spTree>
    <p:extLst>
      <p:ext uri="{BB962C8B-B14F-4D97-AF65-F5344CB8AC3E}">
        <p14:creationId xmlns:p14="http://schemas.microsoft.com/office/powerpoint/2010/main" val="182403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Duplicate Features – Problem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When inhering from different classes, you might run into</a:t>
            </a:r>
            <a:br>
              <a:rPr lang="en-US" dirty="0">
                <a:solidFill>
                  <a:schemeClr val="bg2"/>
                </a:solidFill>
              </a:rPr>
            </a:br>
            <a:r>
              <a:rPr lang="en-US" dirty="0">
                <a:solidFill>
                  <a:schemeClr val="bg2"/>
                </a:solidFill>
              </a:rPr>
              <a:t>duplicate features</a:t>
            </a:r>
          </a:p>
          <a:p>
            <a:r>
              <a:rPr lang="en-US" dirty="0">
                <a:solidFill>
                  <a:schemeClr val="bg2"/>
                </a:solidFill>
              </a:rPr>
              <a:t>For example, an animal living on land breathes differently</a:t>
            </a:r>
            <a:br>
              <a:rPr lang="en-US" dirty="0">
                <a:solidFill>
                  <a:schemeClr val="bg2"/>
                </a:solidFill>
              </a:rPr>
            </a:br>
            <a:r>
              <a:rPr lang="en-US" dirty="0">
                <a:solidFill>
                  <a:schemeClr val="bg2"/>
                </a:solidFill>
              </a:rPr>
              <a:t>than an animal living in water. But an amphibious animal</a:t>
            </a:r>
            <a:br>
              <a:rPr lang="en-US" dirty="0">
                <a:solidFill>
                  <a:schemeClr val="bg2"/>
                </a:solidFill>
              </a:rPr>
            </a:br>
            <a:r>
              <a:rPr lang="en-US" dirty="0">
                <a:solidFill>
                  <a:schemeClr val="bg2"/>
                </a:solidFill>
              </a:rPr>
              <a:t>lives on land and in water. How do they breathe?</a:t>
            </a:r>
          </a:p>
        </p:txBody>
      </p:sp>
      <p:sp>
        <p:nvSpPr>
          <p:cNvPr id="4" name="Rectangle 3">
            <a:extLst>
              <a:ext uri="{FF2B5EF4-FFF2-40B4-BE49-F238E27FC236}">
                <a16:creationId xmlns:a16="http://schemas.microsoft.com/office/drawing/2014/main" id="{798BE25A-1941-30BB-FCB2-5D1AF4B626F4}"/>
              </a:ext>
            </a:extLst>
          </p:cNvPr>
          <p:cNvSpPr/>
          <p:nvPr/>
        </p:nvSpPr>
        <p:spPr>
          <a:xfrm>
            <a:off x="6095999" y="2222287"/>
            <a:ext cx="1762698" cy="67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Land Animal</a:t>
            </a:r>
          </a:p>
        </p:txBody>
      </p:sp>
      <p:sp>
        <p:nvSpPr>
          <p:cNvPr id="7" name="Rectangle 6">
            <a:extLst>
              <a:ext uri="{FF2B5EF4-FFF2-40B4-BE49-F238E27FC236}">
                <a16:creationId xmlns:a16="http://schemas.microsoft.com/office/drawing/2014/main" id="{2CDA7DAE-2D39-0156-3111-F9F2D10C4BAC}"/>
              </a:ext>
            </a:extLst>
          </p:cNvPr>
          <p:cNvSpPr/>
          <p:nvPr/>
        </p:nvSpPr>
        <p:spPr>
          <a:xfrm>
            <a:off x="9610588" y="2222287"/>
            <a:ext cx="1762698" cy="67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Water Animal</a:t>
            </a:r>
          </a:p>
        </p:txBody>
      </p:sp>
      <p:sp>
        <p:nvSpPr>
          <p:cNvPr id="8" name="Rectangle 7">
            <a:extLst>
              <a:ext uri="{FF2B5EF4-FFF2-40B4-BE49-F238E27FC236}">
                <a16:creationId xmlns:a16="http://schemas.microsoft.com/office/drawing/2014/main" id="{00278E96-FE9A-4D8F-F8E5-C7B13E96EF13}"/>
              </a:ext>
            </a:extLst>
          </p:cNvPr>
          <p:cNvSpPr/>
          <p:nvPr/>
        </p:nvSpPr>
        <p:spPr>
          <a:xfrm>
            <a:off x="7895419" y="3704528"/>
            <a:ext cx="1762698" cy="67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Amphibious Animal</a:t>
            </a:r>
          </a:p>
        </p:txBody>
      </p:sp>
      <p:cxnSp>
        <p:nvCxnSpPr>
          <p:cNvPr id="10" name="Straight Arrow Connector 9">
            <a:extLst>
              <a:ext uri="{FF2B5EF4-FFF2-40B4-BE49-F238E27FC236}">
                <a16:creationId xmlns:a16="http://schemas.microsoft.com/office/drawing/2014/main" id="{23E38109-91BD-E1D8-4DA0-457BFEF9DAFF}"/>
              </a:ext>
            </a:extLst>
          </p:cNvPr>
          <p:cNvCxnSpPr>
            <a:stCxn id="8" idx="0"/>
            <a:endCxn id="4" idx="2"/>
          </p:cNvCxnSpPr>
          <p:nvPr/>
        </p:nvCxnSpPr>
        <p:spPr>
          <a:xfrm flipH="1" flipV="1">
            <a:off x="6977348" y="2894315"/>
            <a:ext cx="1799420" cy="8102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304E76D-C65E-8D12-33C4-2443C1BEDD18}"/>
              </a:ext>
            </a:extLst>
          </p:cNvPr>
          <p:cNvCxnSpPr>
            <a:stCxn id="8" idx="0"/>
            <a:endCxn id="7" idx="2"/>
          </p:cNvCxnSpPr>
          <p:nvPr/>
        </p:nvCxnSpPr>
        <p:spPr>
          <a:xfrm flipV="1">
            <a:off x="8776768" y="2894315"/>
            <a:ext cx="1715169" cy="8102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9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Duplicate Features - Solution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There are two things that you can do. Both of them require overriding the methods in the base classes.</a:t>
            </a:r>
          </a:p>
          <a:p>
            <a:r>
              <a:rPr lang="en-US" dirty="0">
                <a:solidFill>
                  <a:schemeClr val="bg2"/>
                </a:solidFill>
              </a:rPr>
              <a:t>Inside the overridden method:</a:t>
            </a:r>
          </a:p>
          <a:p>
            <a:pPr lvl="1"/>
            <a:r>
              <a:rPr lang="en-US" dirty="0">
                <a:solidFill>
                  <a:schemeClr val="bg2"/>
                </a:solidFill>
              </a:rPr>
              <a:t>Call the desired function from the parent classes</a:t>
            </a:r>
          </a:p>
          <a:p>
            <a:pPr lvl="1"/>
            <a:r>
              <a:rPr lang="en-US" dirty="0">
                <a:solidFill>
                  <a:schemeClr val="bg2"/>
                </a:solidFill>
              </a:rPr>
              <a:t>Give your own definition of how that function should be performed</a:t>
            </a:r>
          </a:p>
        </p:txBody>
      </p:sp>
    </p:spTree>
    <p:extLst>
      <p:ext uri="{BB962C8B-B14F-4D97-AF65-F5344CB8AC3E}">
        <p14:creationId xmlns:p14="http://schemas.microsoft.com/office/powerpoint/2010/main" val="242813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Code the solution yourself</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3914108"/>
          </a:xfrm>
        </p:spPr>
        <p:txBody>
          <a:bodyPr/>
          <a:lstStyle/>
          <a:p>
            <a:pPr marL="0" indent="0" algn="ctr">
              <a:buNone/>
            </a:pPr>
            <a:r>
              <a:rPr lang="en-US">
                <a:solidFill>
                  <a:schemeClr val="bg2"/>
                </a:solidFill>
              </a:rPr>
              <a:t>???</a:t>
            </a:r>
            <a:endParaRPr lang="en-US" dirty="0">
              <a:solidFill>
                <a:schemeClr val="bg2"/>
              </a:solidFill>
            </a:endParaRPr>
          </a:p>
        </p:txBody>
      </p:sp>
    </p:spTree>
    <p:extLst>
      <p:ext uri="{BB962C8B-B14F-4D97-AF65-F5344CB8AC3E}">
        <p14:creationId xmlns:p14="http://schemas.microsoft.com/office/powerpoint/2010/main" val="190869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a:xfrm>
            <a:off x="810000" y="447188"/>
            <a:ext cx="10571998" cy="1326528"/>
          </a:xfrm>
        </p:spPr>
        <p:txBody>
          <a:bodyPr/>
          <a:lstStyle/>
          <a:p>
            <a:r>
              <a:rPr lang="en-US" dirty="0"/>
              <a:t>Problems with Hybrid Inheritance – The Diamond Problem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If the inheritance structure looks like a diamond – we’re going to run into the diamond problem</a:t>
            </a: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sp>
        <p:nvSpPr>
          <p:cNvPr id="4" name="Rectangle 3">
            <a:extLst>
              <a:ext uri="{FF2B5EF4-FFF2-40B4-BE49-F238E27FC236}">
                <a16:creationId xmlns:a16="http://schemas.microsoft.com/office/drawing/2014/main" id="{0091BE5F-3E11-BE38-0393-6114807E51FF}"/>
              </a:ext>
            </a:extLst>
          </p:cNvPr>
          <p:cNvSpPr/>
          <p:nvPr/>
        </p:nvSpPr>
        <p:spPr>
          <a:xfrm>
            <a:off x="5001658" y="3294043"/>
            <a:ext cx="1388125" cy="46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 A</a:t>
            </a:r>
          </a:p>
        </p:txBody>
      </p:sp>
      <p:sp>
        <p:nvSpPr>
          <p:cNvPr id="5" name="Rectangle 4">
            <a:extLst>
              <a:ext uri="{FF2B5EF4-FFF2-40B4-BE49-F238E27FC236}">
                <a16:creationId xmlns:a16="http://schemas.microsoft.com/office/drawing/2014/main" id="{9A44104A-FFEA-8B9E-3B66-A0400EEF782C}"/>
              </a:ext>
            </a:extLst>
          </p:cNvPr>
          <p:cNvSpPr/>
          <p:nvPr/>
        </p:nvSpPr>
        <p:spPr>
          <a:xfrm>
            <a:off x="6408354" y="4569351"/>
            <a:ext cx="1388125" cy="46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 C</a:t>
            </a:r>
          </a:p>
        </p:txBody>
      </p:sp>
      <p:sp>
        <p:nvSpPr>
          <p:cNvPr id="6" name="Rectangle 5">
            <a:extLst>
              <a:ext uri="{FF2B5EF4-FFF2-40B4-BE49-F238E27FC236}">
                <a16:creationId xmlns:a16="http://schemas.microsoft.com/office/drawing/2014/main" id="{8707A4B5-0501-38D1-90F6-BF4F4F6247C0}"/>
              </a:ext>
            </a:extLst>
          </p:cNvPr>
          <p:cNvSpPr/>
          <p:nvPr/>
        </p:nvSpPr>
        <p:spPr>
          <a:xfrm>
            <a:off x="3613533" y="4569351"/>
            <a:ext cx="1388125" cy="46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 B</a:t>
            </a:r>
          </a:p>
        </p:txBody>
      </p:sp>
      <p:sp>
        <p:nvSpPr>
          <p:cNvPr id="7" name="Rectangle 6">
            <a:extLst>
              <a:ext uri="{FF2B5EF4-FFF2-40B4-BE49-F238E27FC236}">
                <a16:creationId xmlns:a16="http://schemas.microsoft.com/office/drawing/2014/main" id="{8CF88F62-7EFD-D2C5-CAB0-3BA0BCEB8E16}"/>
              </a:ext>
            </a:extLst>
          </p:cNvPr>
          <p:cNvSpPr/>
          <p:nvPr/>
        </p:nvSpPr>
        <p:spPr>
          <a:xfrm>
            <a:off x="5001658" y="5844660"/>
            <a:ext cx="1388125" cy="46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 D</a:t>
            </a:r>
          </a:p>
        </p:txBody>
      </p:sp>
      <p:cxnSp>
        <p:nvCxnSpPr>
          <p:cNvPr id="11" name="Straight Arrow Connector 10">
            <a:extLst>
              <a:ext uri="{FF2B5EF4-FFF2-40B4-BE49-F238E27FC236}">
                <a16:creationId xmlns:a16="http://schemas.microsoft.com/office/drawing/2014/main" id="{625D98E7-98FB-E8C2-1BDE-799AC26F3434}"/>
              </a:ext>
            </a:extLst>
          </p:cNvPr>
          <p:cNvCxnSpPr>
            <a:stCxn id="7" idx="0"/>
            <a:endCxn id="5" idx="2"/>
          </p:cNvCxnSpPr>
          <p:nvPr/>
        </p:nvCxnSpPr>
        <p:spPr>
          <a:xfrm flipV="1">
            <a:off x="5695721" y="5032060"/>
            <a:ext cx="1406696" cy="812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F8AF463-ADBC-485D-E104-DDFB9784D597}"/>
              </a:ext>
            </a:extLst>
          </p:cNvPr>
          <p:cNvCxnSpPr>
            <a:cxnSpLocks/>
            <a:stCxn id="6" idx="0"/>
            <a:endCxn id="4" idx="2"/>
          </p:cNvCxnSpPr>
          <p:nvPr/>
        </p:nvCxnSpPr>
        <p:spPr>
          <a:xfrm flipV="1">
            <a:off x="4307596" y="3756752"/>
            <a:ext cx="1388125" cy="8125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B5568F-6DF6-3C79-CBBB-E584EDCBDE0D}"/>
              </a:ext>
            </a:extLst>
          </p:cNvPr>
          <p:cNvCxnSpPr>
            <a:cxnSpLocks/>
            <a:stCxn id="5" idx="0"/>
          </p:cNvCxnSpPr>
          <p:nvPr/>
        </p:nvCxnSpPr>
        <p:spPr>
          <a:xfrm flipH="1" flipV="1">
            <a:off x="5714291" y="3756751"/>
            <a:ext cx="1388126" cy="812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B02899-280B-2E30-846F-8D62B4746CC1}"/>
              </a:ext>
            </a:extLst>
          </p:cNvPr>
          <p:cNvCxnSpPr>
            <a:cxnSpLocks/>
            <a:endCxn id="6" idx="2"/>
          </p:cNvCxnSpPr>
          <p:nvPr/>
        </p:nvCxnSpPr>
        <p:spPr>
          <a:xfrm flipH="1" flipV="1">
            <a:off x="4307596" y="5032060"/>
            <a:ext cx="1388124" cy="8125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239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Diamond Problem – Code Format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442918"/>
          </a:xfrm>
        </p:spPr>
        <p:txBody>
          <a:bodyPr numCol="2">
            <a:noAutofit/>
          </a:bodyPr>
          <a:lstStyle/>
          <a:p>
            <a:pPr marL="0" indent="0">
              <a:buNone/>
            </a:pPr>
            <a:r>
              <a:rPr lang="en-US" sz="1400" dirty="0">
                <a:solidFill>
                  <a:srgbClr val="008000"/>
                </a:solidFill>
                <a:latin typeface="Consolas" panose="020B0609020204030204" pitchFamily="49" charset="0"/>
              </a:rPr>
              <a:t>//super parent class</a:t>
            </a: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A</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name() {</a:t>
            </a:r>
          </a:p>
          <a:p>
            <a:pPr marL="0"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"This is class A \n"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8000"/>
                </a:solidFill>
                <a:latin typeface="Consolas" panose="020B0609020204030204" pitchFamily="49" charset="0"/>
              </a:rPr>
              <a:t>//base class I</a:t>
            </a: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A</a:t>
            </a:r>
            <a:r>
              <a:rPr lang="en-US" sz="1400" dirty="0">
                <a:solidFill>
                  <a:srgbClr val="000000"/>
                </a:solidFill>
                <a:latin typeface="Consolas" panose="020B0609020204030204" pitchFamily="49" charset="0"/>
              </a:rPr>
              <a:t> {};</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8000"/>
                </a:solidFill>
                <a:latin typeface="Consolas" panose="020B0609020204030204" pitchFamily="49" charset="0"/>
              </a:rPr>
              <a:t>//base class II </a:t>
            </a: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A</a:t>
            </a:r>
            <a:r>
              <a:rPr lang="en-US" sz="1400" dirty="0">
                <a:solidFill>
                  <a:srgbClr val="000000"/>
                </a:solidFill>
                <a:latin typeface="Consolas" panose="020B0609020204030204" pitchFamily="49" charset="0"/>
              </a:rPr>
              <a:t> {};</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8000"/>
                </a:solidFill>
                <a:latin typeface="Consolas" panose="020B0609020204030204" pitchFamily="49" charset="0"/>
              </a:rPr>
              <a:t>//derived class</a:t>
            </a: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a:t>
            </a:r>
            <a:r>
              <a:rPr lang="en-US" sz="1400" dirty="0">
                <a:solidFill>
                  <a:srgbClr val="000000"/>
                </a:solidFill>
                <a:latin typeface="Consolas" panose="020B0609020204030204" pitchFamily="49" charset="0"/>
              </a:rPr>
              <a:t> {};</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pPr marL="0" indent="0">
              <a:buNone/>
            </a:pP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r>
              <a:rPr lang="en-US" sz="1400" b="1" u="sng" dirty="0">
                <a:solidFill>
                  <a:srgbClr val="FF0000"/>
                </a:solidFill>
                <a:latin typeface="Consolas" panose="020B0609020204030204" pitchFamily="49" charset="0"/>
              </a:rPr>
              <a:t>d.name();</a:t>
            </a:r>
          </a:p>
          <a:p>
            <a:pPr marL="0" indent="0">
              <a:buNone/>
            </a:pP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pPr marL="0" indent="0">
              <a:buNone/>
            </a:pPr>
            <a:r>
              <a:rPr lang="en-US" sz="1400" dirty="0">
                <a:solidFill>
                  <a:srgbClr val="000000"/>
                </a:solidFill>
                <a:latin typeface="Consolas" panose="020B0609020204030204" pitchFamily="49" charset="0"/>
              </a:rPr>
              <a:t>}</a:t>
            </a:r>
            <a:endParaRPr lang="en-US" sz="1400" dirty="0">
              <a:solidFill>
                <a:schemeClr val="bg2"/>
              </a:solidFill>
            </a:endParaRPr>
          </a:p>
        </p:txBody>
      </p:sp>
    </p:spTree>
    <p:extLst>
      <p:ext uri="{BB962C8B-B14F-4D97-AF65-F5344CB8AC3E}">
        <p14:creationId xmlns:p14="http://schemas.microsoft.com/office/powerpoint/2010/main" val="2057515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Diamond Problem – Possible Solutions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Some languages (like Java, C#) do not allow you to create the diamond hierarchy.</a:t>
            </a:r>
          </a:p>
          <a:p>
            <a:r>
              <a:rPr lang="en-US" dirty="0">
                <a:solidFill>
                  <a:schemeClr val="bg2"/>
                </a:solidFill>
              </a:rPr>
              <a:t>Others provide ways to ignore characteristics from one side</a:t>
            </a:r>
          </a:p>
          <a:p>
            <a:endParaRPr lang="en-US" dirty="0">
              <a:solidFill>
                <a:schemeClr val="bg2"/>
              </a:solidFill>
            </a:endParaRPr>
          </a:p>
          <a:p>
            <a:endParaRPr lang="en-US" dirty="0">
              <a:solidFill>
                <a:schemeClr val="bg2"/>
              </a:solidFill>
            </a:endParaRPr>
          </a:p>
          <a:p>
            <a:r>
              <a:rPr lang="en-US" dirty="0">
                <a:solidFill>
                  <a:schemeClr val="bg2"/>
                </a:solidFill>
              </a:rPr>
              <a:t>But in C++ we have the concept of “virtual” inheritance to solve this problem</a:t>
            </a:r>
          </a:p>
        </p:txBody>
      </p:sp>
    </p:spTree>
    <p:extLst>
      <p:ext uri="{BB962C8B-B14F-4D97-AF65-F5344CB8AC3E}">
        <p14:creationId xmlns:p14="http://schemas.microsoft.com/office/powerpoint/2010/main" val="231067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Diamond Problem – Virtual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332749"/>
          </a:xfrm>
        </p:spPr>
        <p:txBody>
          <a:bodyPr/>
          <a:lstStyle/>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pPr marL="0" indent="0">
              <a:buNone/>
            </a:pPr>
            <a:endParaRPr lang="en-US" dirty="0">
              <a:solidFill>
                <a:schemeClr val="bg2"/>
              </a:solidFill>
            </a:endParaRPr>
          </a:p>
          <a:p>
            <a:pPr marL="0" indent="0">
              <a:buNone/>
            </a:pPr>
            <a:endParaRPr lang="en-US" dirty="0">
              <a:solidFill>
                <a:schemeClr val="bg2"/>
              </a:solidFill>
            </a:endParaRPr>
          </a:p>
          <a:p>
            <a:pPr marL="0" indent="0">
              <a:buNone/>
            </a:pPr>
            <a:endParaRPr lang="en-US" dirty="0">
              <a:solidFill>
                <a:schemeClr val="bg2"/>
              </a:solidFill>
            </a:endParaRPr>
          </a:p>
          <a:p>
            <a:pPr marL="0" indent="0">
              <a:buNone/>
            </a:pPr>
            <a:endParaRPr lang="en-US" dirty="0">
              <a:solidFill>
                <a:schemeClr val="bg2"/>
              </a:solidFill>
            </a:endParaRPr>
          </a:p>
          <a:p>
            <a:pPr marL="0" indent="0">
              <a:buNone/>
            </a:pPr>
            <a:endParaRPr lang="en-US" dirty="0">
              <a:solidFill>
                <a:schemeClr val="bg2"/>
              </a:solidFill>
            </a:endParaRPr>
          </a:p>
          <a:p>
            <a:pPr marL="0" indent="0" algn="ctr">
              <a:buNone/>
            </a:pPr>
            <a:r>
              <a:rPr lang="en-US" dirty="0">
                <a:solidFill>
                  <a:schemeClr val="bg2"/>
                </a:solidFill>
                <a:hlinkClick r:id="rId3"/>
              </a:rPr>
              <a:t>https://pencilprogrammer.com/cpp-tutorials/virtual-inheritance/</a:t>
            </a:r>
            <a:endParaRPr lang="en-US" dirty="0">
              <a:solidFill>
                <a:schemeClr val="bg2"/>
              </a:solidFill>
            </a:endParaRPr>
          </a:p>
        </p:txBody>
      </p:sp>
      <p:pic>
        <p:nvPicPr>
          <p:cNvPr id="7" name="Picture 6">
            <a:extLst>
              <a:ext uri="{FF2B5EF4-FFF2-40B4-BE49-F238E27FC236}">
                <a16:creationId xmlns:a16="http://schemas.microsoft.com/office/drawing/2014/main" id="{5141E564-BFF1-4CE4-3DBA-01169262FAFE}"/>
              </a:ext>
            </a:extLst>
          </p:cNvPr>
          <p:cNvPicPr>
            <a:picLocks noChangeAspect="1"/>
          </p:cNvPicPr>
          <p:nvPr/>
        </p:nvPicPr>
        <p:blipFill>
          <a:blip r:embed="rId4"/>
          <a:stretch>
            <a:fillRect/>
          </a:stretch>
        </p:blipFill>
        <p:spPr>
          <a:xfrm>
            <a:off x="2006559" y="2222287"/>
            <a:ext cx="8178879" cy="3825974"/>
          </a:xfrm>
          <a:prstGeom prst="rect">
            <a:avLst/>
          </a:prstGeom>
        </p:spPr>
      </p:pic>
    </p:spTree>
    <p:extLst>
      <p:ext uri="{BB962C8B-B14F-4D97-AF65-F5344CB8AC3E}">
        <p14:creationId xmlns:p14="http://schemas.microsoft.com/office/powerpoint/2010/main" val="75381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Fixing the Diamond Problem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0000" y="2618895"/>
            <a:ext cx="10554574" cy="3636511"/>
          </a:xfrm>
        </p:spPr>
        <p:txBody>
          <a:bodyPr numCol="2">
            <a:noAutofit/>
          </a:bodyPr>
          <a:lstStyle/>
          <a:p>
            <a:pPr marL="0" indent="0">
              <a:buNone/>
            </a:pPr>
            <a:r>
              <a:rPr lang="en-US" sz="1500" dirty="0">
                <a:solidFill>
                  <a:srgbClr val="008000"/>
                </a:solidFill>
                <a:latin typeface="Consolas" panose="020B0609020204030204" pitchFamily="49" charset="0"/>
              </a:rPr>
              <a:t>//super parent class</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a:t>
            </a:r>
            <a:r>
              <a:rPr lang="en-US" sz="1500" dirty="0">
                <a:solidFill>
                  <a:srgbClr val="000000"/>
                </a:solidFill>
                <a:latin typeface="Consolas" panose="020B0609020204030204" pitchFamily="49" charset="0"/>
              </a:rPr>
              <a:t> {</a:t>
            </a:r>
          </a:p>
          <a:p>
            <a:pPr marL="0" indent="0">
              <a:buNone/>
            </a:pP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name() {</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"This is class A \n"</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8000"/>
                </a:solidFill>
                <a:latin typeface="Consolas" panose="020B0609020204030204" pitchFamily="49" charset="0"/>
              </a:rPr>
              <a:t>//base class I</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B</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virtual</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a:t>
            </a: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8000"/>
                </a:solidFill>
                <a:latin typeface="Consolas" panose="020B0609020204030204" pitchFamily="49" charset="0"/>
              </a:rPr>
              <a:t>//base class II </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C</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virtual</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a:t>
            </a:r>
            <a:r>
              <a:rPr lang="en-US" sz="1500" dirty="0">
                <a:solidFill>
                  <a:srgbClr val="000000"/>
                </a:solidFill>
                <a:latin typeface="Consolas" panose="020B0609020204030204" pitchFamily="49" charset="0"/>
              </a:rPr>
              <a:t> {};</a:t>
            </a:r>
          </a:p>
          <a:p>
            <a:pPr marL="0" indent="0">
              <a:buNone/>
            </a:pPr>
            <a:r>
              <a:rPr lang="en-US" sz="1500" dirty="0">
                <a:solidFill>
                  <a:srgbClr val="008000"/>
                </a:solidFill>
                <a:latin typeface="Consolas" panose="020B0609020204030204" pitchFamily="49" charset="0"/>
              </a:rPr>
              <a:t>//derived class</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D</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B</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C</a:t>
            </a:r>
            <a:r>
              <a:rPr lang="en-US" sz="1500" dirty="0">
                <a:solidFill>
                  <a:srgbClr val="000000"/>
                </a:solidFill>
                <a:latin typeface="Consolas" panose="020B0609020204030204" pitchFamily="49" charset="0"/>
              </a:rPr>
              <a:t> {};</a:t>
            </a:r>
          </a:p>
          <a:p>
            <a:pPr marL="0" indent="0">
              <a:buNone/>
            </a:pP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main()</a:t>
            </a:r>
          </a:p>
          <a:p>
            <a:pPr marL="0" indent="0">
              <a:buNone/>
            </a:pP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d</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d.name();</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0;</a:t>
            </a:r>
          </a:p>
          <a:p>
            <a:pPr marL="0" indent="0">
              <a:buNone/>
            </a:pPr>
            <a:r>
              <a:rPr lang="en-US" sz="1500" dirty="0">
                <a:solidFill>
                  <a:srgbClr val="000000"/>
                </a:solidFill>
                <a:latin typeface="Consolas" panose="020B0609020204030204" pitchFamily="49" charset="0"/>
              </a:rPr>
              <a:t>}</a:t>
            </a:r>
            <a:endParaRPr lang="en-US" sz="1500" dirty="0">
              <a:solidFill>
                <a:schemeClr val="bg2"/>
              </a:solidFill>
            </a:endParaRPr>
          </a:p>
        </p:txBody>
      </p:sp>
      <p:sp>
        <p:nvSpPr>
          <p:cNvPr id="5" name="Rectangle: Rounded Corners 4">
            <a:extLst>
              <a:ext uri="{FF2B5EF4-FFF2-40B4-BE49-F238E27FC236}">
                <a16:creationId xmlns:a16="http://schemas.microsoft.com/office/drawing/2014/main" id="{4CDC20B6-4D0C-E2C0-9D0D-FC2F43992080}"/>
              </a:ext>
            </a:extLst>
          </p:cNvPr>
          <p:cNvSpPr/>
          <p:nvPr/>
        </p:nvSpPr>
        <p:spPr>
          <a:xfrm>
            <a:off x="7083846" y="2629912"/>
            <a:ext cx="837282" cy="396607"/>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9E48F55-EB5E-E12C-4C85-C2E824587999}"/>
              </a:ext>
            </a:extLst>
          </p:cNvPr>
          <p:cNvSpPr/>
          <p:nvPr/>
        </p:nvSpPr>
        <p:spPr>
          <a:xfrm>
            <a:off x="1904082" y="5473547"/>
            <a:ext cx="837282" cy="396607"/>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371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pPr algn="just"/>
            <a:r>
              <a:rPr lang="en-US" dirty="0"/>
              <a:t>Another scenario – with Constructors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642442" y="2552793"/>
            <a:ext cx="10554574" cy="3636511"/>
          </a:xfrm>
        </p:spPr>
        <p:txBody>
          <a:bodyPr numCol="2">
            <a:noAutofit/>
          </a:bodyPr>
          <a:lstStyle/>
          <a:p>
            <a:pPr marL="0" indent="0" algn="just">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name;</a:t>
            </a:r>
          </a:p>
          <a:p>
            <a:pPr marL="0" indent="0" algn="just">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0" indent="0" algn="just">
              <a:buNone/>
            </a:pPr>
            <a:r>
              <a:rPr lang="en-US" sz="1400" dirty="0">
                <a:solidFill>
                  <a:srgbClr val="000000"/>
                </a:solidFill>
                <a:latin typeface="Consolas" panose="020B0609020204030204" pitchFamily="49" charset="0"/>
              </a:rPr>
              <a:t>        Person() {}</a:t>
            </a:r>
          </a:p>
          <a:p>
            <a:pPr marL="0" indent="0" algn="just">
              <a:buNone/>
            </a:pPr>
            <a:r>
              <a:rPr lang="en-US" sz="1400" dirty="0">
                <a:solidFill>
                  <a:srgbClr val="000000"/>
                </a:solidFill>
                <a:latin typeface="Consolas" panose="020B0609020204030204" pitchFamily="49" charset="0"/>
              </a:rPr>
              <a:t>        Person(</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-&gt;name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a:t>
            </a:r>
          </a:p>
          <a:p>
            <a:pPr marL="0" indent="0" algn="just">
              <a:buNone/>
            </a:pP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getName</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name;</a:t>
            </a:r>
          </a:p>
          <a:p>
            <a:pPr marL="0" indent="0" algn="just">
              <a:buNone/>
            </a:pP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a:t>
            </a:r>
          </a:p>
          <a:p>
            <a:pPr marL="0" indent="0" algn="just">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Teacher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0" indent="0" algn="just">
              <a:buNone/>
            </a:pPr>
            <a:r>
              <a:rPr lang="en-US" sz="1400" dirty="0">
                <a:solidFill>
                  <a:srgbClr val="000000"/>
                </a:solidFill>
                <a:latin typeface="Consolas" panose="020B0609020204030204" pitchFamily="49" charset="0"/>
              </a:rPr>
              <a:t>        Teacher() {}</a:t>
            </a:r>
          </a:p>
          <a:p>
            <a:pPr marL="0" indent="0" algn="just">
              <a:buNone/>
            </a:pPr>
            <a:r>
              <a:rPr lang="en-US" sz="1400" dirty="0">
                <a:solidFill>
                  <a:srgbClr val="000000"/>
                </a:solidFill>
                <a:latin typeface="Consolas" panose="020B0609020204030204" pitchFamily="49" charset="0"/>
              </a:rPr>
              <a:t>        Teacher(</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a:t>
            </a:r>
          </a:p>
          <a:p>
            <a:pPr marL="0" indent="0" algn="just">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a:t>
            </a:r>
          </a:p>
          <a:p>
            <a:pPr marL="0" indent="0" algn="just">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0" indent="0" algn="just">
              <a:buNone/>
            </a:pPr>
            <a:r>
              <a:rPr lang="en-US" sz="1400" dirty="0">
                <a:solidFill>
                  <a:srgbClr val="000000"/>
                </a:solidFill>
                <a:latin typeface="Consolas" panose="020B0609020204030204" pitchFamily="49" charset="0"/>
              </a:rPr>
              <a:t>    Student() {}</a:t>
            </a:r>
          </a:p>
          <a:p>
            <a:pPr marL="0" indent="0" algn="just">
              <a:buNone/>
            </a:pPr>
            <a:r>
              <a:rPr lang="en-US" sz="1400" dirty="0">
                <a:solidFill>
                  <a:srgbClr val="000000"/>
                </a:solidFill>
                <a:latin typeface="Consolas" panose="020B0609020204030204" pitchFamily="49" charset="0"/>
              </a:rPr>
              <a:t>    Student(</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a:t>
            </a:r>
          </a:p>
          <a:p>
            <a:pPr marL="0" indent="0" algn="just">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Teacher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pPr marL="0" indent="0" algn="just">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0" indent="0" algn="just">
              <a:buNone/>
            </a:pPr>
            <a:r>
              <a:rPr lang="en-US" sz="1400" dirty="0">
                <a:solidFill>
                  <a:srgbClr val="000000"/>
                </a:solidFill>
                <a:latin typeface="Consolas" panose="020B0609020204030204" pitchFamily="49" charset="0"/>
              </a:rPr>
              <a:t>    TA() {}</a:t>
            </a:r>
          </a:p>
          <a:p>
            <a:pPr marL="0" indent="0" algn="just">
              <a:buNone/>
            </a:pPr>
            <a:r>
              <a:rPr lang="en-US" sz="1400" dirty="0">
                <a:solidFill>
                  <a:srgbClr val="000000"/>
                </a:solidFill>
                <a:latin typeface="Consolas" panose="020B0609020204030204" pitchFamily="49" charset="0"/>
              </a:rPr>
              <a:t>    TA(</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2B91AF"/>
                </a:solidFill>
                <a:latin typeface="Consolas" panose="020B0609020204030204" pitchFamily="49" charset="0"/>
              </a:rPr>
              <a:t>Person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name</a:t>
            </a:r>
            <a:r>
              <a:rPr lang="en-US" sz="1400" dirty="0">
                <a:solidFill>
                  <a:srgbClr val="000000"/>
                </a:solidFill>
                <a:latin typeface="Consolas" panose="020B0609020204030204" pitchFamily="49" charset="0"/>
              </a:rPr>
              <a:t>)  {}</a:t>
            </a:r>
          </a:p>
          <a:p>
            <a:pPr marL="0" indent="0" algn="just">
              <a:buNone/>
            </a:pPr>
            <a:r>
              <a:rPr lang="en-US" sz="1400" dirty="0">
                <a:solidFill>
                  <a:srgbClr val="000000"/>
                </a:solidFill>
                <a:latin typeface="Consolas" panose="020B0609020204030204" pitchFamily="49" charset="0"/>
              </a:rPr>
              <a:t>};</a:t>
            </a:r>
            <a:endParaRPr lang="en-US" sz="1400" dirty="0">
              <a:solidFill>
                <a:schemeClr val="bg2"/>
              </a:solidFill>
            </a:endParaRPr>
          </a:p>
        </p:txBody>
      </p:sp>
      <p:sp>
        <p:nvSpPr>
          <p:cNvPr id="5" name="Rectangle: Rounded Corners 4">
            <a:extLst>
              <a:ext uri="{FF2B5EF4-FFF2-40B4-BE49-F238E27FC236}">
                <a16:creationId xmlns:a16="http://schemas.microsoft.com/office/drawing/2014/main" id="{691C5ABA-5419-1629-0E83-0BA7CAED3566}"/>
              </a:ext>
            </a:extLst>
          </p:cNvPr>
          <p:cNvSpPr/>
          <p:nvPr/>
        </p:nvSpPr>
        <p:spPr>
          <a:xfrm>
            <a:off x="8007427" y="5803714"/>
            <a:ext cx="1301826" cy="486917"/>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6" name="TextBox 5">
            <a:extLst>
              <a:ext uri="{FF2B5EF4-FFF2-40B4-BE49-F238E27FC236}">
                <a16:creationId xmlns:a16="http://schemas.microsoft.com/office/drawing/2014/main" id="{2FB39406-F1DF-9260-660A-6B704083A4AB}"/>
              </a:ext>
            </a:extLst>
          </p:cNvPr>
          <p:cNvSpPr txBox="1"/>
          <p:nvPr/>
        </p:nvSpPr>
        <p:spPr>
          <a:xfrm>
            <a:off x="9632724" y="5487482"/>
            <a:ext cx="2508173" cy="923330"/>
          </a:xfrm>
          <a:prstGeom prst="rect">
            <a:avLst/>
          </a:prstGeom>
          <a:noFill/>
        </p:spPr>
        <p:txBody>
          <a:bodyPr wrap="square" rtlCol="0">
            <a:spAutoFit/>
          </a:bodyPr>
          <a:lstStyle/>
          <a:p>
            <a:pPr algn="just"/>
            <a:r>
              <a:rPr lang="en-US" dirty="0">
                <a:solidFill>
                  <a:srgbClr val="0070C0"/>
                </a:solidFill>
              </a:rPr>
              <a:t>You can’t do this without using virtual inheritance</a:t>
            </a:r>
          </a:p>
        </p:txBody>
      </p:sp>
    </p:spTree>
    <p:extLst>
      <p:ext uri="{BB962C8B-B14F-4D97-AF65-F5344CB8AC3E}">
        <p14:creationId xmlns:p14="http://schemas.microsoft.com/office/powerpoint/2010/main" val="196725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In OO models, some classes may have common characteristics</a:t>
            </a:r>
          </a:p>
          <a:p>
            <a:r>
              <a:rPr lang="en-US" dirty="0">
                <a:solidFill>
                  <a:schemeClr val="bg2"/>
                </a:solidFill>
              </a:rPr>
              <a:t>We extract these features into a new class and inherit original classes from this new class</a:t>
            </a:r>
          </a:p>
          <a:p>
            <a:endParaRPr lang="en-US" dirty="0">
              <a:solidFill>
                <a:schemeClr val="bg2"/>
              </a:solidFill>
            </a:endParaRPr>
          </a:p>
          <a:p>
            <a:r>
              <a:rPr lang="en-US" dirty="0">
                <a:solidFill>
                  <a:schemeClr val="bg2"/>
                </a:solidFill>
              </a:rPr>
              <a:t>This concept is known as Generalization</a:t>
            </a:r>
          </a:p>
          <a:p>
            <a:endParaRPr lang="en-US" dirty="0">
              <a:solidFill>
                <a:schemeClr val="bg2"/>
              </a:solidFill>
            </a:endParaRPr>
          </a:p>
          <a:p>
            <a:r>
              <a:rPr lang="en-US" dirty="0">
                <a:solidFill>
                  <a:schemeClr val="bg2"/>
                </a:solidFill>
              </a:rPr>
              <a:t>Generalization and Inheritance are conceptually the same thing</a:t>
            </a:r>
          </a:p>
          <a:p>
            <a:r>
              <a:rPr lang="en-US" dirty="0">
                <a:solidFill>
                  <a:schemeClr val="bg2"/>
                </a:solidFill>
              </a:rPr>
              <a:t>The only difference is that Generalization is used when talking about UML diagrams, and Inheritance is the implementation of the diagrams in code format.</a:t>
            </a:r>
          </a:p>
        </p:txBody>
      </p:sp>
    </p:spTree>
    <p:extLst>
      <p:ext uri="{BB962C8B-B14F-4D97-AF65-F5344CB8AC3E}">
        <p14:creationId xmlns:p14="http://schemas.microsoft.com/office/powerpoint/2010/main" val="3841520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5A48E6-BC00-0F18-CD49-9C102E55052B}"/>
              </a:ext>
            </a:extLst>
          </p:cNvPr>
          <p:cNvSpPr>
            <a:spLocks noGrp="1"/>
          </p:cNvSpPr>
          <p:nvPr>
            <p:ph type="title"/>
          </p:nvPr>
        </p:nvSpPr>
        <p:spPr/>
        <p:txBody>
          <a:bodyPr/>
          <a:lstStyle/>
          <a:p>
            <a:pPr algn="ctr"/>
            <a:r>
              <a:rPr lang="en-US" dirty="0"/>
              <a:t>Fin.</a:t>
            </a:r>
          </a:p>
        </p:txBody>
      </p:sp>
      <p:sp>
        <p:nvSpPr>
          <p:cNvPr id="8" name="Text Placeholder 7">
            <a:extLst>
              <a:ext uri="{FF2B5EF4-FFF2-40B4-BE49-F238E27FC236}">
                <a16:creationId xmlns:a16="http://schemas.microsoft.com/office/drawing/2014/main" id="{9CF8533A-88EC-9260-ED8E-7F39D0BC20B8}"/>
              </a:ext>
            </a:extLst>
          </p:cNvPr>
          <p:cNvSpPr>
            <a:spLocks noGrp="1"/>
          </p:cNvSpPr>
          <p:nvPr>
            <p:ph type="body" idx="1"/>
          </p:nvPr>
        </p:nvSpPr>
        <p:spPr>
          <a:xfrm rot="4776313">
            <a:off x="9253820" y="5109750"/>
            <a:ext cx="555645" cy="521137"/>
          </a:xfrm>
        </p:spPr>
        <p:txBody>
          <a:bodyPr/>
          <a:lstStyle/>
          <a:p>
            <a:r>
              <a:rPr lang="en-US" sz="2400" dirty="0">
                <a:solidFill>
                  <a:schemeClr val="bg2"/>
                </a:solidFill>
              </a:rPr>
              <a:t>: )</a:t>
            </a:r>
          </a:p>
        </p:txBody>
      </p:sp>
    </p:spTree>
    <p:extLst>
      <p:ext uri="{BB962C8B-B14F-4D97-AF65-F5344CB8AC3E}">
        <p14:creationId xmlns:p14="http://schemas.microsoft.com/office/powerpoint/2010/main" val="42208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Inheritance v/s Generalization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6331235" cy="3636511"/>
          </a:xfrm>
        </p:spPr>
        <p:txBody>
          <a:bodyPr/>
          <a:lstStyle/>
          <a:p>
            <a:r>
              <a:rPr lang="en-US" dirty="0">
                <a:solidFill>
                  <a:schemeClr val="bg2"/>
                </a:solidFill>
              </a:rPr>
              <a:t>This would be Generalization</a:t>
            </a:r>
          </a:p>
          <a:p>
            <a:r>
              <a:rPr lang="en-US" dirty="0">
                <a:solidFill>
                  <a:schemeClr val="bg2"/>
                </a:solidFill>
              </a:rPr>
              <a:t>The actual code for these classes would be inheritance!</a:t>
            </a:r>
          </a:p>
        </p:txBody>
      </p:sp>
      <p:pic>
        <p:nvPicPr>
          <p:cNvPr id="1028" name="Picture 4" descr="UML Generalization - Javatpoint">
            <a:extLst>
              <a:ext uri="{FF2B5EF4-FFF2-40B4-BE49-F238E27FC236}">
                <a16:creationId xmlns:a16="http://schemas.microsoft.com/office/drawing/2014/main" id="{F7AA840F-2935-7568-234F-55B673523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810" y="2222287"/>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6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Polymorphism is derived from 2 Greek words: </a:t>
            </a:r>
            <a:r>
              <a:rPr lang="en-US" b="1" dirty="0">
                <a:solidFill>
                  <a:schemeClr val="bg2"/>
                </a:solidFill>
              </a:rPr>
              <a:t>poly</a:t>
            </a:r>
            <a:r>
              <a:rPr lang="en-US" dirty="0">
                <a:solidFill>
                  <a:schemeClr val="bg2"/>
                </a:solidFill>
              </a:rPr>
              <a:t> and </a:t>
            </a:r>
            <a:r>
              <a:rPr lang="en-US" b="1" dirty="0">
                <a:solidFill>
                  <a:schemeClr val="bg2"/>
                </a:solidFill>
              </a:rPr>
              <a:t>morph</a:t>
            </a:r>
            <a:r>
              <a:rPr lang="en-US" dirty="0">
                <a:solidFill>
                  <a:schemeClr val="bg2"/>
                </a:solidFill>
              </a:rPr>
              <a:t>. The word </a:t>
            </a:r>
            <a:r>
              <a:rPr lang="en-US" b="1" dirty="0">
                <a:solidFill>
                  <a:schemeClr val="bg2"/>
                </a:solidFill>
              </a:rPr>
              <a:t>“poly”</a:t>
            </a:r>
            <a:r>
              <a:rPr lang="en-US" dirty="0">
                <a:solidFill>
                  <a:schemeClr val="bg2"/>
                </a:solidFill>
              </a:rPr>
              <a:t> means </a:t>
            </a:r>
            <a:r>
              <a:rPr lang="en-US" b="1" dirty="0">
                <a:solidFill>
                  <a:schemeClr val="bg2"/>
                </a:solidFill>
              </a:rPr>
              <a:t>many</a:t>
            </a:r>
            <a:r>
              <a:rPr lang="en-US" dirty="0">
                <a:solidFill>
                  <a:schemeClr val="bg2"/>
                </a:solidFill>
              </a:rPr>
              <a:t> and </a:t>
            </a:r>
            <a:r>
              <a:rPr lang="en-US" b="1" dirty="0">
                <a:solidFill>
                  <a:schemeClr val="bg2"/>
                </a:solidFill>
              </a:rPr>
              <a:t>“morphs”</a:t>
            </a:r>
            <a:r>
              <a:rPr lang="en-US" dirty="0">
                <a:solidFill>
                  <a:schemeClr val="bg2"/>
                </a:solidFill>
              </a:rPr>
              <a:t> means </a:t>
            </a:r>
            <a:r>
              <a:rPr lang="en-US" b="1" dirty="0">
                <a:solidFill>
                  <a:schemeClr val="bg2"/>
                </a:solidFill>
              </a:rPr>
              <a:t>forms</a:t>
            </a:r>
            <a:r>
              <a:rPr lang="en-US" dirty="0">
                <a:solidFill>
                  <a:schemeClr val="bg2"/>
                </a:solidFill>
              </a:rPr>
              <a:t>. So polymorphism means </a:t>
            </a:r>
            <a:r>
              <a:rPr lang="en-US" u="sng" dirty="0">
                <a:solidFill>
                  <a:schemeClr val="bg2"/>
                </a:solidFill>
              </a:rPr>
              <a:t>many forms</a:t>
            </a:r>
            <a:r>
              <a:rPr lang="en-US" dirty="0">
                <a:solidFill>
                  <a:schemeClr val="bg2"/>
                </a:solidFill>
              </a:rPr>
              <a:t>.</a:t>
            </a:r>
          </a:p>
          <a:p>
            <a:endParaRPr lang="en-US" dirty="0">
              <a:solidFill>
                <a:schemeClr val="bg2"/>
              </a:solidFill>
            </a:endParaRPr>
          </a:p>
          <a:p>
            <a:endParaRPr lang="en-US" dirty="0">
              <a:solidFill>
                <a:schemeClr val="bg2"/>
              </a:solidFill>
            </a:endParaRPr>
          </a:p>
          <a:p>
            <a:r>
              <a:rPr lang="en-US" dirty="0">
                <a:solidFill>
                  <a:schemeClr val="bg2"/>
                </a:solidFill>
              </a:rPr>
              <a:t>The process of representing </a:t>
            </a:r>
            <a:r>
              <a:rPr lang="en-US" u="sng" dirty="0">
                <a:solidFill>
                  <a:schemeClr val="bg2"/>
                </a:solidFill>
              </a:rPr>
              <a:t>one form in multiple forms/ways</a:t>
            </a:r>
            <a:r>
              <a:rPr lang="en-US" dirty="0">
                <a:solidFill>
                  <a:schemeClr val="bg2"/>
                </a:solidFill>
              </a:rPr>
              <a:t> is known as </a:t>
            </a:r>
            <a:r>
              <a:rPr lang="en-US" b="1" dirty="0">
                <a:solidFill>
                  <a:schemeClr val="bg2"/>
                </a:solidFill>
              </a:rPr>
              <a:t>Polymorphism</a:t>
            </a:r>
          </a:p>
        </p:txBody>
      </p:sp>
    </p:spTree>
    <p:extLst>
      <p:ext uri="{BB962C8B-B14F-4D97-AF65-F5344CB8AC3E}">
        <p14:creationId xmlns:p14="http://schemas.microsoft.com/office/powerpoint/2010/main" val="4041793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Think of a real life example of Polymorphism</a:t>
            </a:r>
          </a:p>
        </p:txBody>
      </p:sp>
      <p:sp>
        <p:nvSpPr>
          <p:cNvPr id="4" name="Text Placeholder 3">
            <a:extLst>
              <a:ext uri="{FF2B5EF4-FFF2-40B4-BE49-F238E27FC236}">
                <a16:creationId xmlns:a16="http://schemas.microsoft.com/office/drawing/2014/main" id="{DDBB3C9E-B7F0-94CE-4FA2-3B7E1DC9A1F0}"/>
              </a:ext>
            </a:extLst>
          </p:cNvPr>
          <p:cNvSpPr>
            <a:spLocks noGrp="1"/>
          </p:cNvSpPr>
          <p:nvPr>
            <p:ph type="body" sz="quarter" idx="16"/>
          </p:nvPr>
        </p:nvSpPr>
        <p:spPr/>
        <p:txBody>
          <a:bodyPr/>
          <a:lstStyle/>
          <a:p>
            <a:endParaRPr lang="en-US" dirty="0">
              <a:solidFill>
                <a:schemeClr val="bg2"/>
              </a:solidFill>
            </a:endParaRPr>
          </a:p>
        </p:txBody>
      </p:sp>
    </p:spTree>
    <p:extLst>
      <p:ext uri="{BB962C8B-B14F-4D97-AF65-F5344CB8AC3E}">
        <p14:creationId xmlns:p14="http://schemas.microsoft.com/office/powerpoint/2010/main" val="351330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Types of Polymorphism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Static/Compile-time Polymorphism</a:t>
            </a:r>
          </a:p>
          <a:p>
            <a:endParaRPr lang="en-US" dirty="0">
              <a:solidFill>
                <a:schemeClr val="bg2"/>
              </a:solidFill>
            </a:endParaRPr>
          </a:p>
          <a:p>
            <a:r>
              <a:rPr lang="en-US" dirty="0">
                <a:solidFill>
                  <a:schemeClr val="bg2"/>
                </a:solidFill>
              </a:rPr>
              <a:t>Dynamic/Runtime Polymorphism</a:t>
            </a:r>
          </a:p>
        </p:txBody>
      </p:sp>
    </p:spTree>
    <p:extLst>
      <p:ext uri="{BB962C8B-B14F-4D97-AF65-F5344CB8AC3E}">
        <p14:creationId xmlns:p14="http://schemas.microsoft.com/office/powerpoint/2010/main" val="380878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Static/Compile-time Polymorphism</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It is also called </a:t>
            </a:r>
            <a:r>
              <a:rPr lang="en-US" b="1" dirty="0">
                <a:solidFill>
                  <a:schemeClr val="bg2"/>
                </a:solidFill>
              </a:rPr>
              <a:t>Early</a:t>
            </a:r>
            <a:r>
              <a:rPr lang="en-US" dirty="0">
                <a:solidFill>
                  <a:schemeClr val="bg2"/>
                </a:solidFill>
              </a:rPr>
              <a:t> </a:t>
            </a:r>
            <a:r>
              <a:rPr lang="en-US" b="1" dirty="0">
                <a:solidFill>
                  <a:schemeClr val="bg2"/>
                </a:solidFill>
              </a:rPr>
              <a:t>Binding</a:t>
            </a:r>
          </a:p>
          <a:p>
            <a:endParaRPr lang="en-US" dirty="0">
              <a:solidFill>
                <a:schemeClr val="bg2"/>
              </a:solidFill>
            </a:endParaRPr>
          </a:p>
          <a:p>
            <a:r>
              <a:rPr lang="en-US" dirty="0">
                <a:solidFill>
                  <a:schemeClr val="bg2"/>
                </a:solidFill>
              </a:rPr>
              <a:t>It happens where more than one methods share the same name with different parameters or signature and different return type.</a:t>
            </a:r>
          </a:p>
          <a:p>
            <a:r>
              <a:rPr lang="en-US" dirty="0">
                <a:solidFill>
                  <a:schemeClr val="bg2"/>
                </a:solidFill>
              </a:rPr>
              <a:t>It is known as Early Binding because the </a:t>
            </a:r>
            <a:r>
              <a:rPr lang="en-US" u="sng" dirty="0">
                <a:solidFill>
                  <a:schemeClr val="bg2"/>
                </a:solidFill>
              </a:rPr>
              <a:t>compiler is aware of the functions with same name</a:t>
            </a:r>
            <a:r>
              <a:rPr lang="en-US" dirty="0">
                <a:solidFill>
                  <a:schemeClr val="bg2"/>
                </a:solidFill>
              </a:rPr>
              <a:t> and also which overloaded function is to be called is known at compile time.</a:t>
            </a:r>
          </a:p>
        </p:txBody>
      </p:sp>
    </p:spTree>
    <p:extLst>
      <p:ext uri="{BB962C8B-B14F-4D97-AF65-F5344CB8AC3E}">
        <p14:creationId xmlns:p14="http://schemas.microsoft.com/office/powerpoint/2010/main" val="383220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Function/Method Overloading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Whenever same method name is exiting multiple times in the same class with different number of parameter or different order of parameters or different types of parameters is known as function overloading</a:t>
            </a:r>
          </a:p>
        </p:txBody>
      </p:sp>
    </p:spTree>
    <p:extLst>
      <p:ext uri="{BB962C8B-B14F-4D97-AF65-F5344CB8AC3E}">
        <p14:creationId xmlns:p14="http://schemas.microsoft.com/office/powerpoint/2010/main" val="94714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399</TotalTime>
  <Words>1405</Words>
  <Application>Microsoft Office PowerPoint</Application>
  <PresentationFormat>Widescreen</PresentationFormat>
  <Paragraphs>303</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Consolas</vt:lpstr>
      <vt:lpstr>Wingdings 2</vt:lpstr>
      <vt:lpstr>Quotable</vt:lpstr>
      <vt:lpstr>Object-Oriented Programming</vt:lpstr>
      <vt:lpstr>Inheritance so far…</vt:lpstr>
      <vt:lpstr>Generalization</vt:lpstr>
      <vt:lpstr>Inheritance v/s Generalization</vt:lpstr>
      <vt:lpstr>Polymorphism</vt:lpstr>
      <vt:lpstr>Think of a real life example of Polymorphism</vt:lpstr>
      <vt:lpstr>Types of Polymorphism</vt:lpstr>
      <vt:lpstr>Static/Compile-time Polymorphism</vt:lpstr>
      <vt:lpstr>Function/Method Overloading</vt:lpstr>
      <vt:lpstr>Types of Function Overloading</vt:lpstr>
      <vt:lpstr>Dynamic/Runtime Polymorphism</vt:lpstr>
      <vt:lpstr>Dynamic/Runtime Polymorphism</vt:lpstr>
      <vt:lpstr>Polymorphism in terms of Inheritance</vt:lpstr>
      <vt:lpstr>Function Overriding</vt:lpstr>
      <vt:lpstr>Simple Scenario</vt:lpstr>
      <vt:lpstr>Before Overriding</vt:lpstr>
      <vt:lpstr>After Overriding</vt:lpstr>
      <vt:lpstr>How could you call the parent function if needed?</vt:lpstr>
      <vt:lpstr>How could you call the parent function if needed?</vt:lpstr>
      <vt:lpstr>Hybrid Inheritance and it’s Problems when Overriding Functions</vt:lpstr>
      <vt:lpstr>Duplicate Features – Problem</vt:lpstr>
      <vt:lpstr>Duplicate Features - Solution</vt:lpstr>
      <vt:lpstr>Code the solution yourself</vt:lpstr>
      <vt:lpstr>Problems with Hybrid Inheritance – The Diamond Problem</vt:lpstr>
      <vt:lpstr>Diamond Problem – Code Format</vt:lpstr>
      <vt:lpstr>Diamond Problem – Possible Solutions</vt:lpstr>
      <vt:lpstr>Diamond Problem – Virtual Inheritance</vt:lpstr>
      <vt:lpstr>Fixing the Diamond Problem</vt:lpstr>
      <vt:lpstr>Another scenario – with Constructors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abeeha.sattar13@outlook.com</dc:creator>
  <cp:lastModifiedBy>Abeeha Sattar</cp:lastModifiedBy>
  <cp:revision>268</cp:revision>
  <dcterms:created xsi:type="dcterms:W3CDTF">2023-01-26T02:43:51Z</dcterms:created>
  <dcterms:modified xsi:type="dcterms:W3CDTF">2024-03-13T03:40:16Z</dcterms:modified>
</cp:coreProperties>
</file>