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21"/>
  </p:notesMasterIdLst>
  <p:sldIdLst>
    <p:sldId id="256" r:id="rId2"/>
    <p:sldId id="304" r:id="rId3"/>
    <p:sldId id="305" r:id="rId4"/>
    <p:sldId id="306" r:id="rId5"/>
    <p:sldId id="307" r:id="rId6"/>
    <p:sldId id="308" r:id="rId7"/>
    <p:sldId id="312" r:id="rId8"/>
    <p:sldId id="313" r:id="rId9"/>
    <p:sldId id="314" r:id="rId10"/>
    <p:sldId id="311" r:id="rId11"/>
    <p:sldId id="309" r:id="rId12"/>
    <p:sldId id="320" r:id="rId13"/>
    <p:sldId id="324" r:id="rId14"/>
    <p:sldId id="315" r:id="rId15"/>
    <p:sldId id="316" r:id="rId16"/>
    <p:sldId id="317" r:id="rId17"/>
    <p:sldId id="318" r:id="rId18"/>
    <p:sldId id="319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9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2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7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3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06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9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683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4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0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57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8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4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7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WEEK 07</a:t>
            </a:r>
            <a:r>
              <a:rPr lang="en-US" dirty="0"/>
              <a:t>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showing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AEC1C-53F1-098A-EC83-34BBE2AB6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8907" y="1929027"/>
            <a:ext cx="6174186" cy="4928973"/>
          </a:xfrm>
        </p:spPr>
      </p:pic>
    </p:spTree>
    <p:extLst>
      <p:ext uri="{BB962C8B-B14F-4D97-AF65-F5344CB8AC3E}">
        <p14:creationId xmlns:p14="http://schemas.microsoft.com/office/powerpoint/2010/main" val="338882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Implementation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You have to use the following syntax in order to implement inheritance in your C++ code: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class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u="sng" dirty="0" err="1">
                <a:solidFill>
                  <a:schemeClr val="bg2"/>
                </a:solidFill>
              </a:rPr>
              <a:t>subclass_name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: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 err="1">
                <a:solidFill>
                  <a:schemeClr val="bg2"/>
                </a:solidFill>
              </a:rPr>
              <a:t>access_mode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u="sng" dirty="0" err="1">
                <a:solidFill>
                  <a:schemeClr val="bg2"/>
                </a:solidFill>
              </a:rPr>
              <a:t>base_class_name</a:t>
            </a:r>
            <a:endParaRPr lang="en-US" u="sng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//body of subclass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8040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our Vehicle Example (pt.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07" y="2016087"/>
            <a:ext cx="10976679" cy="484191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fuelAmount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"Filled 5 liters."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capacity()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"Capacity is 10 liters."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	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applyBrakes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"Brakes Applied."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Bus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sz="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our Vehicle Example (pt.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61851"/>
            <a:ext cx="10554574" cy="49961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Bus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Truck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b.applyBrakes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b.capacity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b.fuelAmount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c.applyBrakes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c.capacity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c.fuelAmount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t.applyBrakes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t.capacity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t.fuelAmount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2C18D-634D-0FDC-AE04-3BD522740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381" y="2915911"/>
            <a:ext cx="3128448" cy="235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These are supposed to define how we want to inherit the parent class as;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Public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Protected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Private</a:t>
            </a:r>
          </a:p>
        </p:txBody>
      </p:sp>
    </p:spTree>
    <p:extLst>
      <p:ext uri="{BB962C8B-B14F-4D97-AF65-F5344CB8AC3E}">
        <p14:creationId xmlns:p14="http://schemas.microsoft.com/office/powerpoint/2010/main" val="3971505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If we derive a sub class from a 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base class: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public members of the base class will </a:t>
            </a:r>
            <a:r>
              <a:rPr lang="en-US" b="1" dirty="0">
                <a:solidFill>
                  <a:schemeClr val="bg2"/>
                </a:solidFill>
              </a:rPr>
              <a:t>become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public</a:t>
            </a:r>
            <a:r>
              <a:rPr lang="en-US" dirty="0">
                <a:solidFill>
                  <a:schemeClr val="bg2"/>
                </a:solidFill>
              </a:rPr>
              <a:t> in the derived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protected members of the base class will </a:t>
            </a:r>
            <a:r>
              <a:rPr lang="en-US" b="1" dirty="0">
                <a:solidFill>
                  <a:schemeClr val="bg2"/>
                </a:solidFill>
              </a:rPr>
              <a:t>remain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protected</a:t>
            </a:r>
            <a:r>
              <a:rPr lang="en-US" dirty="0">
                <a:solidFill>
                  <a:schemeClr val="bg2"/>
                </a:solidFill>
              </a:rPr>
              <a:t> in derived class.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The private members of the base class cannot be accessed by the child class directly, so it has no impact on the private members.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7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If we derive a sub class from a </a:t>
            </a:r>
            <a:r>
              <a:rPr lang="en-US" b="1" dirty="0">
                <a:solidFill>
                  <a:schemeClr val="bg2"/>
                </a:solidFill>
              </a:rPr>
              <a:t>protected</a:t>
            </a:r>
            <a:r>
              <a:rPr lang="en-US" dirty="0">
                <a:solidFill>
                  <a:schemeClr val="bg2"/>
                </a:solidFill>
              </a:rPr>
              <a:t> base class: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public members of the base class will </a:t>
            </a:r>
            <a:r>
              <a:rPr lang="en-US" b="1" dirty="0">
                <a:solidFill>
                  <a:schemeClr val="bg2"/>
                </a:solidFill>
              </a:rPr>
              <a:t>become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protected</a:t>
            </a:r>
            <a:r>
              <a:rPr lang="en-US" dirty="0">
                <a:solidFill>
                  <a:schemeClr val="bg2"/>
                </a:solidFill>
              </a:rPr>
              <a:t> in the derived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protected members of the base class will </a:t>
            </a:r>
            <a:r>
              <a:rPr lang="en-US" b="1" dirty="0">
                <a:solidFill>
                  <a:schemeClr val="bg2"/>
                </a:solidFill>
              </a:rPr>
              <a:t>remain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protected</a:t>
            </a:r>
            <a:r>
              <a:rPr lang="en-US" dirty="0">
                <a:solidFill>
                  <a:schemeClr val="bg2"/>
                </a:solidFill>
              </a:rPr>
              <a:t> in derived class.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The private members of the base class cannot be accessed by the child class directly, so it has no impact on the private members.</a:t>
            </a:r>
          </a:p>
        </p:txBody>
      </p:sp>
    </p:spTree>
    <p:extLst>
      <p:ext uri="{BB962C8B-B14F-4D97-AF65-F5344CB8AC3E}">
        <p14:creationId xmlns:p14="http://schemas.microsoft.com/office/powerpoint/2010/main" val="241364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If we derive a sub class from a </a:t>
            </a:r>
            <a:r>
              <a:rPr lang="en-US" b="1" dirty="0">
                <a:solidFill>
                  <a:schemeClr val="bg2"/>
                </a:solidFill>
              </a:rPr>
              <a:t>private</a:t>
            </a:r>
            <a:r>
              <a:rPr lang="en-US" dirty="0">
                <a:solidFill>
                  <a:schemeClr val="bg2"/>
                </a:solidFill>
              </a:rPr>
              <a:t> base class: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public members of the base class will </a:t>
            </a:r>
            <a:r>
              <a:rPr lang="en-US" b="1" dirty="0">
                <a:solidFill>
                  <a:schemeClr val="bg2"/>
                </a:solidFill>
              </a:rPr>
              <a:t>become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private</a:t>
            </a:r>
            <a:r>
              <a:rPr lang="en-US" dirty="0">
                <a:solidFill>
                  <a:schemeClr val="bg2"/>
                </a:solidFill>
              </a:rPr>
              <a:t> in the derived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The protected members of the base class will </a:t>
            </a:r>
            <a:r>
              <a:rPr lang="en-US" b="1" dirty="0">
                <a:solidFill>
                  <a:schemeClr val="bg2"/>
                </a:solidFill>
              </a:rPr>
              <a:t>become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private</a:t>
            </a:r>
            <a:r>
              <a:rPr lang="en-US" dirty="0">
                <a:solidFill>
                  <a:schemeClr val="bg2"/>
                </a:solidFill>
              </a:rPr>
              <a:t> in derived class.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en-US" dirty="0">
                <a:solidFill>
                  <a:schemeClr val="bg2"/>
                </a:solidFill>
              </a:rPr>
              <a:t>The private members of the base class cannot be accessed by the child class directly, so it has no impact on the private members.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5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Inheritance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0B69D-43AF-018D-BA34-929E9BD67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90712" y="2626519"/>
            <a:ext cx="8410575" cy="2828925"/>
          </a:xfrm>
        </p:spPr>
      </p:pic>
    </p:spTree>
    <p:extLst>
      <p:ext uri="{BB962C8B-B14F-4D97-AF65-F5344CB8AC3E}">
        <p14:creationId xmlns:p14="http://schemas.microsoft.com/office/powerpoint/2010/main" val="210449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3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Sometimes, one class is an </a:t>
            </a:r>
            <a:r>
              <a:rPr lang="en-US" b="1" dirty="0">
                <a:solidFill>
                  <a:schemeClr val="bg2"/>
                </a:solidFill>
              </a:rPr>
              <a:t>extension</a:t>
            </a:r>
            <a:r>
              <a:rPr lang="en-US" dirty="0">
                <a:solidFill>
                  <a:schemeClr val="bg2"/>
                </a:solidFill>
              </a:rPr>
              <a:t> of another class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OR…</a:t>
            </a:r>
          </a:p>
          <a:p>
            <a:r>
              <a:rPr lang="en-US" dirty="0">
                <a:solidFill>
                  <a:schemeClr val="bg2"/>
                </a:solidFill>
              </a:rPr>
              <a:t>Sometimes, one class is </a:t>
            </a:r>
            <a:r>
              <a:rPr lang="en-US" b="1" dirty="0">
                <a:solidFill>
                  <a:schemeClr val="bg2"/>
                </a:solidFill>
              </a:rPr>
              <a:t>derived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from</a:t>
            </a:r>
            <a:r>
              <a:rPr lang="en-US" dirty="0">
                <a:solidFill>
                  <a:schemeClr val="bg2"/>
                </a:solidFill>
              </a:rPr>
              <a:t> another class</a:t>
            </a:r>
          </a:p>
          <a:p>
            <a:pPr marL="0" indent="0" algn="ctr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b="1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bg2"/>
                </a:solidFill>
              </a:rPr>
              <a:t>ORRRRR…</a:t>
            </a:r>
          </a:p>
          <a:p>
            <a:r>
              <a:rPr lang="en-US" i="1" dirty="0">
                <a:solidFill>
                  <a:schemeClr val="bg2"/>
                </a:solidFill>
              </a:rPr>
              <a:t>Sometimes, one class is a </a:t>
            </a:r>
            <a:r>
              <a:rPr lang="en-US" b="1" i="1" dirty="0">
                <a:solidFill>
                  <a:schemeClr val="bg2"/>
                </a:solidFill>
              </a:rPr>
              <a:t>child</a:t>
            </a:r>
            <a:r>
              <a:rPr lang="en-US" i="1" dirty="0">
                <a:solidFill>
                  <a:schemeClr val="bg2"/>
                </a:solidFill>
              </a:rPr>
              <a:t> of another class?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08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9122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 car </a:t>
            </a:r>
            <a:r>
              <a:rPr lang="en-US" b="1" dirty="0">
                <a:solidFill>
                  <a:schemeClr val="bg2"/>
                </a:solidFill>
              </a:rPr>
              <a:t>is-a</a:t>
            </a:r>
            <a:r>
              <a:rPr lang="en-US" dirty="0">
                <a:solidFill>
                  <a:schemeClr val="bg2"/>
                </a:solidFill>
              </a:rPr>
              <a:t> vehicle</a:t>
            </a:r>
          </a:p>
          <a:p>
            <a:r>
              <a:rPr lang="en-US" dirty="0">
                <a:solidFill>
                  <a:schemeClr val="bg2"/>
                </a:solidFill>
              </a:rPr>
              <a:t>A truck </a:t>
            </a:r>
            <a:r>
              <a:rPr lang="en-US" b="1" dirty="0">
                <a:solidFill>
                  <a:schemeClr val="bg2"/>
                </a:solidFill>
              </a:rPr>
              <a:t>is-a</a:t>
            </a:r>
            <a:r>
              <a:rPr lang="en-US" dirty="0">
                <a:solidFill>
                  <a:schemeClr val="bg2"/>
                </a:solidFill>
              </a:rPr>
              <a:t> vehicle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Cricket </a:t>
            </a:r>
            <a:r>
              <a:rPr lang="en-US" b="1" dirty="0">
                <a:solidFill>
                  <a:schemeClr val="bg2"/>
                </a:solidFill>
              </a:rPr>
              <a:t>is-a</a:t>
            </a:r>
            <a:r>
              <a:rPr lang="en-US" dirty="0">
                <a:solidFill>
                  <a:schemeClr val="bg2"/>
                </a:solidFill>
              </a:rPr>
              <a:t> sport</a:t>
            </a:r>
          </a:p>
          <a:p>
            <a:r>
              <a:rPr lang="en-US" dirty="0">
                <a:solidFill>
                  <a:schemeClr val="bg2"/>
                </a:solidFill>
              </a:rPr>
              <a:t>Table Tennis </a:t>
            </a:r>
            <a:r>
              <a:rPr lang="en-US" b="1" dirty="0">
                <a:solidFill>
                  <a:schemeClr val="bg2"/>
                </a:solidFill>
              </a:rPr>
              <a:t>is-a </a:t>
            </a:r>
            <a:r>
              <a:rPr lang="en-US" dirty="0">
                <a:solidFill>
                  <a:schemeClr val="bg2"/>
                </a:solidFill>
              </a:rPr>
              <a:t>sport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Spider </a:t>
            </a:r>
            <a:r>
              <a:rPr lang="en-US" b="1" dirty="0">
                <a:solidFill>
                  <a:schemeClr val="bg2"/>
                </a:solidFill>
              </a:rPr>
              <a:t>is-an </a:t>
            </a:r>
            <a:r>
              <a:rPr lang="en-US" dirty="0">
                <a:solidFill>
                  <a:schemeClr val="bg2"/>
                </a:solidFill>
              </a:rPr>
              <a:t>arachnid</a:t>
            </a:r>
          </a:p>
          <a:p>
            <a:r>
              <a:rPr lang="en-US" dirty="0">
                <a:solidFill>
                  <a:schemeClr val="bg2"/>
                </a:solidFill>
              </a:rPr>
              <a:t>Scorpion </a:t>
            </a:r>
            <a:r>
              <a:rPr lang="en-US" b="1" dirty="0">
                <a:solidFill>
                  <a:schemeClr val="bg2"/>
                </a:solidFill>
              </a:rPr>
              <a:t>is-an </a:t>
            </a:r>
            <a:r>
              <a:rPr lang="en-US" dirty="0">
                <a:solidFill>
                  <a:schemeClr val="bg2"/>
                </a:solidFill>
              </a:rPr>
              <a:t>arachnid</a:t>
            </a:r>
          </a:p>
        </p:txBody>
      </p:sp>
      <p:pic>
        <p:nvPicPr>
          <p:cNvPr id="1026" name="Picture 2" descr="Car Images - Free Download on Freepik">
            <a:extLst>
              <a:ext uri="{FF2B5EF4-FFF2-40B4-BE49-F238E27FC236}">
                <a16:creationId xmlns:a16="http://schemas.microsoft.com/office/drawing/2014/main" id="{B67717B6-BCD1-C75A-8827-6487065C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t="32404" r="7162" b="29478"/>
          <a:stretch/>
        </p:blipFill>
        <p:spPr bwMode="auto">
          <a:xfrm>
            <a:off x="4836405" y="2332455"/>
            <a:ext cx="2779921" cy="125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is the least useful skill at lower levels">
            <a:extLst>
              <a:ext uri="{FF2B5EF4-FFF2-40B4-BE49-F238E27FC236}">
                <a16:creationId xmlns:a16="http://schemas.microsoft.com/office/drawing/2014/main" id="{D0A32BAF-0E18-19FE-C021-8180CA25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70" y="2961872"/>
            <a:ext cx="3841121" cy="16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837FC0-D4E0-2E8D-F152-B19559740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453" y="4134902"/>
            <a:ext cx="2453873" cy="248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85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extended (or child) class </a:t>
            </a:r>
            <a:r>
              <a:rPr lang="en-US" b="1" dirty="0">
                <a:solidFill>
                  <a:schemeClr val="bg2"/>
                </a:solidFill>
              </a:rPr>
              <a:t>contains all the features of its base (or parent) class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u="sng" dirty="0">
                <a:solidFill>
                  <a:schemeClr val="bg2"/>
                </a:solidFill>
              </a:rPr>
              <a:t>and may additionally have some unique features of its own.</a:t>
            </a:r>
          </a:p>
          <a:p>
            <a:r>
              <a:rPr lang="en-US" dirty="0">
                <a:solidFill>
                  <a:schemeClr val="bg2"/>
                </a:solidFill>
              </a:rPr>
              <a:t>In a class diagram, you use an arrow from child to parent class to show inheritance. The head of the arrow will be towards the parent.</a:t>
            </a:r>
          </a:p>
          <a:p>
            <a:endParaRPr lang="en-US" u="sng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Therefore, it allows us to derive properties from another class while programming, and saves a lot of effort that might be needed to rewrite the same code over and over!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458D37-2174-9C25-D55E-F27276F8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89" y="3938817"/>
            <a:ext cx="2367650" cy="53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4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Concepts</a:t>
            </a:r>
            <a:r>
              <a:rPr lang="en-US"/>
              <a:t>/Terms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DADC5-6500-512D-EB37-8F6DA9C84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Super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68376-65C4-D4C8-2A02-D52272197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class whose attributes will be </a:t>
            </a:r>
            <a:r>
              <a:rPr lang="en-US" i="1" dirty="0">
                <a:solidFill>
                  <a:schemeClr val="bg2"/>
                </a:solidFill>
              </a:rPr>
              <a:t>inherited</a:t>
            </a:r>
            <a:r>
              <a:rPr lang="en-US" dirty="0">
                <a:solidFill>
                  <a:schemeClr val="bg2"/>
                </a:solidFill>
              </a:rPr>
              <a:t> by the derived class</a:t>
            </a:r>
          </a:p>
          <a:p>
            <a:r>
              <a:rPr lang="en-US" dirty="0">
                <a:solidFill>
                  <a:schemeClr val="bg2"/>
                </a:solidFill>
              </a:rPr>
              <a:t>You can call it any of the following: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base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super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parent class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62A98E-FBFB-55B7-3549-D43A97292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Sub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722B2C-6FD9-4D04-C3E1-E39B471AAB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class that </a:t>
            </a:r>
            <a:r>
              <a:rPr lang="en-US" i="1" dirty="0">
                <a:solidFill>
                  <a:schemeClr val="bg2"/>
                </a:solidFill>
              </a:rPr>
              <a:t>inherits </a:t>
            </a:r>
            <a:r>
              <a:rPr lang="en-US" dirty="0">
                <a:solidFill>
                  <a:schemeClr val="bg2"/>
                </a:solidFill>
              </a:rPr>
              <a:t>the properties from another class</a:t>
            </a:r>
          </a:p>
          <a:p>
            <a:r>
              <a:rPr lang="en-US" dirty="0">
                <a:solidFill>
                  <a:schemeClr val="bg2"/>
                </a:solidFill>
              </a:rPr>
              <a:t>You can call it any of the following: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derived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sub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 child class</a:t>
            </a:r>
          </a:p>
        </p:txBody>
      </p:sp>
    </p:spTree>
    <p:extLst>
      <p:ext uri="{BB962C8B-B14F-4D97-AF65-F5344CB8AC3E}">
        <p14:creationId xmlns:p14="http://schemas.microsoft.com/office/powerpoint/2010/main" val="483003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95" y="447188"/>
            <a:ext cx="11005851" cy="970450"/>
          </a:xfrm>
        </p:spPr>
        <p:txBody>
          <a:bodyPr/>
          <a:lstStyle/>
          <a:p>
            <a:r>
              <a:rPr lang="en-US" dirty="0"/>
              <a:t>Where and when do we need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97045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Consider a group of vehicles. You need to create classes for Bus, Car and Truck. The methods </a:t>
            </a:r>
            <a:r>
              <a:rPr lang="en-US" dirty="0" err="1">
                <a:solidFill>
                  <a:schemeClr val="bg2"/>
                </a:solidFill>
              </a:rPr>
              <a:t>fuelAmount</a:t>
            </a:r>
            <a:r>
              <a:rPr lang="en-US" dirty="0">
                <a:solidFill>
                  <a:schemeClr val="bg2"/>
                </a:solidFill>
              </a:rPr>
              <a:t>(), capacity(), </a:t>
            </a:r>
            <a:r>
              <a:rPr lang="en-US" dirty="0" err="1">
                <a:solidFill>
                  <a:schemeClr val="bg2"/>
                </a:solidFill>
              </a:rPr>
              <a:t>applyBrakes</a:t>
            </a:r>
            <a:r>
              <a:rPr lang="en-US" dirty="0">
                <a:solidFill>
                  <a:schemeClr val="bg2"/>
                </a:solidFill>
              </a:rPr>
              <a:t>() will be same for all of the three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0430A-2A0C-4065-2001-1027C002E79D}"/>
              </a:ext>
            </a:extLst>
          </p:cNvPr>
          <p:cNvSpPr txBox="1"/>
          <p:nvPr/>
        </p:nvSpPr>
        <p:spPr>
          <a:xfrm>
            <a:off x="3126952" y="2926599"/>
            <a:ext cx="5938093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Bus</a:t>
            </a:r>
          </a:p>
          <a:p>
            <a:r>
              <a:rPr lang="en-US" dirty="0">
                <a:solidFill>
                  <a:schemeClr val="bg2"/>
                </a:solidFill>
              </a:rPr>
              <a:t>Car</a:t>
            </a:r>
          </a:p>
          <a:p>
            <a:r>
              <a:rPr lang="en-US" dirty="0">
                <a:solidFill>
                  <a:schemeClr val="bg2"/>
                </a:solidFill>
              </a:rPr>
              <a:t>Truck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pPr algn="r"/>
            <a:r>
              <a:rPr lang="en-US" dirty="0" err="1">
                <a:solidFill>
                  <a:schemeClr val="bg2"/>
                </a:solidFill>
              </a:rPr>
              <a:t>fuelAmount</a:t>
            </a:r>
            <a:r>
              <a:rPr lang="en-US" dirty="0">
                <a:solidFill>
                  <a:schemeClr val="bg2"/>
                </a:solidFill>
              </a:rPr>
              <a:t>()</a:t>
            </a:r>
          </a:p>
          <a:p>
            <a:pPr algn="r"/>
            <a:r>
              <a:rPr lang="en-US" dirty="0">
                <a:solidFill>
                  <a:schemeClr val="bg2"/>
                </a:solidFill>
              </a:rPr>
              <a:t>capacity()</a:t>
            </a:r>
          </a:p>
          <a:p>
            <a:pPr algn="r"/>
            <a:r>
              <a:rPr lang="en-US" dirty="0" err="1">
                <a:solidFill>
                  <a:schemeClr val="bg2"/>
                </a:solidFill>
              </a:rPr>
              <a:t>applyBrakes</a:t>
            </a:r>
            <a:r>
              <a:rPr lang="en-US" dirty="0">
                <a:solidFill>
                  <a:schemeClr val="bg2"/>
                </a:solidFill>
              </a:rPr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A53AD6-9259-ED79-1FDA-484B11B67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840" y="4724061"/>
            <a:ext cx="6962316" cy="19465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85911A-A37B-570F-81DC-961EFF9AC4AE}"/>
              </a:ext>
            </a:extLst>
          </p:cNvPr>
          <p:cNvSpPr txBox="1"/>
          <p:nvPr/>
        </p:nvSpPr>
        <p:spPr>
          <a:xfrm>
            <a:off x="3404212" y="5224052"/>
            <a:ext cx="57728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FF0000"/>
                </a:solidFill>
                <a:latin typeface="Broadway" panose="04040905080B02020502" pitchFamily="82" charset="0"/>
              </a:rPr>
              <a:t>BAD!!!!!!</a:t>
            </a:r>
          </a:p>
        </p:txBody>
      </p:sp>
    </p:spTree>
    <p:extLst>
      <p:ext uri="{BB962C8B-B14F-4D97-AF65-F5344CB8AC3E}">
        <p14:creationId xmlns:p14="http://schemas.microsoft.com/office/powerpoint/2010/main" val="12173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78" y="447188"/>
            <a:ext cx="10743020" cy="970450"/>
          </a:xfrm>
        </p:spPr>
        <p:txBody>
          <a:bodyPr/>
          <a:lstStyle/>
          <a:p>
            <a:r>
              <a:rPr lang="en-US" dirty="0"/>
              <a:t>Where and when do we need Inheritance?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266648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Why is, what we saw earlier, bad?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Duplication of code</a:t>
            </a:r>
          </a:p>
          <a:p>
            <a:r>
              <a:rPr lang="en-US" dirty="0">
                <a:solidFill>
                  <a:schemeClr val="bg2"/>
                </a:solidFill>
              </a:rPr>
              <a:t>What’s wrong with that?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Increase in lines of code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More code = more chances for error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Redundant Code = </a:t>
            </a:r>
          </a:p>
          <a:p>
            <a:pPr lvl="2"/>
            <a:r>
              <a:rPr lang="en-US" dirty="0">
                <a:solidFill>
                  <a:schemeClr val="bg2"/>
                </a:solidFill>
              </a:rPr>
              <a:t>Not reusing code = </a:t>
            </a:r>
          </a:p>
          <a:p>
            <a:pPr lvl="3"/>
            <a:r>
              <a:rPr lang="en-US" dirty="0">
                <a:solidFill>
                  <a:schemeClr val="bg2"/>
                </a:solidFill>
              </a:rPr>
              <a:t>Redundant Code… </a:t>
            </a:r>
          </a:p>
          <a:p>
            <a:pPr lvl="4"/>
            <a:r>
              <a:rPr lang="en-US" dirty="0">
                <a:solidFill>
                  <a:schemeClr val="bg2"/>
                </a:solidFill>
              </a:rPr>
              <a:t>oh… </a:t>
            </a:r>
          </a:p>
          <a:p>
            <a:pPr lvl="5"/>
            <a:r>
              <a:rPr lang="en-US" dirty="0">
                <a:solidFill>
                  <a:schemeClr val="bg2"/>
                </a:solidFill>
              </a:rPr>
              <a:t>wait…</a:t>
            </a:r>
          </a:p>
        </p:txBody>
      </p:sp>
    </p:spTree>
    <p:extLst>
      <p:ext uri="{BB962C8B-B14F-4D97-AF65-F5344CB8AC3E}">
        <p14:creationId xmlns:p14="http://schemas.microsoft.com/office/powerpoint/2010/main" val="397161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the issue?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You may have noticed that car, bus and truck can be categorized as </a:t>
            </a:r>
            <a:r>
              <a:rPr lang="en-US" b="1" dirty="0">
                <a:solidFill>
                  <a:schemeClr val="bg2"/>
                </a:solidFill>
              </a:rPr>
              <a:t>vehicles</a:t>
            </a:r>
          </a:p>
          <a:p>
            <a:r>
              <a:rPr lang="en-US" dirty="0">
                <a:solidFill>
                  <a:schemeClr val="bg2"/>
                </a:solidFill>
              </a:rPr>
              <a:t>We can create a Vehicle class, then,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Add the three common methods to the class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Inherit each of the classes from the Vehicle class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Viola! Reusable code without any redundancy!!</a:t>
            </a:r>
          </a:p>
        </p:txBody>
      </p:sp>
    </p:spTree>
    <p:extLst>
      <p:ext uri="{BB962C8B-B14F-4D97-AF65-F5344CB8AC3E}">
        <p14:creationId xmlns:p14="http://schemas.microsoft.com/office/powerpoint/2010/main" val="314178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(Partial Class Diagram)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774EF-A0F5-4D95-B5F8-F55AE7555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4575" y="2602706"/>
            <a:ext cx="7562850" cy="2876550"/>
          </a:xfrm>
        </p:spPr>
      </p:pic>
    </p:spTree>
    <p:extLst>
      <p:ext uri="{BB962C8B-B14F-4D97-AF65-F5344CB8AC3E}">
        <p14:creationId xmlns:p14="http://schemas.microsoft.com/office/powerpoint/2010/main" val="500182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406</TotalTime>
  <Words>872</Words>
  <Application>Microsoft Office PowerPoint</Application>
  <PresentationFormat>Widescreen</PresentationFormat>
  <Paragraphs>164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Broadway</vt:lpstr>
      <vt:lpstr>Calibri</vt:lpstr>
      <vt:lpstr>Century Gothic</vt:lpstr>
      <vt:lpstr>Consolas</vt:lpstr>
      <vt:lpstr>Wingdings 2</vt:lpstr>
      <vt:lpstr>Quotable</vt:lpstr>
      <vt:lpstr>Object-Oriented Programming</vt:lpstr>
      <vt:lpstr>Inheritance in OOP</vt:lpstr>
      <vt:lpstr>Examples</vt:lpstr>
      <vt:lpstr>More on Inheritance</vt:lpstr>
      <vt:lpstr>Important Concepts/Terms</vt:lpstr>
      <vt:lpstr>Where and when do we need Inheritance?</vt:lpstr>
      <vt:lpstr>Where and when do we need Inheritance?</vt:lpstr>
      <vt:lpstr>How to solve the issue? </vt:lpstr>
      <vt:lpstr>Solution: (Partial Class Diagram)</vt:lpstr>
      <vt:lpstr>Class Diagram showing Inheritance</vt:lpstr>
      <vt:lpstr>Inheritance Implementation in C++</vt:lpstr>
      <vt:lpstr>Coding our Vehicle Example (pt. 1)</vt:lpstr>
      <vt:lpstr>Coding our Vehicle Example (pt. 2)</vt:lpstr>
      <vt:lpstr>Access Modes of Inheritance</vt:lpstr>
      <vt:lpstr>Public Mode</vt:lpstr>
      <vt:lpstr>Protected Mode</vt:lpstr>
      <vt:lpstr>Private Mode</vt:lpstr>
      <vt:lpstr>Modes of Inheritance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315</cp:revision>
  <dcterms:created xsi:type="dcterms:W3CDTF">2023-01-26T02:43:51Z</dcterms:created>
  <dcterms:modified xsi:type="dcterms:W3CDTF">2024-03-04T03:14:14Z</dcterms:modified>
</cp:coreProperties>
</file>