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2" r:id="rId1"/>
  </p:sldMasterIdLst>
  <p:notesMasterIdLst>
    <p:notesMasterId r:id="rId25"/>
  </p:notesMasterIdLst>
  <p:sldIdLst>
    <p:sldId id="256" r:id="rId2"/>
    <p:sldId id="284" r:id="rId3"/>
    <p:sldId id="305" r:id="rId4"/>
    <p:sldId id="306" r:id="rId5"/>
    <p:sldId id="307" r:id="rId6"/>
    <p:sldId id="308" r:id="rId7"/>
    <p:sldId id="309" r:id="rId8"/>
    <p:sldId id="295" r:id="rId9"/>
    <p:sldId id="296" r:id="rId10"/>
    <p:sldId id="297" r:id="rId11"/>
    <p:sldId id="298" r:id="rId12"/>
    <p:sldId id="299" r:id="rId13"/>
    <p:sldId id="300" r:id="rId14"/>
    <p:sldId id="301" r:id="rId15"/>
    <p:sldId id="302" r:id="rId16"/>
    <p:sldId id="303" r:id="rId17"/>
    <p:sldId id="304" r:id="rId18"/>
    <p:sldId id="310" r:id="rId19"/>
    <p:sldId id="313" r:id="rId20"/>
    <p:sldId id="311" r:id="rId21"/>
    <p:sldId id="312" r:id="rId22"/>
    <p:sldId id="314" r:id="rId23"/>
    <p:sldId id="29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990" autoAdjust="0"/>
  </p:normalViewPr>
  <p:slideViewPr>
    <p:cSldViewPr snapToGrid="0">
      <p:cViewPr varScale="1">
        <p:scale>
          <a:sx n="87" d="100"/>
          <a:sy n="87" d="100"/>
        </p:scale>
        <p:origin x="145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96113-225B-4AED-8D2D-E2FD60DD6B1B}" type="datetimeFigureOut">
              <a:rPr lang="en-US" smtClean="0"/>
              <a:t>3/6/2024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9635BC-CC39-4540-B83C-CDDDF8ABA665}" type="slidenum">
              <a:rPr lang="en-US" smtClean="0"/>
              <a:t>‹#›</a:t>
            </a:fld>
            <a:endParaRPr lang="en-US"/>
          </a:p>
        </p:txBody>
      </p:sp>
    </p:spTree>
    <p:extLst>
      <p:ext uri="{BB962C8B-B14F-4D97-AF65-F5344CB8AC3E}">
        <p14:creationId xmlns:p14="http://schemas.microsoft.com/office/powerpoint/2010/main" val="3924006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2</a:t>
            </a:fld>
            <a:endParaRPr lang="en-US"/>
          </a:p>
        </p:txBody>
      </p:sp>
    </p:spTree>
    <p:extLst>
      <p:ext uri="{BB962C8B-B14F-4D97-AF65-F5344CB8AC3E}">
        <p14:creationId xmlns:p14="http://schemas.microsoft.com/office/powerpoint/2010/main" val="3275529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11</a:t>
            </a:fld>
            <a:endParaRPr lang="en-US"/>
          </a:p>
        </p:txBody>
      </p:sp>
    </p:spTree>
    <p:extLst>
      <p:ext uri="{BB962C8B-B14F-4D97-AF65-F5344CB8AC3E}">
        <p14:creationId xmlns:p14="http://schemas.microsoft.com/office/powerpoint/2010/main" val="1948723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12</a:t>
            </a:fld>
            <a:endParaRPr lang="en-US"/>
          </a:p>
        </p:txBody>
      </p:sp>
    </p:spTree>
    <p:extLst>
      <p:ext uri="{BB962C8B-B14F-4D97-AF65-F5344CB8AC3E}">
        <p14:creationId xmlns:p14="http://schemas.microsoft.com/office/powerpoint/2010/main" val="2912593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13</a:t>
            </a:fld>
            <a:endParaRPr lang="en-US"/>
          </a:p>
        </p:txBody>
      </p:sp>
    </p:spTree>
    <p:extLst>
      <p:ext uri="{BB962C8B-B14F-4D97-AF65-F5344CB8AC3E}">
        <p14:creationId xmlns:p14="http://schemas.microsoft.com/office/powerpoint/2010/main" val="13742191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14</a:t>
            </a:fld>
            <a:endParaRPr lang="en-US"/>
          </a:p>
        </p:txBody>
      </p:sp>
    </p:spTree>
    <p:extLst>
      <p:ext uri="{BB962C8B-B14F-4D97-AF65-F5344CB8AC3E}">
        <p14:creationId xmlns:p14="http://schemas.microsoft.com/office/powerpoint/2010/main" val="8262742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15</a:t>
            </a:fld>
            <a:endParaRPr lang="en-US"/>
          </a:p>
        </p:txBody>
      </p:sp>
    </p:spTree>
    <p:extLst>
      <p:ext uri="{BB962C8B-B14F-4D97-AF65-F5344CB8AC3E}">
        <p14:creationId xmlns:p14="http://schemas.microsoft.com/office/powerpoint/2010/main" val="16250302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dirty="0">
                <a:solidFill>
                  <a:schemeClr val="bg2"/>
                </a:solidFill>
              </a:rPr>
              <a:t>Constructor for Grandparent</a:t>
            </a:r>
          </a:p>
          <a:p>
            <a:pPr>
              <a:buFont typeface="+mj-lt"/>
              <a:buAutoNum type="arabicPeriod"/>
            </a:pPr>
            <a:r>
              <a:rPr lang="en-US" dirty="0">
                <a:solidFill>
                  <a:schemeClr val="bg2"/>
                </a:solidFill>
              </a:rPr>
              <a:t>Constructor for Parent</a:t>
            </a:r>
          </a:p>
          <a:p>
            <a:pPr>
              <a:buFont typeface="+mj-lt"/>
              <a:buAutoNum type="arabicPeriod"/>
            </a:pPr>
            <a:r>
              <a:rPr lang="en-US" dirty="0">
                <a:solidFill>
                  <a:schemeClr val="bg2"/>
                </a:solidFill>
              </a:rPr>
              <a:t>Constructor for Child</a:t>
            </a:r>
          </a:p>
          <a:p>
            <a:pPr>
              <a:buFont typeface="+mj-lt"/>
              <a:buAutoNum type="arabicPeriod"/>
            </a:pPr>
            <a:r>
              <a:rPr lang="en-US" dirty="0">
                <a:solidFill>
                  <a:schemeClr val="bg2"/>
                </a:solidFill>
              </a:rPr>
              <a:t>Destructor for Child</a:t>
            </a:r>
          </a:p>
          <a:p>
            <a:pPr>
              <a:buFont typeface="+mj-lt"/>
              <a:buAutoNum type="arabicPeriod"/>
            </a:pPr>
            <a:r>
              <a:rPr lang="en-US" dirty="0">
                <a:solidFill>
                  <a:schemeClr val="bg2"/>
                </a:solidFill>
              </a:rPr>
              <a:t>Destructor for Parent</a:t>
            </a:r>
          </a:p>
          <a:p>
            <a:pPr>
              <a:buFont typeface="+mj-lt"/>
              <a:buAutoNum type="arabicPeriod"/>
            </a:pPr>
            <a:r>
              <a:rPr lang="en-US" dirty="0">
                <a:solidFill>
                  <a:schemeClr val="bg2"/>
                </a:solidFill>
              </a:rPr>
              <a:t>Destructor for Grandparent</a:t>
            </a:r>
          </a:p>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16</a:t>
            </a:fld>
            <a:endParaRPr lang="en-US"/>
          </a:p>
        </p:txBody>
      </p:sp>
    </p:spTree>
    <p:extLst>
      <p:ext uri="{BB962C8B-B14F-4D97-AF65-F5344CB8AC3E}">
        <p14:creationId xmlns:p14="http://schemas.microsoft.com/office/powerpoint/2010/main" val="38510355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17</a:t>
            </a:fld>
            <a:endParaRPr lang="en-US"/>
          </a:p>
        </p:txBody>
      </p:sp>
    </p:spTree>
    <p:extLst>
      <p:ext uri="{BB962C8B-B14F-4D97-AF65-F5344CB8AC3E}">
        <p14:creationId xmlns:p14="http://schemas.microsoft.com/office/powerpoint/2010/main" val="36800043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18</a:t>
            </a:fld>
            <a:endParaRPr lang="en-US"/>
          </a:p>
        </p:txBody>
      </p:sp>
    </p:spTree>
    <p:extLst>
      <p:ext uri="{BB962C8B-B14F-4D97-AF65-F5344CB8AC3E}">
        <p14:creationId xmlns:p14="http://schemas.microsoft.com/office/powerpoint/2010/main" val="35448870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By using getters and setters</a:t>
            </a:r>
          </a:p>
          <a:p>
            <a:pPr marL="228600" indent="-228600">
              <a:buAutoNum type="arabicPeriod"/>
            </a:pPr>
            <a:r>
              <a:rPr lang="en-US" dirty="0"/>
              <a:t>By making the private variables protected, if we don’t want to use getters and setters</a:t>
            </a:r>
          </a:p>
          <a:p>
            <a:pPr marL="228600" indent="-228600">
              <a:buAutoNum type="arabicPeriod"/>
            </a:pPr>
            <a:r>
              <a:rPr lang="en-US" dirty="0"/>
              <a:t>Member Initializer Lists!!</a:t>
            </a:r>
          </a:p>
        </p:txBody>
      </p:sp>
      <p:sp>
        <p:nvSpPr>
          <p:cNvPr id="4" name="Slide Number Placeholder 3"/>
          <p:cNvSpPr>
            <a:spLocks noGrp="1"/>
          </p:cNvSpPr>
          <p:nvPr>
            <p:ph type="sldNum" sz="quarter" idx="5"/>
          </p:nvPr>
        </p:nvSpPr>
        <p:spPr/>
        <p:txBody>
          <a:bodyPr/>
          <a:lstStyle/>
          <a:p>
            <a:fld id="{CB9635BC-CC39-4540-B83C-CDDDF8ABA665}" type="slidenum">
              <a:rPr lang="en-US" smtClean="0"/>
              <a:t>19</a:t>
            </a:fld>
            <a:endParaRPr lang="en-US"/>
          </a:p>
        </p:txBody>
      </p:sp>
    </p:spTree>
    <p:extLst>
      <p:ext uri="{BB962C8B-B14F-4D97-AF65-F5344CB8AC3E}">
        <p14:creationId xmlns:p14="http://schemas.microsoft.com/office/powerpoint/2010/main" val="15090516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20</a:t>
            </a:fld>
            <a:endParaRPr lang="en-US"/>
          </a:p>
        </p:txBody>
      </p:sp>
    </p:spTree>
    <p:extLst>
      <p:ext uri="{BB962C8B-B14F-4D97-AF65-F5344CB8AC3E}">
        <p14:creationId xmlns:p14="http://schemas.microsoft.com/office/powerpoint/2010/main" val="3167360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3</a:t>
            </a:fld>
            <a:endParaRPr lang="en-US"/>
          </a:p>
        </p:txBody>
      </p:sp>
    </p:spTree>
    <p:extLst>
      <p:ext uri="{BB962C8B-B14F-4D97-AF65-F5344CB8AC3E}">
        <p14:creationId xmlns:p14="http://schemas.microsoft.com/office/powerpoint/2010/main" val="758094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21</a:t>
            </a:fld>
            <a:endParaRPr lang="en-US"/>
          </a:p>
        </p:txBody>
      </p:sp>
    </p:spTree>
    <p:extLst>
      <p:ext uri="{BB962C8B-B14F-4D97-AF65-F5344CB8AC3E}">
        <p14:creationId xmlns:p14="http://schemas.microsoft.com/office/powerpoint/2010/main" val="29333397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Issue is that since it’s the child class’s default constructor, it means there is no parameter that we can pass to the parent class’s parameterized constructor.</a:t>
            </a:r>
          </a:p>
          <a:p>
            <a:r>
              <a:rPr lang="en-US" dirty="0"/>
              <a:t>In this scenario we’d have to either pass some hardcoded values, or use some global variables with values.</a:t>
            </a:r>
          </a:p>
        </p:txBody>
      </p:sp>
      <p:sp>
        <p:nvSpPr>
          <p:cNvPr id="4" name="Slide Number Placeholder 3"/>
          <p:cNvSpPr>
            <a:spLocks noGrp="1"/>
          </p:cNvSpPr>
          <p:nvPr>
            <p:ph type="sldNum" sz="quarter" idx="5"/>
          </p:nvPr>
        </p:nvSpPr>
        <p:spPr/>
        <p:txBody>
          <a:bodyPr/>
          <a:lstStyle/>
          <a:p>
            <a:fld id="{CB9635BC-CC39-4540-B83C-CDDDF8ABA665}" type="slidenum">
              <a:rPr lang="en-US" smtClean="0"/>
              <a:t>22</a:t>
            </a:fld>
            <a:endParaRPr lang="en-US"/>
          </a:p>
        </p:txBody>
      </p:sp>
    </p:spTree>
    <p:extLst>
      <p:ext uri="{BB962C8B-B14F-4D97-AF65-F5344CB8AC3E}">
        <p14:creationId xmlns:p14="http://schemas.microsoft.com/office/powerpoint/2010/main" val="18522179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23</a:t>
            </a:fld>
            <a:endParaRPr lang="en-US"/>
          </a:p>
        </p:txBody>
      </p:sp>
    </p:spTree>
    <p:extLst>
      <p:ext uri="{BB962C8B-B14F-4D97-AF65-F5344CB8AC3E}">
        <p14:creationId xmlns:p14="http://schemas.microsoft.com/office/powerpoint/2010/main" val="3436245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4</a:t>
            </a:fld>
            <a:endParaRPr lang="en-US"/>
          </a:p>
        </p:txBody>
      </p:sp>
    </p:spTree>
    <p:extLst>
      <p:ext uri="{BB962C8B-B14F-4D97-AF65-F5344CB8AC3E}">
        <p14:creationId xmlns:p14="http://schemas.microsoft.com/office/powerpoint/2010/main" val="468121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5</a:t>
            </a:fld>
            <a:endParaRPr lang="en-US"/>
          </a:p>
        </p:txBody>
      </p:sp>
    </p:spTree>
    <p:extLst>
      <p:ext uri="{BB962C8B-B14F-4D97-AF65-F5344CB8AC3E}">
        <p14:creationId xmlns:p14="http://schemas.microsoft.com/office/powerpoint/2010/main" val="1226657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6</a:t>
            </a:fld>
            <a:endParaRPr lang="en-US"/>
          </a:p>
        </p:txBody>
      </p:sp>
    </p:spTree>
    <p:extLst>
      <p:ext uri="{BB962C8B-B14F-4D97-AF65-F5344CB8AC3E}">
        <p14:creationId xmlns:p14="http://schemas.microsoft.com/office/powerpoint/2010/main" val="4079201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7</a:t>
            </a:fld>
            <a:endParaRPr lang="en-US"/>
          </a:p>
        </p:txBody>
      </p:sp>
    </p:spTree>
    <p:extLst>
      <p:ext uri="{BB962C8B-B14F-4D97-AF65-F5344CB8AC3E}">
        <p14:creationId xmlns:p14="http://schemas.microsoft.com/office/powerpoint/2010/main" val="419274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8</a:t>
            </a:fld>
            <a:endParaRPr lang="en-US"/>
          </a:p>
        </p:txBody>
      </p:sp>
    </p:spTree>
    <p:extLst>
      <p:ext uri="{BB962C8B-B14F-4D97-AF65-F5344CB8AC3E}">
        <p14:creationId xmlns:p14="http://schemas.microsoft.com/office/powerpoint/2010/main" val="2877822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9</a:t>
            </a:fld>
            <a:endParaRPr lang="en-US"/>
          </a:p>
        </p:txBody>
      </p:sp>
    </p:spTree>
    <p:extLst>
      <p:ext uri="{BB962C8B-B14F-4D97-AF65-F5344CB8AC3E}">
        <p14:creationId xmlns:p14="http://schemas.microsoft.com/office/powerpoint/2010/main" val="2535595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10</a:t>
            </a:fld>
            <a:endParaRPr lang="en-US"/>
          </a:p>
        </p:txBody>
      </p:sp>
    </p:spTree>
    <p:extLst>
      <p:ext uri="{BB962C8B-B14F-4D97-AF65-F5344CB8AC3E}">
        <p14:creationId xmlns:p14="http://schemas.microsoft.com/office/powerpoint/2010/main" val="3478224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13F30E-5208-46AD-B1E4-ED6FE117077D}" type="datetimeFigureOut">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3734171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13F30E-5208-46AD-B1E4-ED6FE117077D}" type="datetimeFigureOut">
              <a:rPr lang="en-US" smtClean="0"/>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796871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4C13F30E-5208-46AD-B1E4-ED6FE117077D}" type="datetimeFigureOut">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72158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4C13F30E-5208-46AD-B1E4-ED6FE117077D}" type="datetimeFigureOut">
              <a:rPr lang="en-US" smtClean="0"/>
              <a:t>3/6/2024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3828209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13F30E-5208-46AD-B1E4-ED6FE117077D}" type="datetimeFigureOut">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212727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13F30E-5208-46AD-B1E4-ED6FE117077D}" type="datetimeFigureOut">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836558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13F30E-5208-46AD-B1E4-ED6FE117077D}" type="datetimeFigureOut">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275012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13F30E-5208-46AD-B1E4-ED6FE117077D}" type="datetimeFigureOut">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3009394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13F30E-5208-46AD-B1E4-ED6FE117077D}" type="datetimeFigureOut">
              <a:rPr lang="en-US" smtClean="0"/>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2729990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13F30E-5208-46AD-B1E4-ED6FE117077D}" type="datetimeFigureOut">
              <a:rPr lang="en-US" smtClean="0"/>
              <a:t>3/6/2024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85496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13F30E-5208-46AD-B1E4-ED6FE117077D}" type="datetimeFigureOut">
              <a:rPr lang="en-US" smtClean="0"/>
              <a:t>3/6/2024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73148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13F30E-5208-46AD-B1E4-ED6FE117077D}" type="datetimeFigureOut">
              <a:rPr lang="en-US" smtClean="0"/>
              <a:t>3/6/2024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3246163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13F30E-5208-46AD-B1E4-ED6FE117077D}" type="datetimeFigureOut">
              <a:rPr lang="en-US" smtClean="0"/>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4141153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4C13F30E-5208-46AD-B1E4-ED6FE117077D}" type="datetimeFigureOut">
              <a:rPr lang="en-US" smtClean="0"/>
              <a:t>3/6/2024</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2848922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C13F30E-5208-46AD-B1E4-ED6FE117077D}" type="datetimeFigureOut">
              <a:rPr lang="en-US" smtClean="0"/>
              <a:t>3/6/2024</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7ADFCAD9-386B-470D-949B-73185FF8F58B}" type="slidenum">
              <a:rPr lang="en-US" smtClean="0"/>
              <a:t>‹#›</a:t>
            </a:fld>
            <a:endParaRPr lang="en-US"/>
          </a:p>
        </p:txBody>
      </p:sp>
    </p:spTree>
    <p:extLst>
      <p:ext uri="{BB962C8B-B14F-4D97-AF65-F5344CB8AC3E}">
        <p14:creationId xmlns:p14="http://schemas.microsoft.com/office/powerpoint/2010/main" val="3596794121"/>
      </p:ext>
    </p:extLst>
  </p:cSld>
  <p:clrMap bg1="dk1" tx1="lt1" bg2="dk2" tx2="lt2" accent1="accent1" accent2="accent2" accent3="accent3" accent4="accent4" accent5="accent5" accent6="accent6" hlink="hlink" folHlink="folHlink"/>
  <p:sldLayoutIdLst>
    <p:sldLayoutId id="2147484053" r:id="rId1"/>
    <p:sldLayoutId id="2147484054" r:id="rId2"/>
    <p:sldLayoutId id="2147484055" r:id="rId3"/>
    <p:sldLayoutId id="2147484056" r:id="rId4"/>
    <p:sldLayoutId id="2147484057" r:id="rId5"/>
    <p:sldLayoutId id="2147484058" r:id="rId6"/>
    <p:sldLayoutId id="2147484059" r:id="rId7"/>
    <p:sldLayoutId id="2147484060" r:id="rId8"/>
    <p:sldLayoutId id="2147484061" r:id="rId9"/>
    <p:sldLayoutId id="2147484062" r:id="rId10"/>
    <p:sldLayoutId id="2147484063" r:id="rId11"/>
    <p:sldLayoutId id="2147484064" r:id="rId12"/>
    <p:sldLayoutId id="2147484065" r:id="rId13"/>
    <p:sldLayoutId id="2147484066"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E2368-BC60-F755-53A4-36243B43D2DD}"/>
              </a:ext>
            </a:extLst>
          </p:cNvPr>
          <p:cNvSpPr>
            <a:spLocks noGrp="1"/>
          </p:cNvSpPr>
          <p:nvPr>
            <p:ph type="ctrTitle"/>
          </p:nvPr>
        </p:nvSpPr>
        <p:spPr/>
        <p:txBody>
          <a:bodyPr/>
          <a:lstStyle/>
          <a:p>
            <a:pPr algn="ctr"/>
            <a:r>
              <a:rPr lang="en-US" dirty="0"/>
              <a:t>Object-Oriented Programming</a:t>
            </a:r>
          </a:p>
        </p:txBody>
      </p:sp>
      <p:sp>
        <p:nvSpPr>
          <p:cNvPr id="3" name="Subtitle 2">
            <a:extLst>
              <a:ext uri="{FF2B5EF4-FFF2-40B4-BE49-F238E27FC236}">
                <a16:creationId xmlns:a16="http://schemas.microsoft.com/office/drawing/2014/main" id="{F3836984-4D23-4BF7-BC68-17CDC7E919F6}"/>
              </a:ext>
            </a:extLst>
          </p:cNvPr>
          <p:cNvSpPr>
            <a:spLocks noGrp="1"/>
          </p:cNvSpPr>
          <p:nvPr>
            <p:ph type="subTitle" idx="1"/>
          </p:nvPr>
        </p:nvSpPr>
        <p:spPr>
          <a:xfrm>
            <a:off x="982765" y="5280847"/>
            <a:ext cx="10399235" cy="434974"/>
          </a:xfrm>
        </p:spPr>
        <p:txBody>
          <a:bodyPr>
            <a:normAutofit fontScale="85000" lnSpcReduction="10000"/>
          </a:bodyPr>
          <a:lstStyle/>
          <a:p>
            <a:r>
              <a:rPr lang="en-US"/>
              <a:t>WEEK 07</a:t>
            </a:r>
            <a:r>
              <a:rPr lang="en-US" dirty="0"/>
              <a:t>																		Abeeha Sattar</a:t>
            </a:r>
          </a:p>
        </p:txBody>
      </p:sp>
    </p:spTree>
    <p:extLst>
      <p:ext uri="{BB962C8B-B14F-4D97-AF65-F5344CB8AC3E}">
        <p14:creationId xmlns:p14="http://schemas.microsoft.com/office/powerpoint/2010/main" val="4055406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Hierarchical Inheritance</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a:xfrm>
            <a:off x="818712" y="2222287"/>
            <a:ext cx="10554574" cy="4188525"/>
          </a:xfrm>
        </p:spPr>
        <p:txBody>
          <a:bodyPr numCol="2">
            <a:noAutofit/>
          </a:bodyPr>
          <a:lstStyle/>
          <a:p>
            <a:pPr marL="0" indent="0">
              <a:buNone/>
            </a:pPr>
            <a:r>
              <a:rPr lang="en-US" sz="1500" dirty="0">
                <a:solidFill>
                  <a:srgbClr val="0000FF"/>
                </a:solidFill>
                <a:latin typeface="Consolas" panose="020B0609020204030204" pitchFamily="49" charset="0"/>
              </a:rPr>
              <a:t>class</a:t>
            </a:r>
            <a:r>
              <a:rPr lang="en-US" sz="1500" dirty="0">
                <a:solidFill>
                  <a:srgbClr val="000000"/>
                </a:solidFill>
                <a:latin typeface="Consolas" panose="020B0609020204030204" pitchFamily="49" charset="0"/>
              </a:rPr>
              <a:t> </a:t>
            </a:r>
            <a:r>
              <a:rPr lang="en-US" sz="1500" dirty="0">
                <a:solidFill>
                  <a:srgbClr val="2B91AF"/>
                </a:solidFill>
                <a:latin typeface="Consolas" panose="020B0609020204030204" pitchFamily="49" charset="0"/>
              </a:rPr>
              <a:t>Nani</a:t>
            </a:r>
            <a:r>
              <a:rPr lang="en-US" sz="1500" dirty="0">
                <a:solidFill>
                  <a:srgbClr val="000000"/>
                </a:solidFill>
                <a:latin typeface="Consolas" panose="020B0609020204030204" pitchFamily="49" charset="0"/>
              </a:rPr>
              <a:t> {</a:t>
            </a:r>
          </a:p>
          <a:p>
            <a:pPr marL="0" indent="0">
              <a:buNone/>
            </a:pP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bool</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blackHair</a:t>
            </a:r>
            <a:r>
              <a:rPr lang="en-US" sz="1500" dirty="0">
                <a:solidFill>
                  <a:srgbClr val="000000"/>
                </a:solidFill>
                <a:latin typeface="Consolas" panose="020B0609020204030204" pitchFamily="49" charset="0"/>
              </a:rPr>
              <a:t> = </a:t>
            </a:r>
            <a:r>
              <a:rPr lang="en-US" sz="1500" dirty="0">
                <a:solidFill>
                  <a:srgbClr val="0000FF"/>
                </a:solidFill>
                <a:latin typeface="Consolas" panose="020B0609020204030204" pitchFamily="49" charset="0"/>
              </a:rPr>
              <a:t>true</a:t>
            </a:r>
            <a:r>
              <a:rPr lang="en-US" sz="1500" dirty="0">
                <a:solidFill>
                  <a:srgbClr val="000000"/>
                </a:solidFill>
                <a:latin typeface="Consolas" panose="020B0609020204030204" pitchFamily="49" charset="0"/>
              </a:rPr>
              <a:t>;</a:t>
            </a:r>
          </a:p>
          <a:p>
            <a:pPr marL="0" indent="0">
              <a:buNone/>
            </a:pP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void</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giveCandies</a:t>
            </a:r>
            <a:r>
              <a:rPr lang="en-US" sz="1500" dirty="0">
                <a:solidFill>
                  <a:srgbClr val="000000"/>
                </a:solidFill>
                <a:latin typeface="Consolas" panose="020B0609020204030204" pitchFamily="49" charset="0"/>
              </a:rPr>
              <a:t>() {}</a:t>
            </a:r>
          </a:p>
          <a:p>
            <a:pPr marL="0" indent="0">
              <a:buNone/>
            </a:pP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public</a:t>
            </a:r>
            <a:r>
              <a:rPr lang="en-US" sz="1500" dirty="0">
                <a:solidFill>
                  <a:srgbClr val="000000"/>
                </a:solidFill>
                <a:latin typeface="Consolas" panose="020B0609020204030204" pitchFamily="49" charset="0"/>
              </a:rPr>
              <a:t>:</a:t>
            </a:r>
          </a:p>
          <a:p>
            <a:pPr marL="0" indent="0">
              <a:buNone/>
            </a:pP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bool</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hasBlackHair</a:t>
            </a:r>
            <a:r>
              <a:rPr lang="en-US" sz="1500" dirty="0">
                <a:solidFill>
                  <a:srgbClr val="000000"/>
                </a:solidFill>
                <a:latin typeface="Consolas" panose="020B0609020204030204" pitchFamily="49" charset="0"/>
              </a:rPr>
              <a:t>() {</a:t>
            </a:r>
          </a:p>
          <a:p>
            <a:pPr marL="0" indent="0">
              <a:buNone/>
            </a:pP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return</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blackHair</a:t>
            </a:r>
            <a:r>
              <a:rPr lang="en-US" sz="1500" dirty="0">
                <a:solidFill>
                  <a:srgbClr val="000000"/>
                </a:solidFill>
                <a:latin typeface="Consolas" panose="020B0609020204030204" pitchFamily="49" charset="0"/>
              </a:rPr>
              <a:t>;</a:t>
            </a:r>
          </a:p>
          <a:p>
            <a:pPr marL="0" indent="0">
              <a:buNone/>
            </a:pPr>
            <a:r>
              <a:rPr lang="en-US" sz="1500" dirty="0">
                <a:solidFill>
                  <a:srgbClr val="000000"/>
                </a:solidFill>
                <a:latin typeface="Consolas" panose="020B0609020204030204" pitchFamily="49" charset="0"/>
              </a:rPr>
              <a:t>        }</a:t>
            </a:r>
          </a:p>
          <a:p>
            <a:pPr marL="0" indent="0">
              <a:buNone/>
            </a:pPr>
            <a:r>
              <a:rPr lang="en-US" sz="1500" dirty="0">
                <a:solidFill>
                  <a:srgbClr val="000000"/>
                </a:solidFill>
                <a:latin typeface="Consolas" panose="020B0609020204030204" pitchFamily="49" charset="0"/>
              </a:rPr>
              <a:t>};</a:t>
            </a:r>
          </a:p>
          <a:p>
            <a:pPr marL="0" indent="0">
              <a:buNone/>
            </a:pPr>
            <a:endParaRPr lang="en-US" sz="1500" dirty="0">
              <a:solidFill>
                <a:srgbClr val="0000FF"/>
              </a:solidFill>
              <a:latin typeface="Consolas" panose="020B0609020204030204" pitchFamily="49" charset="0"/>
            </a:endParaRPr>
          </a:p>
          <a:p>
            <a:pPr marL="0" indent="0">
              <a:buNone/>
            </a:pPr>
            <a:r>
              <a:rPr lang="en-US" sz="1500" dirty="0">
                <a:solidFill>
                  <a:srgbClr val="0000FF"/>
                </a:solidFill>
                <a:latin typeface="Consolas" panose="020B0609020204030204" pitchFamily="49" charset="0"/>
              </a:rPr>
              <a:t>class</a:t>
            </a:r>
            <a:r>
              <a:rPr lang="en-US" sz="1500" dirty="0">
                <a:solidFill>
                  <a:srgbClr val="000000"/>
                </a:solidFill>
                <a:latin typeface="Consolas" panose="020B0609020204030204" pitchFamily="49" charset="0"/>
              </a:rPr>
              <a:t> </a:t>
            </a:r>
            <a:r>
              <a:rPr lang="en-US" sz="1500" dirty="0">
                <a:solidFill>
                  <a:srgbClr val="2B91AF"/>
                </a:solidFill>
                <a:latin typeface="Consolas" panose="020B0609020204030204" pitchFamily="49" charset="0"/>
              </a:rPr>
              <a:t>Ammi</a:t>
            </a:r>
            <a:r>
              <a:rPr lang="en-US" sz="1500" dirty="0">
                <a:solidFill>
                  <a:srgbClr val="000000"/>
                </a:solidFill>
                <a:latin typeface="Consolas" panose="020B0609020204030204" pitchFamily="49" charset="0"/>
              </a:rPr>
              <a:t> : </a:t>
            </a:r>
            <a:r>
              <a:rPr lang="en-US" sz="1500" dirty="0">
                <a:solidFill>
                  <a:srgbClr val="0000FF"/>
                </a:solidFill>
                <a:latin typeface="Consolas" panose="020B0609020204030204" pitchFamily="49" charset="0"/>
              </a:rPr>
              <a:t>public</a:t>
            </a:r>
            <a:r>
              <a:rPr lang="en-US" sz="1500" dirty="0">
                <a:solidFill>
                  <a:srgbClr val="000000"/>
                </a:solidFill>
                <a:latin typeface="Consolas" panose="020B0609020204030204" pitchFamily="49" charset="0"/>
              </a:rPr>
              <a:t> </a:t>
            </a:r>
            <a:r>
              <a:rPr lang="en-US" sz="1500" dirty="0">
                <a:solidFill>
                  <a:srgbClr val="2B91AF"/>
                </a:solidFill>
                <a:latin typeface="Consolas" panose="020B0609020204030204" pitchFamily="49" charset="0"/>
              </a:rPr>
              <a:t>Nani</a:t>
            </a:r>
            <a:r>
              <a:rPr lang="en-US" sz="1500" dirty="0">
                <a:solidFill>
                  <a:srgbClr val="000000"/>
                </a:solidFill>
                <a:latin typeface="Consolas" panose="020B0609020204030204" pitchFamily="49" charset="0"/>
              </a:rPr>
              <a:t> {</a:t>
            </a:r>
          </a:p>
          <a:p>
            <a:pPr marL="0" indent="0">
              <a:buNone/>
            </a:pP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void</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beAngry</a:t>
            </a:r>
            <a:r>
              <a:rPr lang="en-US" sz="1500" dirty="0">
                <a:solidFill>
                  <a:srgbClr val="000000"/>
                </a:solidFill>
                <a:latin typeface="Consolas" panose="020B0609020204030204" pitchFamily="49" charset="0"/>
              </a:rPr>
              <a:t>() {}</a:t>
            </a:r>
          </a:p>
          <a:p>
            <a:pPr marL="0" indent="0">
              <a:buNone/>
            </a:pPr>
            <a:r>
              <a:rPr lang="en-US" sz="1500" dirty="0">
                <a:solidFill>
                  <a:srgbClr val="000000"/>
                </a:solidFill>
                <a:latin typeface="Consolas" panose="020B0609020204030204" pitchFamily="49" charset="0"/>
              </a:rPr>
              <a:t>};</a:t>
            </a:r>
          </a:p>
          <a:p>
            <a:pPr marL="0" indent="0">
              <a:buNone/>
            </a:pPr>
            <a:r>
              <a:rPr lang="en-US" sz="1500" dirty="0">
                <a:solidFill>
                  <a:srgbClr val="0000FF"/>
                </a:solidFill>
                <a:latin typeface="Consolas" panose="020B0609020204030204" pitchFamily="49" charset="0"/>
              </a:rPr>
              <a:t>class</a:t>
            </a:r>
            <a:r>
              <a:rPr lang="en-US" sz="1500" dirty="0">
                <a:solidFill>
                  <a:srgbClr val="000000"/>
                </a:solidFill>
                <a:latin typeface="Consolas" panose="020B0609020204030204" pitchFamily="49" charset="0"/>
              </a:rPr>
              <a:t> </a:t>
            </a:r>
            <a:r>
              <a:rPr lang="en-US" sz="1500" dirty="0" err="1">
                <a:solidFill>
                  <a:srgbClr val="2B91AF"/>
                </a:solidFill>
                <a:latin typeface="Consolas" panose="020B0609020204030204" pitchFamily="49" charset="0"/>
              </a:rPr>
              <a:t>Khala</a:t>
            </a:r>
            <a:r>
              <a:rPr lang="en-US" sz="1500" dirty="0">
                <a:solidFill>
                  <a:srgbClr val="000000"/>
                </a:solidFill>
                <a:latin typeface="Consolas" panose="020B0609020204030204" pitchFamily="49" charset="0"/>
              </a:rPr>
              <a:t> : </a:t>
            </a:r>
            <a:r>
              <a:rPr lang="en-US" sz="1500" dirty="0">
                <a:solidFill>
                  <a:srgbClr val="0000FF"/>
                </a:solidFill>
                <a:latin typeface="Consolas" panose="020B0609020204030204" pitchFamily="49" charset="0"/>
              </a:rPr>
              <a:t>public</a:t>
            </a:r>
            <a:r>
              <a:rPr lang="en-US" sz="1500" dirty="0">
                <a:solidFill>
                  <a:srgbClr val="000000"/>
                </a:solidFill>
                <a:latin typeface="Consolas" panose="020B0609020204030204" pitchFamily="49" charset="0"/>
              </a:rPr>
              <a:t> </a:t>
            </a:r>
            <a:r>
              <a:rPr lang="en-US" sz="1500" dirty="0">
                <a:solidFill>
                  <a:srgbClr val="2B91AF"/>
                </a:solidFill>
                <a:latin typeface="Consolas" panose="020B0609020204030204" pitchFamily="49" charset="0"/>
              </a:rPr>
              <a:t>Nani</a:t>
            </a:r>
            <a:r>
              <a:rPr lang="en-US" sz="1500" dirty="0">
                <a:solidFill>
                  <a:srgbClr val="000000"/>
                </a:solidFill>
                <a:latin typeface="Consolas" panose="020B0609020204030204" pitchFamily="49" charset="0"/>
              </a:rPr>
              <a:t> {};</a:t>
            </a:r>
          </a:p>
          <a:p>
            <a:pPr marL="0" indent="0">
              <a:buNone/>
            </a:pPr>
            <a:endParaRPr lang="en-US" sz="1500" dirty="0">
              <a:solidFill>
                <a:srgbClr val="0000FF"/>
              </a:solidFill>
              <a:latin typeface="Consolas" panose="020B0609020204030204" pitchFamily="49" charset="0"/>
            </a:endParaRPr>
          </a:p>
          <a:p>
            <a:pPr marL="0" indent="0">
              <a:buNone/>
            </a:pPr>
            <a:endParaRPr lang="en-US" sz="1500" dirty="0">
              <a:solidFill>
                <a:srgbClr val="0000FF"/>
              </a:solidFill>
              <a:latin typeface="Consolas" panose="020B0609020204030204" pitchFamily="49" charset="0"/>
            </a:endParaRPr>
          </a:p>
          <a:p>
            <a:pPr marL="0" indent="0">
              <a:buNone/>
            </a:pPr>
            <a:r>
              <a:rPr lang="en-US" sz="1500" dirty="0">
                <a:solidFill>
                  <a:srgbClr val="0000FF"/>
                </a:solidFill>
                <a:latin typeface="Consolas" panose="020B0609020204030204" pitchFamily="49" charset="0"/>
              </a:rPr>
              <a:t>class</a:t>
            </a:r>
            <a:r>
              <a:rPr lang="en-US" sz="1500" dirty="0">
                <a:solidFill>
                  <a:srgbClr val="000000"/>
                </a:solidFill>
                <a:latin typeface="Consolas" panose="020B0609020204030204" pitchFamily="49" charset="0"/>
              </a:rPr>
              <a:t> </a:t>
            </a:r>
            <a:r>
              <a:rPr lang="en-US" sz="1500" dirty="0">
                <a:solidFill>
                  <a:srgbClr val="2B91AF"/>
                </a:solidFill>
                <a:latin typeface="Consolas" panose="020B0609020204030204" pitchFamily="49" charset="0"/>
              </a:rPr>
              <a:t>Me</a:t>
            </a:r>
            <a:r>
              <a:rPr lang="en-US" sz="1500" dirty="0">
                <a:solidFill>
                  <a:srgbClr val="000000"/>
                </a:solidFill>
                <a:latin typeface="Consolas" panose="020B0609020204030204" pitchFamily="49" charset="0"/>
              </a:rPr>
              <a:t> : </a:t>
            </a:r>
            <a:r>
              <a:rPr lang="en-US" sz="1500" dirty="0">
                <a:solidFill>
                  <a:srgbClr val="0000FF"/>
                </a:solidFill>
                <a:latin typeface="Consolas" panose="020B0609020204030204" pitchFamily="49" charset="0"/>
              </a:rPr>
              <a:t>public</a:t>
            </a:r>
            <a:r>
              <a:rPr lang="en-US" sz="1500" dirty="0">
                <a:solidFill>
                  <a:srgbClr val="000000"/>
                </a:solidFill>
                <a:latin typeface="Consolas" panose="020B0609020204030204" pitchFamily="49" charset="0"/>
              </a:rPr>
              <a:t> </a:t>
            </a:r>
            <a:r>
              <a:rPr lang="en-US" sz="1500" dirty="0">
                <a:solidFill>
                  <a:srgbClr val="2B91AF"/>
                </a:solidFill>
                <a:latin typeface="Consolas" panose="020B0609020204030204" pitchFamily="49" charset="0"/>
              </a:rPr>
              <a:t>Ammi</a:t>
            </a:r>
            <a:r>
              <a:rPr lang="en-US" sz="1500" dirty="0">
                <a:solidFill>
                  <a:srgbClr val="000000"/>
                </a:solidFill>
                <a:latin typeface="Consolas" panose="020B0609020204030204" pitchFamily="49" charset="0"/>
              </a:rPr>
              <a:t> {</a:t>
            </a:r>
          </a:p>
          <a:p>
            <a:pPr marL="0" indent="0">
              <a:buNone/>
            </a:pP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public</a:t>
            </a:r>
            <a:r>
              <a:rPr lang="en-US" sz="1500" dirty="0">
                <a:solidFill>
                  <a:srgbClr val="000000"/>
                </a:solidFill>
                <a:latin typeface="Consolas" panose="020B0609020204030204" pitchFamily="49" charset="0"/>
              </a:rPr>
              <a:t>:</a:t>
            </a:r>
          </a:p>
          <a:p>
            <a:pPr marL="0" indent="0">
              <a:buNone/>
            </a:pP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void</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smileAndWave</a:t>
            </a:r>
            <a:r>
              <a:rPr lang="en-US" sz="1500" dirty="0">
                <a:solidFill>
                  <a:srgbClr val="000000"/>
                </a:solidFill>
                <a:latin typeface="Consolas" panose="020B0609020204030204" pitchFamily="49" charset="0"/>
              </a:rPr>
              <a:t>() {}</a:t>
            </a:r>
          </a:p>
          <a:p>
            <a:pPr marL="0" indent="0">
              <a:buNone/>
            </a:pPr>
            <a:r>
              <a:rPr lang="en-US" sz="1500" dirty="0">
                <a:solidFill>
                  <a:srgbClr val="000000"/>
                </a:solidFill>
                <a:latin typeface="Consolas" panose="020B0609020204030204" pitchFamily="49" charset="0"/>
              </a:rPr>
              <a:t>};</a:t>
            </a:r>
          </a:p>
          <a:p>
            <a:pPr marL="0" indent="0">
              <a:buNone/>
            </a:pPr>
            <a:endParaRPr lang="en-US" sz="1500" dirty="0">
              <a:solidFill>
                <a:srgbClr val="000000"/>
              </a:solidFill>
              <a:latin typeface="Consolas" panose="020B0609020204030204" pitchFamily="49" charset="0"/>
            </a:endParaRPr>
          </a:p>
          <a:p>
            <a:pPr marL="0" indent="0">
              <a:buNone/>
            </a:pPr>
            <a:endParaRPr lang="en-US" sz="1500" dirty="0">
              <a:solidFill>
                <a:srgbClr val="0000FF"/>
              </a:solidFill>
              <a:latin typeface="Consolas" panose="020B0609020204030204" pitchFamily="49" charset="0"/>
            </a:endParaRPr>
          </a:p>
          <a:p>
            <a:pPr marL="0" indent="0">
              <a:buNone/>
            </a:pPr>
            <a:r>
              <a:rPr lang="en-US" sz="1500" dirty="0">
                <a:solidFill>
                  <a:srgbClr val="0000FF"/>
                </a:solidFill>
                <a:latin typeface="Consolas" panose="020B0609020204030204" pitchFamily="49" charset="0"/>
              </a:rPr>
              <a:t>class</a:t>
            </a:r>
            <a:r>
              <a:rPr lang="en-US" sz="1500" dirty="0">
                <a:solidFill>
                  <a:srgbClr val="000000"/>
                </a:solidFill>
                <a:latin typeface="Consolas" panose="020B0609020204030204" pitchFamily="49" charset="0"/>
              </a:rPr>
              <a:t> </a:t>
            </a:r>
            <a:r>
              <a:rPr lang="en-US" sz="1500" dirty="0">
                <a:solidFill>
                  <a:srgbClr val="2B91AF"/>
                </a:solidFill>
                <a:latin typeface="Consolas" panose="020B0609020204030204" pitchFamily="49" charset="0"/>
              </a:rPr>
              <a:t>Sister</a:t>
            </a:r>
            <a:r>
              <a:rPr lang="en-US" sz="1500" dirty="0">
                <a:solidFill>
                  <a:srgbClr val="000000"/>
                </a:solidFill>
                <a:latin typeface="Consolas" panose="020B0609020204030204" pitchFamily="49" charset="0"/>
              </a:rPr>
              <a:t> : </a:t>
            </a:r>
            <a:r>
              <a:rPr lang="en-US" sz="1500" dirty="0">
                <a:solidFill>
                  <a:srgbClr val="0000FF"/>
                </a:solidFill>
                <a:latin typeface="Consolas" panose="020B0609020204030204" pitchFamily="49" charset="0"/>
              </a:rPr>
              <a:t>public</a:t>
            </a:r>
            <a:r>
              <a:rPr lang="en-US" sz="1500" dirty="0">
                <a:solidFill>
                  <a:srgbClr val="000000"/>
                </a:solidFill>
                <a:latin typeface="Consolas" panose="020B0609020204030204" pitchFamily="49" charset="0"/>
              </a:rPr>
              <a:t> </a:t>
            </a:r>
            <a:r>
              <a:rPr lang="en-US" sz="1500" dirty="0">
                <a:solidFill>
                  <a:srgbClr val="2B91AF"/>
                </a:solidFill>
                <a:latin typeface="Consolas" panose="020B0609020204030204" pitchFamily="49" charset="0"/>
              </a:rPr>
              <a:t>Ammi</a:t>
            </a:r>
            <a:r>
              <a:rPr lang="en-US" sz="1500" dirty="0">
                <a:solidFill>
                  <a:srgbClr val="000000"/>
                </a:solidFill>
                <a:latin typeface="Consolas" panose="020B0609020204030204" pitchFamily="49" charset="0"/>
              </a:rPr>
              <a:t> {};</a:t>
            </a:r>
            <a:endParaRPr lang="en-US" sz="1500" dirty="0">
              <a:solidFill>
                <a:schemeClr val="bg2"/>
              </a:solidFill>
            </a:endParaRPr>
          </a:p>
        </p:txBody>
      </p:sp>
    </p:spTree>
    <p:extLst>
      <p:ext uri="{BB962C8B-B14F-4D97-AF65-F5344CB8AC3E}">
        <p14:creationId xmlns:p14="http://schemas.microsoft.com/office/powerpoint/2010/main" val="2024548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Hybrid (Virtual) Inheritance </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a:xfrm>
            <a:off x="818712" y="2222287"/>
            <a:ext cx="10554574" cy="1206713"/>
          </a:xfrm>
        </p:spPr>
        <p:txBody>
          <a:bodyPr/>
          <a:lstStyle/>
          <a:p>
            <a:r>
              <a:rPr lang="en-US" dirty="0">
                <a:solidFill>
                  <a:schemeClr val="bg2"/>
                </a:solidFill>
              </a:rPr>
              <a:t>Hybrid Inheritance is implemented by combining more than one type of inheritance. </a:t>
            </a:r>
          </a:p>
          <a:p>
            <a:r>
              <a:rPr lang="en-US" dirty="0">
                <a:solidFill>
                  <a:schemeClr val="bg2"/>
                </a:solidFill>
              </a:rPr>
              <a:t>For example: Combining Hierarchical inheritance and Multiple Inheritance.</a:t>
            </a:r>
          </a:p>
        </p:txBody>
      </p:sp>
      <p:sp>
        <p:nvSpPr>
          <p:cNvPr id="4" name="Rectangle 3">
            <a:extLst>
              <a:ext uri="{FF2B5EF4-FFF2-40B4-BE49-F238E27FC236}">
                <a16:creationId xmlns:a16="http://schemas.microsoft.com/office/drawing/2014/main" id="{1C668C1F-5ECD-24D6-96F9-513C87DE1A09}"/>
              </a:ext>
            </a:extLst>
          </p:cNvPr>
          <p:cNvSpPr/>
          <p:nvPr/>
        </p:nvSpPr>
        <p:spPr>
          <a:xfrm>
            <a:off x="6104469" y="3362898"/>
            <a:ext cx="1288974" cy="672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Parent</a:t>
            </a:r>
          </a:p>
        </p:txBody>
      </p:sp>
      <p:sp>
        <p:nvSpPr>
          <p:cNvPr id="5" name="Rectangle 4">
            <a:extLst>
              <a:ext uri="{FF2B5EF4-FFF2-40B4-BE49-F238E27FC236}">
                <a16:creationId xmlns:a16="http://schemas.microsoft.com/office/drawing/2014/main" id="{EA754DB9-0E6D-F181-DD0C-F7149FC428FE}"/>
              </a:ext>
            </a:extLst>
          </p:cNvPr>
          <p:cNvSpPr/>
          <p:nvPr/>
        </p:nvSpPr>
        <p:spPr>
          <a:xfrm>
            <a:off x="6104469" y="4749051"/>
            <a:ext cx="1288974" cy="672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Child</a:t>
            </a:r>
          </a:p>
        </p:txBody>
      </p:sp>
      <p:cxnSp>
        <p:nvCxnSpPr>
          <p:cNvPr id="6" name="Straight Arrow Connector 5">
            <a:extLst>
              <a:ext uri="{FF2B5EF4-FFF2-40B4-BE49-F238E27FC236}">
                <a16:creationId xmlns:a16="http://schemas.microsoft.com/office/drawing/2014/main" id="{9981AA9C-FA31-34D1-94D4-68BD17742A5C}"/>
              </a:ext>
            </a:extLst>
          </p:cNvPr>
          <p:cNvCxnSpPr>
            <a:stCxn id="5" idx="0"/>
            <a:endCxn id="4" idx="2"/>
          </p:cNvCxnSpPr>
          <p:nvPr/>
        </p:nvCxnSpPr>
        <p:spPr>
          <a:xfrm flipV="1">
            <a:off x="6748956" y="4034927"/>
            <a:ext cx="0" cy="7141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2F0CB86C-6067-1AB4-EAB6-F567AD0413B1}"/>
              </a:ext>
            </a:extLst>
          </p:cNvPr>
          <p:cNvSpPr/>
          <p:nvPr/>
        </p:nvSpPr>
        <p:spPr>
          <a:xfrm>
            <a:off x="4171008" y="3363680"/>
            <a:ext cx="1288974" cy="672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Parent</a:t>
            </a:r>
          </a:p>
        </p:txBody>
      </p:sp>
      <p:cxnSp>
        <p:nvCxnSpPr>
          <p:cNvPr id="12" name="Straight Arrow Connector 11">
            <a:extLst>
              <a:ext uri="{FF2B5EF4-FFF2-40B4-BE49-F238E27FC236}">
                <a16:creationId xmlns:a16="http://schemas.microsoft.com/office/drawing/2014/main" id="{F60F379C-6FB4-604F-8C9E-79E737121073}"/>
              </a:ext>
            </a:extLst>
          </p:cNvPr>
          <p:cNvCxnSpPr>
            <a:stCxn id="5" idx="0"/>
            <a:endCxn id="7" idx="2"/>
          </p:cNvCxnSpPr>
          <p:nvPr/>
        </p:nvCxnSpPr>
        <p:spPr>
          <a:xfrm flipH="1" flipV="1">
            <a:off x="4815495" y="4035709"/>
            <a:ext cx="1933461" cy="7133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C1150DCB-1D6C-1F87-F711-B96FFDCCCB34}"/>
              </a:ext>
            </a:extLst>
          </p:cNvPr>
          <p:cNvSpPr/>
          <p:nvPr/>
        </p:nvSpPr>
        <p:spPr>
          <a:xfrm>
            <a:off x="5459982" y="6076175"/>
            <a:ext cx="1288974" cy="672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Grand</a:t>
            </a:r>
          </a:p>
          <a:p>
            <a:pPr algn="ctr"/>
            <a:r>
              <a:rPr lang="en-US" b="1" dirty="0">
                <a:solidFill>
                  <a:schemeClr val="bg2"/>
                </a:solidFill>
              </a:rPr>
              <a:t>Child</a:t>
            </a:r>
          </a:p>
        </p:txBody>
      </p:sp>
      <p:cxnSp>
        <p:nvCxnSpPr>
          <p:cNvPr id="15" name="Straight Arrow Connector 14">
            <a:extLst>
              <a:ext uri="{FF2B5EF4-FFF2-40B4-BE49-F238E27FC236}">
                <a16:creationId xmlns:a16="http://schemas.microsoft.com/office/drawing/2014/main" id="{98B4EE64-3E7A-35D9-43B8-0ECA4038665B}"/>
              </a:ext>
            </a:extLst>
          </p:cNvPr>
          <p:cNvCxnSpPr>
            <a:cxnSpLocks/>
            <a:stCxn id="14" idx="0"/>
          </p:cNvCxnSpPr>
          <p:nvPr/>
        </p:nvCxnSpPr>
        <p:spPr>
          <a:xfrm flipV="1">
            <a:off x="6104469" y="5421080"/>
            <a:ext cx="660089" cy="6550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CFA980F3-D99B-B394-C525-2C1A53CFFE9A}"/>
              </a:ext>
            </a:extLst>
          </p:cNvPr>
          <p:cNvSpPr/>
          <p:nvPr/>
        </p:nvSpPr>
        <p:spPr>
          <a:xfrm>
            <a:off x="6830657" y="6076175"/>
            <a:ext cx="1288974" cy="672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Grand</a:t>
            </a:r>
          </a:p>
          <a:p>
            <a:pPr algn="ctr"/>
            <a:r>
              <a:rPr lang="en-US" b="1" dirty="0">
                <a:solidFill>
                  <a:schemeClr val="bg2"/>
                </a:solidFill>
              </a:rPr>
              <a:t>Child</a:t>
            </a:r>
          </a:p>
        </p:txBody>
      </p:sp>
      <p:cxnSp>
        <p:nvCxnSpPr>
          <p:cNvPr id="17" name="Straight Arrow Connector 16">
            <a:extLst>
              <a:ext uri="{FF2B5EF4-FFF2-40B4-BE49-F238E27FC236}">
                <a16:creationId xmlns:a16="http://schemas.microsoft.com/office/drawing/2014/main" id="{7EC630F4-EBE8-6CF6-0D76-16DB9396C5D7}"/>
              </a:ext>
            </a:extLst>
          </p:cNvPr>
          <p:cNvCxnSpPr>
            <a:cxnSpLocks/>
            <a:stCxn id="16" idx="0"/>
          </p:cNvCxnSpPr>
          <p:nvPr/>
        </p:nvCxnSpPr>
        <p:spPr>
          <a:xfrm flipH="1" flipV="1">
            <a:off x="6764558" y="5421080"/>
            <a:ext cx="710586" cy="6550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5503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Hybrid (Virtual) Inheritance </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numCol="2">
            <a:noAutofit/>
          </a:bodyPr>
          <a:lstStyle/>
          <a:p>
            <a:pPr marL="0" indent="0">
              <a:buNone/>
            </a:pPr>
            <a:r>
              <a:rPr lang="en-US" sz="1500" dirty="0">
                <a:solidFill>
                  <a:srgbClr val="0000FF"/>
                </a:solidFill>
                <a:latin typeface="Consolas" panose="020B0609020204030204" pitchFamily="49" charset="0"/>
              </a:rPr>
              <a:t>class</a:t>
            </a:r>
            <a:r>
              <a:rPr lang="en-US" sz="1500" dirty="0">
                <a:solidFill>
                  <a:srgbClr val="000000"/>
                </a:solidFill>
                <a:latin typeface="Consolas" panose="020B0609020204030204" pitchFamily="49" charset="0"/>
              </a:rPr>
              <a:t> </a:t>
            </a:r>
            <a:r>
              <a:rPr lang="en-US" sz="1500" dirty="0">
                <a:solidFill>
                  <a:srgbClr val="2B91AF"/>
                </a:solidFill>
                <a:latin typeface="Consolas" panose="020B0609020204030204" pitchFamily="49" charset="0"/>
              </a:rPr>
              <a:t>Nani</a:t>
            </a:r>
            <a:r>
              <a:rPr lang="en-US" sz="1500" dirty="0">
                <a:solidFill>
                  <a:srgbClr val="000000"/>
                </a:solidFill>
                <a:latin typeface="Consolas" panose="020B0609020204030204" pitchFamily="49" charset="0"/>
              </a:rPr>
              <a:t> {</a:t>
            </a:r>
          </a:p>
          <a:p>
            <a:pPr marL="0" indent="0">
              <a:buNone/>
            </a:pP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bool</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blackHair</a:t>
            </a:r>
            <a:r>
              <a:rPr lang="en-US" sz="1500" dirty="0">
                <a:solidFill>
                  <a:srgbClr val="000000"/>
                </a:solidFill>
                <a:latin typeface="Consolas" panose="020B0609020204030204" pitchFamily="49" charset="0"/>
              </a:rPr>
              <a:t> = </a:t>
            </a:r>
            <a:r>
              <a:rPr lang="en-US" sz="1500" dirty="0">
                <a:solidFill>
                  <a:srgbClr val="0000FF"/>
                </a:solidFill>
                <a:latin typeface="Consolas" panose="020B0609020204030204" pitchFamily="49" charset="0"/>
              </a:rPr>
              <a:t>true</a:t>
            </a:r>
            <a:r>
              <a:rPr lang="en-US" sz="1500" dirty="0">
                <a:solidFill>
                  <a:srgbClr val="000000"/>
                </a:solidFill>
                <a:latin typeface="Consolas" panose="020B0609020204030204" pitchFamily="49" charset="0"/>
              </a:rPr>
              <a:t>;</a:t>
            </a:r>
          </a:p>
          <a:p>
            <a:pPr marL="0" indent="0">
              <a:buNone/>
            </a:pP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void</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giveCandies</a:t>
            </a:r>
            <a:r>
              <a:rPr lang="en-US" sz="1500" dirty="0">
                <a:solidFill>
                  <a:srgbClr val="000000"/>
                </a:solidFill>
                <a:latin typeface="Consolas" panose="020B0609020204030204" pitchFamily="49" charset="0"/>
              </a:rPr>
              <a:t>() {}</a:t>
            </a:r>
          </a:p>
          <a:p>
            <a:pPr marL="0" indent="0">
              <a:buNone/>
            </a:pP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public</a:t>
            </a:r>
            <a:r>
              <a:rPr lang="en-US" sz="1500" dirty="0">
                <a:solidFill>
                  <a:srgbClr val="000000"/>
                </a:solidFill>
                <a:latin typeface="Consolas" panose="020B0609020204030204" pitchFamily="49" charset="0"/>
              </a:rPr>
              <a:t>:</a:t>
            </a:r>
          </a:p>
          <a:p>
            <a:pPr marL="0" indent="0">
              <a:buNone/>
            </a:pP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bool</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hasBlackHair</a:t>
            </a:r>
            <a:r>
              <a:rPr lang="en-US" sz="1500" dirty="0">
                <a:solidFill>
                  <a:srgbClr val="000000"/>
                </a:solidFill>
                <a:latin typeface="Consolas" panose="020B0609020204030204" pitchFamily="49" charset="0"/>
              </a:rPr>
              <a:t>() {</a:t>
            </a:r>
          </a:p>
          <a:p>
            <a:pPr marL="0" indent="0">
              <a:buNone/>
            </a:pP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return</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blackHair</a:t>
            </a:r>
            <a:r>
              <a:rPr lang="en-US" sz="1500" dirty="0">
                <a:solidFill>
                  <a:srgbClr val="000000"/>
                </a:solidFill>
                <a:latin typeface="Consolas" panose="020B0609020204030204" pitchFamily="49" charset="0"/>
              </a:rPr>
              <a:t>;</a:t>
            </a:r>
          </a:p>
          <a:p>
            <a:pPr marL="0" indent="0">
              <a:buNone/>
            </a:pPr>
            <a:r>
              <a:rPr lang="en-US" sz="1500" dirty="0">
                <a:solidFill>
                  <a:srgbClr val="000000"/>
                </a:solidFill>
                <a:latin typeface="Consolas" panose="020B0609020204030204" pitchFamily="49" charset="0"/>
              </a:rPr>
              <a:t>        }</a:t>
            </a:r>
          </a:p>
          <a:p>
            <a:pPr marL="0" indent="0">
              <a:buNone/>
            </a:pPr>
            <a:r>
              <a:rPr lang="en-US" sz="1500" dirty="0">
                <a:solidFill>
                  <a:srgbClr val="000000"/>
                </a:solidFill>
                <a:latin typeface="Consolas" panose="020B0609020204030204" pitchFamily="49" charset="0"/>
              </a:rPr>
              <a:t>};</a:t>
            </a:r>
          </a:p>
          <a:p>
            <a:pPr marL="0" indent="0">
              <a:buNone/>
            </a:pPr>
            <a:endParaRPr lang="en-US" sz="1500" dirty="0">
              <a:solidFill>
                <a:srgbClr val="000000"/>
              </a:solidFill>
              <a:latin typeface="Consolas" panose="020B0609020204030204" pitchFamily="49" charset="0"/>
            </a:endParaRPr>
          </a:p>
          <a:p>
            <a:pPr marL="0" indent="0">
              <a:buNone/>
            </a:pPr>
            <a:r>
              <a:rPr lang="en-US" sz="1500" dirty="0">
                <a:solidFill>
                  <a:srgbClr val="0000FF"/>
                </a:solidFill>
                <a:latin typeface="Consolas" panose="020B0609020204030204" pitchFamily="49" charset="0"/>
              </a:rPr>
              <a:t>class</a:t>
            </a:r>
            <a:r>
              <a:rPr lang="en-US" sz="1500" dirty="0">
                <a:solidFill>
                  <a:srgbClr val="000000"/>
                </a:solidFill>
                <a:latin typeface="Consolas" panose="020B0609020204030204" pitchFamily="49" charset="0"/>
              </a:rPr>
              <a:t> </a:t>
            </a:r>
            <a:r>
              <a:rPr lang="en-US" sz="1500" dirty="0">
                <a:solidFill>
                  <a:srgbClr val="2B91AF"/>
                </a:solidFill>
                <a:latin typeface="Consolas" panose="020B0609020204030204" pitchFamily="49" charset="0"/>
              </a:rPr>
              <a:t>Nana</a:t>
            </a:r>
            <a:r>
              <a:rPr lang="en-US" sz="1500" dirty="0">
                <a:solidFill>
                  <a:srgbClr val="000000"/>
                </a:solidFill>
                <a:latin typeface="Consolas" panose="020B0609020204030204" pitchFamily="49" charset="0"/>
              </a:rPr>
              <a:t> {};</a:t>
            </a:r>
          </a:p>
          <a:p>
            <a:pPr marL="0" indent="0">
              <a:buNone/>
            </a:pPr>
            <a:endParaRPr lang="en-US" sz="1500" dirty="0">
              <a:solidFill>
                <a:srgbClr val="000000"/>
              </a:solidFill>
              <a:latin typeface="Consolas" panose="020B0609020204030204" pitchFamily="49" charset="0"/>
            </a:endParaRPr>
          </a:p>
          <a:p>
            <a:pPr marL="0" indent="0">
              <a:buNone/>
            </a:pPr>
            <a:r>
              <a:rPr lang="pl-PL" sz="1500" dirty="0">
                <a:solidFill>
                  <a:srgbClr val="0000FF"/>
                </a:solidFill>
                <a:latin typeface="Consolas" panose="020B0609020204030204" pitchFamily="49" charset="0"/>
              </a:rPr>
              <a:t>class</a:t>
            </a:r>
            <a:r>
              <a:rPr lang="pl-PL" sz="1500" dirty="0">
                <a:solidFill>
                  <a:srgbClr val="000000"/>
                </a:solidFill>
                <a:latin typeface="Consolas" panose="020B0609020204030204" pitchFamily="49" charset="0"/>
              </a:rPr>
              <a:t> </a:t>
            </a:r>
            <a:r>
              <a:rPr lang="pl-PL" sz="1500" dirty="0">
                <a:solidFill>
                  <a:srgbClr val="2B91AF"/>
                </a:solidFill>
                <a:latin typeface="Consolas" panose="020B0609020204030204" pitchFamily="49" charset="0"/>
              </a:rPr>
              <a:t>Ammi</a:t>
            </a:r>
            <a:r>
              <a:rPr lang="pl-PL" sz="1500" dirty="0">
                <a:solidFill>
                  <a:srgbClr val="000000"/>
                </a:solidFill>
                <a:latin typeface="Consolas" panose="020B0609020204030204" pitchFamily="49" charset="0"/>
              </a:rPr>
              <a:t> : </a:t>
            </a:r>
            <a:r>
              <a:rPr lang="pl-PL" sz="1500" dirty="0">
                <a:solidFill>
                  <a:srgbClr val="0000FF"/>
                </a:solidFill>
                <a:latin typeface="Consolas" panose="020B0609020204030204" pitchFamily="49" charset="0"/>
              </a:rPr>
              <a:t>public</a:t>
            </a:r>
            <a:r>
              <a:rPr lang="pl-PL" sz="1500" dirty="0">
                <a:solidFill>
                  <a:srgbClr val="000000"/>
                </a:solidFill>
                <a:latin typeface="Consolas" panose="020B0609020204030204" pitchFamily="49" charset="0"/>
              </a:rPr>
              <a:t> </a:t>
            </a:r>
            <a:r>
              <a:rPr lang="pl-PL" sz="1500" dirty="0">
                <a:solidFill>
                  <a:srgbClr val="2B91AF"/>
                </a:solidFill>
                <a:latin typeface="Consolas" panose="020B0609020204030204" pitchFamily="49" charset="0"/>
              </a:rPr>
              <a:t>Nani</a:t>
            </a:r>
            <a:r>
              <a:rPr lang="pl-PL" sz="1500" dirty="0">
                <a:solidFill>
                  <a:srgbClr val="000000"/>
                </a:solidFill>
                <a:latin typeface="Consolas" panose="020B0609020204030204" pitchFamily="49" charset="0"/>
              </a:rPr>
              <a:t>, </a:t>
            </a:r>
            <a:r>
              <a:rPr lang="pl-PL" sz="1500" dirty="0">
                <a:solidFill>
                  <a:srgbClr val="0000FF"/>
                </a:solidFill>
                <a:latin typeface="Consolas" panose="020B0609020204030204" pitchFamily="49" charset="0"/>
              </a:rPr>
              <a:t>public</a:t>
            </a:r>
            <a:r>
              <a:rPr lang="pl-PL" sz="1500" dirty="0">
                <a:solidFill>
                  <a:srgbClr val="000000"/>
                </a:solidFill>
                <a:latin typeface="Consolas" panose="020B0609020204030204" pitchFamily="49" charset="0"/>
              </a:rPr>
              <a:t> </a:t>
            </a:r>
            <a:r>
              <a:rPr lang="pl-PL" sz="1500" dirty="0">
                <a:solidFill>
                  <a:srgbClr val="2B91AF"/>
                </a:solidFill>
                <a:latin typeface="Consolas" panose="020B0609020204030204" pitchFamily="49" charset="0"/>
              </a:rPr>
              <a:t>Nana</a:t>
            </a:r>
            <a:r>
              <a:rPr lang="pl-PL" sz="1500" dirty="0">
                <a:solidFill>
                  <a:srgbClr val="000000"/>
                </a:solidFill>
                <a:latin typeface="Consolas" panose="020B0609020204030204" pitchFamily="49" charset="0"/>
              </a:rPr>
              <a:t> {</a:t>
            </a:r>
          </a:p>
          <a:p>
            <a:pPr marL="0" indent="0">
              <a:buNone/>
            </a:pP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void</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beAngry</a:t>
            </a:r>
            <a:r>
              <a:rPr lang="en-US" sz="1500" dirty="0">
                <a:solidFill>
                  <a:srgbClr val="000000"/>
                </a:solidFill>
                <a:latin typeface="Consolas" panose="020B0609020204030204" pitchFamily="49" charset="0"/>
              </a:rPr>
              <a:t>() {}</a:t>
            </a:r>
          </a:p>
          <a:p>
            <a:pPr marL="0" indent="0">
              <a:buNone/>
            </a:pPr>
            <a:r>
              <a:rPr lang="en-US" sz="1500" dirty="0">
                <a:solidFill>
                  <a:srgbClr val="000000"/>
                </a:solidFill>
                <a:latin typeface="Consolas" panose="020B0609020204030204" pitchFamily="49" charset="0"/>
              </a:rPr>
              <a:t>};</a:t>
            </a:r>
          </a:p>
          <a:p>
            <a:pPr marL="0" indent="0">
              <a:buNone/>
            </a:pPr>
            <a:endParaRPr lang="en-US" sz="1500" dirty="0">
              <a:solidFill>
                <a:srgbClr val="000000"/>
              </a:solidFill>
              <a:latin typeface="Consolas" panose="020B0609020204030204" pitchFamily="49" charset="0"/>
            </a:endParaRPr>
          </a:p>
          <a:p>
            <a:pPr marL="0" indent="0">
              <a:buNone/>
            </a:pPr>
            <a:r>
              <a:rPr lang="en-US" sz="1500" dirty="0">
                <a:solidFill>
                  <a:srgbClr val="0000FF"/>
                </a:solidFill>
                <a:latin typeface="Consolas" panose="020B0609020204030204" pitchFamily="49" charset="0"/>
              </a:rPr>
              <a:t>class</a:t>
            </a:r>
            <a:r>
              <a:rPr lang="en-US" sz="1500" dirty="0">
                <a:solidFill>
                  <a:srgbClr val="000000"/>
                </a:solidFill>
                <a:latin typeface="Consolas" panose="020B0609020204030204" pitchFamily="49" charset="0"/>
              </a:rPr>
              <a:t> </a:t>
            </a:r>
            <a:r>
              <a:rPr lang="en-US" sz="1500" dirty="0">
                <a:solidFill>
                  <a:srgbClr val="2B91AF"/>
                </a:solidFill>
                <a:latin typeface="Consolas" panose="020B0609020204030204" pitchFamily="49" charset="0"/>
              </a:rPr>
              <a:t>Me</a:t>
            </a:r>
            <a:r>
              <a:rPr lang="en-US" sz="1500" dirty="0">
                <a:solidFill>
                  <a:srgbClr val="000000"/>
                </a:solidFill>
                <a:latin typeface="Consolas" panose="020B0609020204030204" pitchFamily="49" charset="0"/>
              </a:rPr>
              <a:t> : </a:t>
            </a:r>
            <a:r>
              <a:rPr lang="en-US" sz="1500" dirty="0">
                <a:solidFill>
                  <a:srgbClr val="0000FF"/>
                </a:solidFill>
                <a:latin typeface="Consolas" panose="020B0609020204030204" pitchFamily="49" charset="0"/>
              </a:rPr>
              <a:t>public</a:t>
            </a:r>
            <a:r>
              <a:rPr lang="en-US" sz="1500" dirty="0">
                <a:solidFill>
                  <a:srgbClr val="000000"/>
                </a:solidFill>
                <a:latin typeface="Consolas" panose="020B0609020204030204" pitchFamily="49" charset="0"/>
              </a:rPr>
              <a:t> </a:t>
            </a:r>
            <a:r>
              <a:rPr lang="en-US" sz="1500" dirty="0">
                <a:solidFill>
                  <a:srgbClr val="2B91AF"/>
                </a:solidFill>
                <a:latin typeface="Consolas" panose="020B0609020204030204" pitchFamily="49" charset="0"/>
              </a:rPr>
              <a:t>Ammi</a:t>
            </a:r>
            <a:r>
              <a:rPr lang="en-US" sz="1500" dirty="0">
                <a:solidFill>
                  <a:srgbClr val="000000"/>
                </a:solidFill>
                <a:latin typeface="Consolas" panose="020B0609020204030204" pitchFamily="49" charset="0"/>
              </a:rPr>
              <a:t> {</a:t>
            </a:r>
          </a:p>
          <a:p>
            <a:pPr marL="0" indent="0">
              <a:buNone/>
            </a:pP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public</a:t>
            </a:r>
            <a:r>
              <a:rPr lang="en-US" sz="1500" dirty="0">
                <a:solidFill>
                  <a:srgbClr val="000000"/>
                </a:solidFill>
                <a:latin typeface="Consolas" panose="020B0609020204030204" pitchFamily="49" charset="0"/>
              </a:rPr>
              <a:t>:</a:t>
            </a:r>
          </a:p>
          <a:p>
            <a:pPr marL="0" indent="0">
              <a:buNone/>
            </a:pP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void</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smileAndWave</a:t>
            </a:r>
            <a:r>
              <a:rPr lang="en-US" sz="1500" dirty="0">
                <a:solidFill>
                  <a:srgbClr val="000000"/>
                </a:solidFill>
                <a:latin typeface="Consolas" panose="020B0609020204030204" pitchFamily="49" charset="0"/>
              </a:rPr>
              <a:t>() {}</a:t>
            </a:r>
          </a:p>
          <a:p>
            <a:pPr marL="0" indent="0">
              <a:buNone/>
            </a:pPr>
            <a:r>
              <a:rPr lang="en-US" sz="1500" dirty="0">
                <a:solidFill>
                  <a:srgbClr val="000000"/>
                </a:solidFill>
                <a:latin typeface="Consolas" panose="020B0609020204030204" pitchFamily="49" charset="0"/>
              </a:rPr>
              <a:t>};</a:t>
            </a:r>
          </a:p>
          <a:p>
            <a:pPr marL="0" indent="0">
              <a:buNone/>
            </a:pPr>
            <a:endParaRPr lang="en-US" sz="1500" dirty="0">
              <a:solidFill>
                <a:srgbClr val="000000"/>
              </a:solidFill>
              <a:latin typeface="Consolas" panose="020B0609020204030204" pitchFamily="49" charset="0"/>
            </a:endParaRPr>
          </a:p>
          <a:p>
            <a:pPr marL="0" indent="0">
              <a:buNone/>
            </a:pPr>
            <a:r>
              <a:rPr lang="en-US" sz="1500" dirty="0">
                <a:solidFill>
                  <a:srgbClr val="0000FF"/>
                </a:solidFill>
                <a:latin typeface="Consolas" panose="020B0609020204030204" pitchFamily="49" charset="0"/>
              </a:rPr>
              <a:t>class</a:t>
            </a:r>
            <a:r>
              <a:rPr lang="en-US" sz="1500" dirty="0">
                <a:solidFill>
                  <a:srgbClr val="000000"/>
                </a:solidFill>
                <a:latin typeface="Consolas" panose="020B0609020204030204" pitchFamily="49" charset="0"/>
              </a:rPr>
              <a:t> </a:t>
            </a:r>
            <a:r>
              <a:rPr lang="en-US" sz="1500" dirty="0">
                <a:solidFill>
                  <a:srgbClr val="2B91AF"/>
                </a:solidFill>
                <a:latin typeface="Consolas" panose="020B0609020204030204" pitchFamily="49" charset="0"/>
              </a:rPr>
              <a:t>Sister</a:t>
            </a:r>
            <a:r>
              <a:rPr lang="en-US" sz="1500" dirty="0">
                <a:solidFill>
                  <a:srgbClr val="000000"/>
                </a:solidFill>
                <a:latin typeface="Consolas" panose="020B0609020204030204" pitchFamily="49" charset="0"/>
              </a:rPr>
              <a:t> : </a:t>
            </a:r>
            <a:r>
              <a:rPr lang="en-US" sz="1500" dirty="0">
                <a:solidFill>
                  <a:srgbClr val="0000FF"/>
                </a:solidFill>
                <a:latin typeface="Consolas" panose="020B0609020204030204" pitchFamily="49" charset="0"/>
              </a:rPr>
              <a:t>public</a:t>
            </a:r>
            <a:r>
              <a:rPr lang="en-US" sz="1500" dirty="0">
                <a:solidFill>
                  <a:srgbClr val="000000"/>
                </a:solidFill>
                <a:latin typeface="Consolas" panose="020B0609020204030204" pitchFamily="49" charset="0"/>
              </a:rPr>
              <a:t> </a:t>
            </a:r>
            <a:r>
              <a:rPr lang="en-US" sz="1500" dirty="0">
                <a:solidFill>
                  <a:srgbClr val="2B91AF"/>
                </a:solidFill>
                <a:latin typeface="Consolas" panose="020B0609020204030204" pitchFamily="49" charset="0"/>
              </a:rPr>
              <a:t>Ammi</a:t>
            </a:r>
            <a:r>
              <a:rPr lang="en-US" sz="1500" dirty="0">
                <a:solidFill>
                  <a:srgbClr val="000000"/>
                </a:solidFill>
                <a:latin typeface="Consolas" panose="020B0609020204030204" pitchFamily="49" charset="0"/>
              </a:rPr>
              <a:t> {};</a:t>
            </a:r>
            <a:endParaRPr lang="en-US" sz="1500" dirty="0">
              <a:solidFill>
                <a:schemeClr val="bg2"/>
              </a:solidFill>
            </a:endParaRPr>
          </a:p>
        </p:txBody>
      </p:sp>
    </p:spTree>
    <p:extLst>
      <p:ext uri="{BB962C8B-B14F-4D97-AF65-F5344CB8AC3E}">
        <p14:creationId xmlns:p14="http://schemas.microsoft.com/office/powerpoint/2010/main" val="4102612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Order of Constructor and Destructor call</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r>
              <a:rPr lang="en-US" dirty="0">
                <a:solidFill>
                  <a:schemeClr val="bg2"/>
                </a:solidFill>
              </a:rPr>
              <a:t>Whenever we create an object of a class, the default constructor of that class is invoked automatically to initialize the members of the class.</a:t>
            </a:r>
          </a:p>
          <a:p>
            <a:endParaRPr lang="en-US" dirty="0">
              <a:solidFill>
                <a:schemeClr val="bg2"/>
              </a:solidFill>
            </a:endParaRPr>
          </a:p>
          <a:p>
            <a:r>
              <a:rPr lang="en-US" dirty="0">
                <a:solidFill>
                  <a:schemeClr val="bg2"/>
                </a:solidFill>
              </a:rPr>
              <a:t>If we inherit a class from another class and create an object of the derived class, it is clear that the default constructor of the derived class will be invoked but before that the default constructor of all of the base classes will be invoked, i.e. </a:t>
            </a:r>
            <a:r>
              <a:rPr lang="en-US" b="1" u="sng" dirty="0">
                <a:solidFill>
                  <a:schemeClr val="bg2"/>
                </a:solidFill>
              </a:rPr>
              <a:t>the order of invocation is that the base class’s default constructor will be invoked first and then the derived class’s default constructor will be invoked</a:t>
            </a:r>
            <a:r>
              <a:rPr lang="en-US" dirty="0">
                <a:solidFill>
                  <a:schemeClr val="bg2"/>
                </a:solidFill>
              </a:rPr>
              <a:t>.</a:t>
            </a:r>
          </a:p>
          <a:p>
            <a:endParaRPr lang="en-US" dirty="0">
              <a:solidFill>
                <a:schemeClr val="bg2"/>
              </a:solidFill>
            </a:endParaRPr>
          </a:p>
        </p:txBody>
      </p:sp>
    </p:spTree>
    <p:extLst>
      <p:ext uri="{BB962C8B-B14F-4D97-AF65-F5344CB8AC3E}">
        <p14:creationId xmlns:p14="http://schemas.microsoft.com/office/powerpoint/2010/main" val="2190696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Order of Constructor and Destructor call</a:t>
            </a:r>
          </a:p>
        </p:txBody>
      </p:sp>
      <p:sp>
        <p:nvSpPr>
          <p:cNvPr id="9" name="Content Placeholder 8">
            <a:extLst>
              <a:ext uri="{FF2B5EF4-FFF2-40B4-BE49-F238E27FC236}">
                <a16:creationId xmlns:a16="http://schemas.microsoft.com/office/drawing/2014/main" id="{07D8ADE3-8C5F-8DEB-137C-66FB247C3C56}"/>
              </a:ext>
            </a:extLst>
          </p:cNvPr>
          <p:cNvSpPr>
            <a:spLocks noGrp="1"/>
          </p:cNvSpPr>
          <p:nvPr>
            <p:ph sz="half" idx="1"/>
          </p:nvPr>
        </p:nvSpPr>
        <p:spPr>
          <a:xfrm>
            <a:off x="818713" y="2222287"/>
            <a:ext cx="4513452" cy="3638763"/>
          </a:xfrm>
        </p:spPr>
        <p:txBody>
          <a:bodyPr/>
          <a:lstStyle/>
          <a:p>
            <a:r>
              <a:rPr lang="en-US" dirty="0">
                <a:solidFill>
                  <a:schemeClr val="bg2"/>
                </a:solidFill>
              </a:rPr>
              <a:t>Order of constructor call will be:</a:t>
            </a:r>
          </a:p>
          <a:p>
            <a:pPr lvl="1">
              <a:buFont typeface="+mj-lt"/>
              <a:buAutoNum type="arabicPeriod"/>
            </a:pPr>
            <a:r>
              <a:rPr lang="en-US" dirty="0">
                <a:solidFill>
                  <a:schemeClr val="bg2"/>
                </a:solidFill>
              </a:rPr>
              <a:t>Grandparent Class</a:t>
            </a:r>
          </a:p>
          <a:p>
            <a:pPr lvl="1">
              <a:buFont typeface="+mj-lt"/>
              <a:buAutoNum type="arabicPeriod"/>
            </a:pPr>
            <a:r>
              <a:rPr lang="en-US" dirty="0">
                <a:solidFill>
                  <a:schemeClr val="bg2"/>
                </a:solidFill>
              </a:rPr>
              <a:t>Parent Class</a:t>
            </a:r>
          </a:p>
          <a:p>
            <a:pPr lvl="1">
              <a:buFont typeface="+mj-lt"/>
              <a:buAutoNum type="arabicPeriod"/>
            </a:pPr>
            <a:r>
              <a:rPr lang="en-US" dirty="0">
                <a:solidFill>
                  <a:schemeClr val="bg2"/>
                </a:solidFill>
              </a:rPr>
              <a:t>Child Class</a:t>
            </a:r>
          </a:p>
        </p:txBody>
      </p:sp>
      <p:sp>
        <p:nvSpPr>
          <p:cNvPr id="10" name="Content Placeholder 9">
            <a:extLst>
              <a:ext uri="{FF2B5EF4-FFF2-40B4-BE49-F238E27FC236}">
                <a16:creationId xmlns:a16="http://schemas.microsoft.com/office/drawing/2014/main" id="{4798B789-1798-4495-37F1-CA64F6F3E131}"/>
              </a:ext>
            </a:extLst>
          </p:cNvPr>
          <p:cNvSpPr>
            <a:spLocks noGrp="1"/>
          </p:cNvSpPr>
          <p:nvPr>
            <p:ph sz="half" idx="2"/>
          </p:nvPr>
        </p:nvSpPr>
        <p:spPr>
          <a:xfrm>
            <a:off x="5471319" y="2222287"/>
            <a:ext cx="4521033" cy="3638764"/>
          </a:xfrm>
        </p:spPr>
        <p:txBody>
          <a:bodyPr/>
          <a:lstStyle/>
          <a:p>
            <a:r>
              <a:rPr lang="en-US" dirty="0">
                <a:solidFill>
                  <a:schemeClr val="bg2"/>
                </a:solidFill>
              </a:rPr>
              <a:t>Order of destructor call will be:</a:t>
            </a:r>
          </a:p>
          <a:p>
            <a:pPr lvl="1">
              <a:buFont typeface="+mj-lt"/>
              <a:buAutoNum type="arabicPeriod"/>
            </a:pPr>
            <a:r>
              <a:rPr lang="en-US" dirty="0">
                <a:solidFill>
                  <a:schemeClr val="bg2"/>
                </a:solidFill>
              </a:rPr>
              <a:t>Child Class</a:t>
            </a:r>
          </a:p>
          <a:p>
            <a:pPr lvl="1">
              <a:buFont typeface="+mj-lt"/>
              <a:buAutoNum type="arabicPeriod"/>
            </a:pPr>
            <a:r>
              <a:rPr lang="en-US" dirty="0">
                <a:solidFill>
                  <a:schemeClr val="bg2"/>
                </a:solidFill>
              </a:rPr>
              <a:t>Parent Class</a:t>
            </a:r>
          </a:p>
          <a:p>
            <a:pPr lvl="1">
              <a:buFont typeface="+mj-lt"/>
              <a:buAutoNum type="arabicPeriod"/>
            </a:pPr>
            <a:r>
              <a:rPr lang="en-US" dirty="0">
                <a:solidFill>
                  <a:schemeClr val="bg2"/>
                </a:solidFill>
              </a:rPr>
              <a:t>Grandparent Class</a:t>
            </a:r>
          </a:p>
        </p:txBody>
      </p:sp>
      <p:sp>
        <p:nvSpPr>
          <p:cNvPr id="4" name="Rectangle 3">
            <a:extLst>
              <a:ext uri="{FF2B5EF4-FFF2-40B4-BE49-F238E27FC236}">
                <a16:creationId xmlns:a16="http://schemas.microsoft.com/office/drawing/2014/main" id="{BBAB129A-FBF1-5C47-2334-72F3B6550C05}"/>
              </a:ext>
            </a:extLst>
          </p:cNvPr>
          <p:cNvSpPr/>
          <p:nvPr/>
        </p:nvSpPr>
        <p:spPr>
          <a:xfrm>
            <a:off x="10084314" y="2335576"/>
            <a:ext cx="1288974" cy="672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Grand Parent</a:t>
            </a:r>
          </a:p>
        </p:txBody>
      </p:sp>
      <p:sp>
        <p:nvSpPr>
          <p:cNvPr id="5" name="Rectangle 4">
            <a:extLst>
              <a:ext uri="{FF2B5EF4-FFF2-40B4-BE49-F238E27FC236}">
                <a16:creationId xmlns:a16="http://schemas.microsoft.com/office/drawing/2014/main" id="{F8CDB08A-9E8A-7DB0-C482-288ACB081EAE}"/>
              </a:ext>
            </a:extLst>
          </p:cNvPr>
          <p:cNvSpPr/>
          <p:nvPr/>
        </p:nvSpPr>
        <p:spPr>
          <a:xfrm>
            <a:off x="10084314" y="3721729"/>
            <a:ext cx="1288974" cy="672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Parent</a:t>
            </a:r>
          </a:p>
        </p:txBody>
      </p:sp>
      <p:cxnSp>
        <p:nvCxnSpPr>
          <p:cNvPr id="6" name="Straight Arrow Connector 5">
            <a:extLst>
              <a:ext uri="{FF2B5EF4-FFF2-40B4-BE49-F238E27FC236}">
                <a16:creationId xmlns:a16="http://schemas.microsoft.com/office/drawing/2014/main" id="{D22CFA4C-6990-8D09-62EF-E68329A1F0A1}"/>
              </a:ext>
            </a:extLst>
          </p:cNvPr>
          <p:cNvCxnSpPr>
            <a:stCxn id="5" idx="0"/>
            <a:endCxn id="4" idx="2"/>
          </p:cNvCxnSpPr>
          <p:nvPr/>
        </p:nvCxnSpPr>
        <p:spPr>
          <a:xfrm flipV="1">
            <a:off x="10728801" y="3007605"/>
            <a:ext cx="0" cy="7141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2616D2D3-C838-8CE2-B205-3CB1E189F7CE}"/>
              </a:ext>
            </a:extLst>
          </p:cNvPr>
          <p:cNvSpPr/>
          <p:nvPr/>
        </p:nvSpPr>
        <p:spPr>
          <a:xfrm>
            <a:off x="10084314" y="5107882"/>
            <a:ext cx="1288974" cy="672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Child</a:t>
            </a:r>
          </a:p>
        </p:txBody>
      </p:sp>
      <p:cxnSp>
        <p:nvCxnSpPr>
          <p:cNvPr id="8" name="Straight Arrow Connector 7">
            <a:extLst>
              <a:ext uri="{FF2B5EF4-FFF2-40B4-BE49-F238E27FC236}">
                <a16:creationId xmlns:a16="http://schemas.microsoft.com/office/drawing/2014/main" id="{C2E1C8F7-DB9F-13E0-062C-0A0B26FEFB63}"/>
              </a:ext>
            </a:extLst>
          </p:cNvPr>
          <p:cNvCxnSpPr>
            <a:stCxn id="7" idx="0"/>
          </p:cNvCxnSpPr>
          <p:nvPr/>
        </p:nvCxnSpPr>
        <p:spPr>
          <a:xfrm flipV="1">
            <a:off x="10728801" y="4393758"/>
            <a:ext cx="0" cy="7141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6523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Try it </a:t>
            </a:r>
            <a:r>
              <a:rPr lang="en-US"/>
              <a:t>out yourself!</a:t>
            </a:r>
            <a:endParaRPr lang="en-US" dirty="0"/>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a:xfrm>
            <a:off x="0" y="2552793"/>
            <a:ext cx="12192000" cy="3636511"/>
          </a:xfrm>
        </p:spPr>
        <p:txBody>
          <a:bodyPr numCol="2">
            <a:noAutofit/>
          </a:bodyPr>
          <a:lstStyle/>
          <a:p>
            <a:pPr marL="0" indent="0">
              <a:buNone/>
            </a:pP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Grandparent</a:t>
            </a:r>
            <a:r>
              <a:rPr lang="en-US" sz="1400" dirty="0">
                <a:solidFill>
                  <a:srgbClr val="000000"/>
                </a:solidFill>
                <a:latin typeface="Consolas" panose="020B0609020204030204" pitchFamily="49" charset="0"/>
              </a:rPr>
              <a:t> {</a:t>
            </a:r>
          </a:p>
          <a:p>
            <a:pPr marL="0"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a:t>
            </a:r>
          </a:p>
          <a:p>
            <a:pPr marL="0" indent="0">
              <a:buNone/>
            </a:pPr>
            <a:r>
              <a:rPr lang="en-US" sz="1400" dirty="0">
                <a:solidFill>
                  <a:srgbClr val="000000"/>
                </a:solidFill>
                <a:latin typeface="Consolas" panose="020B0609020204030204" pitchFamily="49" charset="0"/>
              </a:rPr>
              <a:t>        Grandparent() {</a:t>
            </a:r>
          </a:p>
          <a:p>
            <a:pPr marL="0" indent="0">
              <a:buNone/>
            </a:pPr>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"Constructor for Grandparent\n"</a:t>
            </a:r>
            <a:r>
              <a:rPr lang="en-US" sz="1400" dirty="0">
                <a:solidFill>
                  <a:srgbClr val="000000"/>
                </a:solidFill>
                <a:latin typeface="Consolas" panose="020B0609020204030204" pitchFamily="49" charset="0"/>
              </a:rPr>
              <a:t>;</a:t>
            </a:r>
          </a:p>
          <a:p>
            <a:pPr marL="0" indent="0">
              <a:buNone/>
            </a:pPr>
            <a:r>
              <a:rPr lang="en-US" sz="1400" dirty="0">
                <a:solidFill>
                  <a:srgbClr val="000000"/>
                </a:solidFill>
                <a:latin typeface="Consolas" panose="020B0609020204030204" pitchFamily="49" charset="0"/>
              </a:rPr>
              <a:t>        }</a:t>
            </a:r>
          </a:p>
          <a:p>
            <a:pPr marL="0" indent="0">
              <a:buNone/>
            </a:pPr>
            <a:r>
              <a:rPr lang="en-US" sz="1400" dirty="0">
                <a:solidFill>
                  <a:srgbClr val="000000"/>
                </a:solidFill>
                <a:latin typeface="Consolas" panose="020B0609020204030204" pitchFamily="49" charset="0"/>
              </a:rPr>
              <a:t>        ~Grandparent() {	</a:t>
            </a:r>
          </a:p>
          <a:p>
            <a:pPr marL="0" indent="0">
              <a:buNone/>
            </a:pPr>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"Destructor for Grandparent\n"</a:t>
            </a:r>
            <a:r>
              <a:rPr lang="en-US" sz="1400" dirty="0">
                <a:solidFill>
                  <a:srgbClr val="000000"/>
                </a:solidFill>
                <a:latin typeface="Consolas" panose="020B0609020204030204" pitchFamily="49" charset="0"/>
              </a:rPr>
              <a:t>;</a:t>
            </a:r>
          </a:p>
          <a:p>
            <a:pPr marL="0" indent="0">
              <a:buNone/>
            </a:pPr>
            <a:r>
              <a:rPr lang="en-US" sz="1400" dirty="0">
                <a:solidFill>
                  <a:srgbClr val="000000"/>
                </a:solidFill>
                <a:latin typeface="Consolas" panose="020B0609020204030204" pitchFamily="49" charset="0"/>
              </a:rPr>
              <a:t>        }</a:t>
            </a:r>
          </a:p>
          <a:p>
            <a:pPr marL="0" indent="0">
              <a:buNone/>
            </a:pPr>
            <a:r>
              <a:rPr lang="en-US" sz="1400" dirty="0">
                <a:solidFill>
                  <a:srgbClr val="000000"/>
                </a:solidFill>
                <a:latin typeface="Consolas" panose="020B0609020204030204" pitchFamily="49" charset="0"/>
              </a:rPr>
              <a:t>};</a:t>
            </a:r>
          </a:p>
          <a:p>
            <a:pPr marL="0" indent="0">
              <a:buNone/>
            </a:pP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Parent</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Grandparent</a:t>
            </a:r>
            <a:r>
              <a:rPr lang="en-US" sz="1400" dirty="0">
                <a:solidFill>
                  <a:srgbClr val="000000"/>
                </a:solidFill>
                <a:latin typeface="Consolas" panose="020B0609020204030204" pitchFamily="49" charset="0"/>
              </a:rPr>
              <a:t> {</a:t>
            </a:r>
          </a:p>
          <a:p>
            <a:pPr marL="0" indent="0">
              <a:buNone/>
            </a:pPr>
            <a:r>
              <a:rPr lang="en-US" sz="1400" dirty="0">
                <a:solidFill>
                  <a:srgbClr val="0000FF"/>
                </a:solidFill>
                <a:latin typeface="Consolas" panose="020B0609020204030204" pitchFamily="49" charset="0"/>
              </a:rPr>
              <a:t>	public</a:t>
            </a:r>
            <a:r>
              <a:rPr lang="en-US" sz="1400" dirty="0">
                <a:solidFill>
                  <a:srgbClr val="000000"/>
                </a:solidFill>
                <a:latin typeface="Consolas" panose="020B0609020204030204" pitchFamily="49" charset="0"/>
              </a:rPr>
              <a:t>:</a:t>
            </a:r>
          </a:p>
          <a:p>
            <a:pPr marL="0" indent="0">
              <a:buNone/>
            </a:pPr>
            <a:r>
              <a:rPr lang="en-US" sz="1400" dirty="0">
                <a:solidFill>
                  <a:srgbClr val="000000"/>
                </a:solidFill>
                <a:latin typeface="Consolas" panose="020B0609020204030204" pitchFamily="49" charset="0"/>
              </a:rPr>
              <a:t>    		Parent() {</a:t>
            </a:r>
          </a:p>
          <a:p>
            <a:pPr marL="0" indent="0">
              <a:buNone/>
            </a:pPr>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"Constructor for Parent\n"</a:t>
            </a:r>
            <a:r>
              <a:rPr lang="en-US" sz="1400" dirty="0">
                <a:solidFill>
                  <a:srgbClr val="000000"/>
                </a:solidFill>
                <a:latin typeface="Consolas" panose="020B0609020204030204" pitchFamily="49" charset="0"/>
              </a:rPr>
              <a:t>;</a:t>
            </a:r>
          </a:p>
          <a:p>
            <a:pPr marL="0" indent="0">
              <a:buNone/>
            </a:pPr>
            <a:r>
              <a:rPr lang="en-US" sz="1400" dirty="0">
                <a:solidFill>
                  <a:srgbClr val="000000"/>
                </a:solidFill>
                <a:latin typeface="Consolas" panose="020B0609020204030204" pitchFamily="49" charset="0"/>
              </a:rPr>
              <a:t>    		}</a:t>
            </a:r>
          </a:p>
          <a:p>
            <a:pPr marL="0" indent="0">
              <a:buNone/>
            </a:pPr>
            <a:r>
              <a:rPr lang="en-US" sz="1400" dirty="0">
                <a:solidFill>
                  <a:srgbClr val="000000"/>
                </a:solidFill>
                <a:latin typeface="Consolas" panose="020B0609020204030204" pitchFamily="49" charset="0"/>
              </a:rPr>
              <a:t>    	~Parent() {</a:t>
            </a:r>
          </a:p>
          <a:p>
            <a:pPr marL="0" indent="0">
              <a:buNone/>
            </a:pPr>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"Destructor for Parent\n"</a:t>
            </a:r>
            <a:r>
              <a:rPr lang="en-US" sz="1400" dirty="0">
                <a:solidFill>
                  <a:srgbClr val="000000"/>
                </a:solidFill>
                <a:latin typeface="Consolas" panose="020B0609020204030204" pitchFamily="49" charset="0"/>
              </a:rPr>
              <a:t>;</a:t>
            </a:r>
          </a:p>
          <a:p>
            <a:pPr marL="0" indent="0">
              <a:buNone/>
            </a:pPr>
            <a:r>
              <a:rPr lang="en-US" sz="1400" dirty="0">
                <a:solidFill>
                  <a:srgbClr val="000000"/>
                </a:solidFill>
                <a:latin typeface="Consolas" panose="020B0609020204030204" pitchFamily="49" charset="0"/>
              </a:rPr>
              <a:t>    	}</a:t>
            </a:r>
          </a:p>
          <a:p>
            <a:pPr marL="0" indent="0">
              <a:buNone/>
            </a:pPr>
            <a:r>
              <a:rPr lang="en-US" sz="1400" dirty="0">
                <a:solidFill>
                  <a:srgbClr val="000000"/>
                </a:solidFill>
                <a:latin typeface="Consolas" panose="020B0609020204030204" pitchFamily="49" charset="0"/>
              </a:rPr>
              <a:t>};</a:t>
            </a:r>
          </a:p>
          <a:p>
            <a:pPr marL="0" indent="0">
              <a:buNone/>
            </a:pP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Child</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Parent</a:t>
            </a:r>
            <a:r>
              <a:rPr lang="en-US" sz="1400" dirty="0">
                <a:solidFill>
                  <a:srgbClr val="000000"/>
                </a:solidFill>
                <a:latin typeface="Consolas" panose="020B0609020204030204" pitchFamily="49" charset="0"/>
              </a:rPr>
              <a:t> {</a:t>
            </a:r>
          </a:p>
          <a:p>
            <a:pPr marL="0" indent="0">
              <a:buNone/>
            </a:pPr>
            <a:r>
              <a:rPr lang="en-US" sz="1400" dirty="0">
                <a:solidFill>
                  <a:srgbClr val="0000FF"/>
                </a:solidFill>
                <a:latin typeface="Consolas" panose="020B0609020204030204" pitchFamily="49" charset="0"/>
              </a:rPr>
              <a:t>	public</a:t>
            </a:r>
            <a:r>
              <a:rPr lang="en-US" sz="1400" dirty="0">
                <a:solidFill>
                  <a:srgbClr val="000000"/>
                </a:solidFill>
                <a:latin typeface="Consolas" panose="020B0609020204030204" pitchFamily="49" charset="0"/>
              </a:rPr>
              <a:t>:</a:t>
            </a:r>
          </a:p>
          <a:p>
            <a:pPr marL="0" indent="0">
              <a:buNone/>
            </a:pPr>
            <a:r>
              <a:rPr lang="en-US" sz="1400" dirty="0">
                <a:solidFill>
                  <a:srgbClr val="000000"/>
                </a:solidFill>
                <a:latin typeface="Consolas" panose="020B0609020204030204" pitchFamily="49" charset="0"/>
              </a:rPr>
              <a:t>    		Child() {</a:t>
            </a:r>
          </a:p>
          <a:p>
            <a:pPr marL="0" indent="0">
              <a:buNone/>
            </a:pPr>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"Constructor for Child\n"</a:t>
            </a:r>
            <a:r>
              <a:rPr lang="en-US" sz="1400" dirty="0">
                <a:solidFill>
                  <a:srgbClr val="000000"/>
                </a:solidFill>
                <a:latin typeface="Consolas" panose="020B0609020204030204" pitchFamily="49" charset="0"/>
              </a:rPr>
              <a:t>;</a:t>
            </a:r>
          </a:p>
          <a:p>
            <a:pPr marL="0" indent="0">
              <a:buNone/>
            </a:pPr>
            <a:r>
              <a:rPr lang="en-US" sz="1400" dirty="0">
                <a:solidFill>
                  <a:srgbClr val="000000"/>
                </a:solidFill>
                <a:latin typeface="Consolas" panose="020B0609020204030204" pitchFamily="49" charset="0"/>
              </a:rPr>
              <a:t>    		}</a:t>
            </a:r>
          </a:p>
          <a:p>
            <a:pPr marL="0" indent="0">
              <a:buNone/>
            </a:pPr>
            <a:r>
              <a:rPr lang="en-US" sz="1400" dirty="0">
                <a:solidFill>
                  <a:srgbClr val="000000"/>
                </a:solidFill>
                <a:latin typeface="Consolas" panose="020B0609020204030204" pitchFamily="49" charset="0"/>
              </a:rPr>
              <a:t>    		~Child() {</a:t>
            </a:r>
          </a:p>
          <a:p>
            <a:pPr marL="0" indent="0">
              <a:buNone/>
            </a:pPr>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"Destructor for Child\n"</a:t>
            </a:r>
            <a:r>
              <a:rPr lang="en-US" sz="1400" dirty="0">
                <a:solidFill>
                  <a:srgbClr val="000000"/>
                </a:solidFill>
                <a:latin typeface="Consolas" panose="020B0609020204030204" pitchFamily="49" charset="0"/>
              </a:rPr>
              <a:t>;</a:t>
            </a:r>
          </a:p>
          <a:p>
            <a:pPr marL="0" indent="0">
              <a:buNone/>
            </a:pPr>
            <a:r>
              <a:rPr lang="en-US" sz="1400" dirty="0">
                <a:solidFill>
                  <a:srgbClr val="000000"/>
                </a:solidFill>
                <a:latin typeface="Consolas" panose="020B0609020204030204" pitchFamily="49" charset="0"/>
              </a:rPr>
              <a:t>    		}</a:t>
            </a:r>
          </a:p>
          <a:p>
            <a:pPr marL="0" indent="0">
              <a:buNone/>
            </a:pPr>
            <a:r>
              <a:rPr lang="en-US" sz="1400" dirty="0">
                <a:solidFill>
                  <a:srgbClr val="000000"/>
                </a:solidFill>
                <a:latin typeface="Consolas" panose="020B0609020204030204" pitchFamily="49" charset="0"/>
              </a:rPr>
              <a:t>};</a:t>
            </a:r>
            <a:endParaRPr lang="en-US" sz="1400" dirty="0">
              <a:solidFill>
                <a:schemeClr val="bg2"/>
              </a:solidFill>
            </a:endParaRPr>
          </a:p>
        </p:txBody>
      </p:sp>
    </p:spTree>
    <p:extLst>
      <p:ext uri="{BB962C8B-B14F-4D97-AF65-F5344CB8AC3E}">
        <p14:creationId xmlns:p14="http://schemas.microsoft.com/office/powerpoint/2010/main" val="1903690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What will the output be, if we made an object of the </a:t>
            </a:r>
            <a:r>
              <a:rPr lang="en-US"/>
              <a:t>Child class?</a:t>
            </a:r>
            <a:endParaRPr lang="en-US" dirty="0"/>
          </a:p>
        </p:txBody>
      </p:sp>
    </p:spTree>
    <p:extLst>
      <p:ext uri="{BB962C8B-B14F-4D97-AF65-F5344CB8AC3E}">
        <p14:creationId xmlns:p14="http://schemas.microsoft.com/office/powerpoint/2010/main" val="1359077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Any Problems?</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r>
              <a:rPr lang="en-US" dirty="0">
                <a:solidFill>
                  <a:schemeClr val="bg2"/>
                </a:solidFill>
              </a:rPr>
              <a:t>Now that we understand parent and child classes, and how the access modifiers affect inheritance…</a:t>
            </a:r>
          </a:p>
          <a:p>
            <a:r>
              <a:rPr lang="en-US" dirty="0">
                <a:solidFill>
                  <a:schemeClr val="bg2"/>
                </a:solidFill>
              </a:rPr>
              <a:t>How can we set values for the parent class variables, when we can’t directly access the member variables?</a:t>
            </a:r>
          </a:p>
        </p:txBody>
      </p:sp>
    </p:spTree>
    <p:extLst>
      <p:ext uri="{BB962C8B-B14F-4D97-AF65-F5344CB8AC3E}">
        <p14:creationId xmlns:p14="http://schemas.microsoft.com/office/powerpoint/2010/main" val="1619890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Scenario:</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a:xfrm>
            <a:off x="391359" y="2574827"/>
            <a:ext cx="10554574" cy="3636511"/>
          </a:xfrm>
        </p:spPr>
        <p:txBody>
          <a:bodyPr numCol="2">
            <a:noAutofit/>
          </a:bodyPr>
          <a:lstStyle/>
          <a:p>
            <a:pPr marL="0" indent="0">
              <a:buNone/>
            </a:pPr>
            <a:r>
              <a:rPr lang="en-US" sz="1500" dirty="0">
                <a:solidFill>
                  <a:srgbClr val="0000FF"/>
                </a:solidFill>
                <a:latin typeface="Consolas" panose="020B0609020204030204" pitchFamily="49" charset="0"/>
              </a:rPr>
              <a:t>class</a:t>
            </a:r>
            <a:r>
              <a:rPr lang="en-US" sz="1500" dirty="0">
                <a:solidFill>
                  <a:srgbClr val="000000"/>
                </a:solidFill>
                <a:latin typeface="Consolas" panose="020B0609020204030204" pitchFamily="49" charset="0"/>
              </a:rPr>
              <a:t> </a:t>
            </a:r>
            <a:r>
              <a:rPr lang="en-US" sz="1500" dirty="0">
                <a:solidFill>
                  <a:srgbClr val="2B91AF"/>
                </a:solidFill>
                <a:latin typeface="Consolas" panose="020B0609020204030204" pitchFamily="49" charset="0"/>
              </a:rPr>
              <a:t>Person</a:t>
            </a:r>
            <a:r>
              <a:rPr lang="en-US" sz="1500" dirty="0">
                <a:solidFill>
                  <a:srgbClr val="000000"/>
                </a:solidFill>
                <a:latin typeface="Consolas" panose="020B0609020204030204" pitchFamily="49" charset="0"/>
              </a:rPr>
              <a:t> {</a:t>
            </a:r>
          </a:p>
          <a:p>
            <a:pPr marL="0" indent="0">
              <a:buNone/>
            </a:pPr>
            <a:r>
              <a:rPr lang="en-US" sz="1500" dirty="0">
                <a:solidFill>
                  <a:srgbClr val="000000"/>
                </a:solidFill>
                <a:latin typeface="Consolas" panose="020B0609020204030204" pitchFamily="49" charset="0"/>
              </a:rPr>
              <a:t>    </a:t>
            </a:r>
            <a:r>
              <a:rPr lang="en-US" sz="1500" dirty="0">
                <a:solidFill>
                  <a:srgbClr val="2B91AF"/>
                </a:solidFill>
                <a:latin typeface="Consolas" panose="020B0609020204030204" pitchFamily="49" charset="0"/>
              </a:rPr>
              <a:t>string</a:t>
            </a:r>
            <a:r>
              <a:rPr lang="en-US" sz="1500" dirty="0">
                <a:solidFill>
                  <a:srgbClr val="000000"/>
                </a:solidFill>
                <a:latin typeface="Consolas" panose="020B0609020204030204" pitchFamily="49" charset="0"/>
              </a:rPr>
              <a:t> name;</a:t>
            </a:r>
          </a:p>
          <a:p>
            <a:pPr marL="0" indent="0">
              <a:buNone/>
            </a:pP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int</a:t>
            </a:r>
            <a:r>
              <a:rPr lang="en-US" sz="1500" dirty="0">
                <a:solidFill>
                  <a:srgbClr val="000000"/>
                </a:solidFill>
                <a:latin typeface="Consolas" panose="020B0609020204030204" pitchFamily="49" charset="0"/>
              </a:rPr>
              <a:t> age;</a:t>
            </a:r>
          </a:p>
          <a:p>
            <a:pPr marL="0" indent="0">
              <a:buNone/>
            </a:pPr>
            <a:endParaRPr lang="en-US" sz="1500" dirty="0">
              <a:solidFill>
                <a:srgbClr val="000000"/>
              </a:solidFill>
              <a:latin typeface="Consolas" panose="020B0609020204030204" pitchFamily="49" charset="0"/>
            </a:endParaRPr>
          </a:p>
          <a:p>
            <a:pPr marL="0" indent="0">
              <a:buNone/>
            </a:pP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public</a:t>
            </a:r>
            <a:r>
              <a:rPr lang="en-US" sz="1500" dirty="0">
                <a:solidFill>
                  <a:srgbClr val="000000"/>
                </a:solidFill>
                <a:latin typeface="Consolas" panose="020B0609020204030204" pitchFamily="49" charset="0"/>
              </a:rPr>
              <a:t>:</a:t>
            </a:r>
          </a:p>
          <a:p>
            <a:pPr marL="0" indent="0">
              <a:buNone/>
            </a:pPr>
            <a:r>
              <a:rPr lang="en-US" sz="1500" dirty="0">
                <a:solidFill>
                  <a:srgbClr val="000000"/>
                </a:solidFill>
                <a:latin typeface="Consolas" panose="020B0609020204030204" pitchFamily="49" charset="0"/>
              </a:rPr>
              <a:t>        Person() {}</a:t>
            </a:r>
          </a:p>
          <a:p>
            <a:pPr marL="0" indent="0">
              <a:buNone/>
            </a:pPr>
            <a:r>
              <a:rPr lang="en-US" sz="1500" dirty="0">
                <a:solidFill>
                  <a:srgbClr val="000000"/>
                </a:solidFill>
                <a:latin typeface="Consolas" panose="020B0609020204030204" pitchFamily="49" charset="0"/>
              </a:rPr>
              <a:t>        Person(</a:t>
            </a:r>
            <a:r>
              <a:rPr lang="en-US" sz="1500" dirty="0">
                <a:solidFill>
                  <a:srgbClr val="2B91AF"/>
                </a:solidFill>
                <a:latin typeface="Consolas" panose="020B0609020204030204" pitchFamily="49" charset="0"/>
              </a:rPr>
              <a:t>string</a:t>
            </a:r>
            <a:r>
              <a:rPr lang="en-US" sz="1500" dirty="0">
                <a:solidFill>
                  <a:srgbClr val="000000"/>
                </a:solidFill>
                <a:latin typeface="Consolas" panose="020B0609020204030204" pitchFamily="49" charset="0"/>
              </a:rPr>
              <a:t> </a:t>
            </a:r>
            <a:r>
              <a:rPr lang="en-US" sz="1500" dirty="0">
                <a:solidFill>
                  <a:srgbClr val="808080"/>
                </a:solidFill>
                <a:latin typeface="Consolas" panose="020B0609020204030204" pitchFamily="49" charset="0"/>
              </a:rPr>
              <a:t>name</a:t>
            </a: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int</a:t>
            </a:r>
            <a:r>
              <a:rPr lang="en-US" sz="1500" dirty="0">
                <a:solidFill>
                  <a:srgbClr val="000000"/>
                </a:solidFill>
                <a:latin typeface="Consolas" panose="020B0609020204030204" pitchFamily="49" charset="0"/>
              </a:rPr>
              <a:t> </a:t>
            </a:r>
            <a:r>
              <a:rPr lang="en-US" sz="1500" dirty="0">
                <a:solidFill>
                  <a:srgbClr val="808080"/>
                </a:solidFill>
                <a:latin typeface="Consolas" panose="020B0609020204030204" pitchFamily="49" charset="0"/>
              </a:rPr>
              <a:t>age</a:t>
            </a:r>
            <a:r>
              <a:rPr lang="en-US" sz="1500" dirty="0">
                <a:solidFill>
                  <a:srgbClr val="000000"/>
                </a:solidFill>
                <a:latin typeface="Consolas" panose="020B0609020204030204" pitchFamily="49" charset="0"/>
              </a:rPr>
              <a:t>) {</a:t>
            </a:r>
          </a:p>
          <a:p>
            <a:pPr marL="0" indent="0">
              <a:buNone/>
            </a:pP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this</a:t>
            </a:r>
            <a:r>
              <a:rPr lang="en-US" sz="1500" dirty="0">
                <a:solidFill>
                  <a:srgbClr val="000000"/>
                </a:solidFill>
                <a:latin typeface="Consolas" panose="020B0609020204030204" pitchFamily="49" charset="0"/>
              </a:rPr>
              <a:t>-&gt;name </a:t>
            </a:r>
            <a:r>
              <a:rPr lang="en-US" sz="1500" dirty="0">
                <a:solidFill>
                  <a:srgbClr val="008080"/>
                </a:solidFill>
                <a:latin typeface="Consolas" panose="020B0609020204030204" pitchFamily="49" charset="0"/>
              </a:rPr>
              <a:t>=</a:t>
            </a:r>
            <a:r>
              <a:rPr lang="en-US" sz="1500" dirty="0">
                <a:solidFill>
                  <a:srgbClr val="000000"/>
                </a:solidFill>
                <a:latin typeface="Consolas" panose="020B0609020204030204" pitchFamily="49" charset="0"/>
              </a:rPr>
              <a:t> </a:t>
            </a:r>
            <a:r>
              <a:rPr lang="en-US" sz="1500" dirty="0">
                <a:solidFill>
                  <a:srgbClr val="808080"/>
                </a:solidFill>
                <a:latin typeface="Consolas" panose="020B0609020204030204" pitchFamily="49" charset="0"/>
              </a:rPr>
              <a:t>name</a:t>
            </a:r>
            <a:r>
              <a:rPr lang="en-US" sz="1500" dirty="0">
                <a:solidFill>
                  <a:srgbClr val="000000"/>
                </a:solidFill>
                <a:latin typeface="Consolas" panose="020B0609020204030204" pitchFamily="49" charset="0"/>
              </a:rPr>
              <a:t>;</a:t>
            </a:r>
          </a:p>
          <a:p>
            <a:pPr marL="0" indent="0">
              <a:buNone/>
            </a:pP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this</a:t>
            </a:r>
            <a:r>
              <a:rPr lang="en-US" sz="1500" dirty="0">
                <a:solidFill>
                  <a:srgbClr val="000000"/>
                </a:solidFill>
                <a:latin typeface="Consolas" panose="020B0609020204030204" pitchFamily="49" charset="0"/>
              </a:rPr>
              <a:t>-&gt;age = </a:t>
            </a:r>
            <a:r>
              <a:rPr lang="en-US" sz="1500" dirty="0">
                <a:solidFill>
                  <a:srgbClr val="808080"/>
                </a:solidFill>
                <a:latin typeface="Consolas" panose="020B0609020204030204" pitchFamily="49" charset="0"/>
              </a:rPr>
              <a:t>age</a:t>
            </a:r>
            <a:r>
              <a:rPr lang="en-US" sz="1500" dirty="0">
                <a:solidFill>
                  <a:srgbClr val="000000"/>
                </a:solidFill>
                <a:latin typeface="Consolas" panose="020B0609020204030204" pitchFamily="49" charset="0"/>
              </a:rPr>
              <a:t>;</a:t>
            </a:r>
          </a:p>
          <a:p>
            <a:pPr marL="0" indent="0">
              <a:buNone/>
            </a:pPr>
            <a:r>
              <a:rPr lang="en-US" sz="1500" dirty="0">
                <a:solidFill>
                  <a:srgbClr val="000000"/>
                </a:solidFill>
                <a:latin typeface="Consolas" panose="020B0609020204030204" pitchFamily="49" charset="0"/>
              </a:rPr>
              <a:t>        }</a:t>
            </a:r>
          </a:p>
          <a:p>
            <a:pPr marL="0" indent="0">
              <a:buNone/>
            </a:pPr>
            <a:endParaRPr lang="en-US" sz="1500" dirty="0">
              <a:solidFill>
                <a:srgbClr val="000000"/>
              </a:solidFill>
              <a:latin typeface="Consolas" panose="020B0609020204030204" pitchFamily="49" charset="0"/>
            </a:endParaRPr>
          </a:p>
          <a:p>
            <a:pPr marL="0" indent="0">
              <a:buNone/>
            </a:pP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void</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setAge</a:t>
            </a:r>
            <a:r>
              <a:rPr lang="en-US" sz="1500" dirty="0">
                <a:solidFill>
                  <a:srgbClr val="000000"/>
                </a:solidFill>
                <a:latin typeface="Consolas" panose="020B0609020204030204" pitchFamily="49" charset="0"/>
              </a:rPr>
              <a:t>(</a:t>
            </a:r>
            <a:r>
              <a:rPr lang="en-US" sz="1500" dirty="0">
                <a:solidFill>
                  <a:srgbClr val="0000FF"/>
                </a:solidFill>
                <a:latin typeface="Consolas" panose="020B0609020204030204" pitchFamily="49" charset="0"/>
              </a:rPr>
              <a:t>int</a:t>
            </a:r>
            <a:r>
              <a:rPr lang="en-US" sz="1500" dirty="0">
                <a:solidFill>
                  <a:srgbClr val="000000"/>
                </a:solidFill>
                <a:latin typeface="Consolas" panose="020B0609020204030204" pitchFamily="49" charset="0"/>
              </a:rPr>
              <a:t> </a:t>
            </a:r>
            <a:r>
              <a:rPr lang="en-US" sz="1500" dirty="0">
                <a:solidFill>
                  <a:srgbClr val="808080"/>
                </a:solidFill>
                <a:latin typeface="Consolas" panose="020B0609020204030204" pitchFamily="49" charset="0"/>
              </a:rPr>
              <a:t>age</a:t>
            </a:r>
            <a:r>
              <a:rPr lang="en-US" sz="1500" dirty="0">
                <a:solidFill>
                  <a:srgbClr val="000000"/>
                </a:solidFill>
                <a:latin typeface="Consolas" panose="020B0609020204030204" pitchFamily="49" charset="0"/>
              </a:rPr>
              <a:t>) {</a:t>
            </a:r>
          </a:p>
          <a:p>
            <a:pPr marL="0" indent="0">
              <a:buNone/>
            </a:pP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this</a:t>
            </a:r>
            <a:r>
              <a:rPr lang="en-US" sz="1500" dirty="0">
                <a:solidFill>
                  <a:srgbClr val="000000"/>
                </a:solidFill>
                <a:latin typeface="Consolas" panose="020B0609020204030204" pitchFamily="49" charset="0"/>
              </a:rPr>
              <a:t>-&gt;age = </a:t>
            </a:r>
            <a:r>
              <a:rPr lang="en-US" sz="1500" dirty="0">
                <a:solidFill>
                  <a:srgbClr val="808080"/>
                </a:solidFill>
                <a:latin typeface="Consolas" panose="020B0609020204030204" pitchFamily="49" charset="0"/>
              </a:rPr>
              <a:t>age</a:t>
            </a:r>
            <a:r>
              <a:rPr lang="en-US" sz="1500" dirty="0">
                <a:solidFill>
                  <a:srgbClr val="000000"/>
                </a:solidFill>
                <a:latin typeface="Consolas" panose="020B0609020204030204" pitchFamily="49" charset="0"/>
              </a:rPr>
              <a:t>;</a:t>
            </a:r>
          </a:p>
          <a:p>
            <a:pPr marL="0" indent="0">
              <a:buNone/>
            </a:pPr>
            <a:r>
              <a:rPr lang="en-US" sz="1500" dirty="0">
                <a:solidFill>
                  <a:srgbClr val="000000"/>
                </a:solidFill>
                <a:latin typeface="Consolas" panose="020B0609020204030204" pitchFamily="49" charset="0"/>
              </a:rPr>
              <a:t>        }</a:t>
            </a:r>
          </a:p>
          <a:p>
            <a:pPr marL="0" indent="0">
              <a:buNone/>
            </a:pPr>
            <a:endParaRPr lang="en-US" sz="1500" dirty="0">
              <a:solidFill>
                <a:srgbClr val="000000"/>
              </a:solidFill>
              <a:latin typeface="Consolas" panose="020B0609020204030204" pitchFamily="49" charset="0"/>
            </a:endParaRPr>
          </a:p>
          <a:p>
            <a:pPr marL="0" indent="0">
              <a:buNone/>
            </a:pP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void</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setName</a:t>
            </a:r>
            <a:r>
              <a:rPr lang="en-US" sz="1500" dirty="0">
                <a:solidFill>
                  <a:srgbClr val="000000"/>
                </a:solidFill>
                <a:latin typeface="Consolas" panose="020B0609020204030204" pitchFamily="49" charset="0"/>
              </a:rPr>
              <a:t>(</a:t>
            </a:r>
            <a:r>
              <a:rPr lang="en-US" sz="1500" dirty="0">
                <a:solidFill>
                  <a:srgbClr val="2B91AF"/>
                </a:solidFill>
                <a:latin typeface="Consolas" panose="020B0609020204030204" pitchFamily="49" charset="0"/>
              </a:rPr>
              <a:t>string</a:t>
            </a:r>
            <a:r>
              <a:rPr lang="en-US" sz="1500" dirty="0">
                <a:solidFill>
                  <a:srgbClr val="000000"/>
                </a:solidFill>
                <a:latin typeface="Consolas" panose="020B0609020204030204" pitchFamily="49" charset="0"/>
              </a:rPr>
              <a:t> </a:t>
            </a:r>
            <a:r>
              <a:rPr lang="en-US" sz="1500" dirty="0">
                <a:solidFill>
                  <a:srgbClr val="808080"/>
                </a:solidFill>
                <a:latin typeface="Consolas" panose="020B0609020204030204" pitchFamily="49" charset="0"/>
              </a:rPr>
              <a:t>name</a:t>
            </a:r>
            <a:r>
              <a:rPr lang="en-US" sz="1500" dirty="0">
                <a:solidFill>
                  <a:srgbClr val="000000"/>
                </a:solidFill>
                <a:latin typeface="Consolas" panose="020B0609020204030204" pitchFamily="49" charset="0"/>
              </a:rPr>
              <a:t>) {</a:t>
            </a:r>
          </a:p>
          <a:p>
            <a:pPr marL="0" indent="0">
              <a:buNone/>
            </a:pP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this</a:t>
            </a:r>
            <a:r>
              <a:rPr lang="en-US" sz="1500" dirty="0">
                <a:solidFill>
                  <a:srgbClr val="000000"/>
                </a:solidFill>
                <a:latin typeface="Consolas" panose="020B0609020204030204" pitchFamily="49" charset="0"/>
              </a:rPr>
              <a:t>-&gt;name </a:t>
            </a:r>
            <a:r>
              <a:rPr lang="en-US" sz="1500" dirty="0">
                <a:solidFill>
                  <a:srgbClr val="008080"/>
                </a:solidFill>
                <a:latin typeface="Consolas" panose="020B0609020204030204" pitchFamily="49" charset="0"/>
              </a:rPr>
              <a:t>=</a:t>
            </a:r>
            <a:r>
              <a:rPr lang="en-US" sz="1500" dirty="0">
                <a:solidFill>
                  <a:srgbClr val="000000"/>
                </a:solidFill>
                <a:latin typeface="Consolas" panose="020B0609020204030204" pitchFamily="49" charset="0"/>
              </a:rPr>
              <a:t> </a:t>
            </a:r>
            <a:r>
              <a:rPr lang="en-US" sz="1500" dirty="0">
                <a:solidFill>
                  <a:srgbClr val="808080"/>
                </a:solidFill>
                <a:latin typeface="Consolas" panose="020B0609020204030204" pitchFamily="49" charset="0"/>
              </a:rPr>
              <a:t>name</a:t>
            </a:r>
            <a:r>
              <a:rPr lang="en-US" sz="1500" dirty="0">
                <a:solidFill>
                  <a:srgbClr val="000000"/>
                </a:solidFill>
                <a:latin typeface="Consolas" panose="020B0609020204030204" pitchFamily="49" charset="0"/>
              </a:rPr>
              <a:t>;</a:t>
            </a:r>
          </a:p>
          <a:p>
            <a:pPr marL="0" indent="0">
              <a:buNone/>
            </a:pPr>
            <a:r>
              <a:rPr lang="en-US" sz="1500" dirty="0">
                <a:solidFill>
                  <a:srgbClr val="000000"/>
                </a:solidFill>
                <a:latin typeface="Consolas" panose="020B0609020204030204" pitchFamily="49" charset="0"/>
              </a:rPr>
              <a:t>        }</a:t>
            </a:r>
          </a:p>
          <a:p>
            <a:pPr marL="0" indent="0">
              <a:buNone/>
            </a:pPr>
            <a:endParaRPr lang="en-US" sz="1500" dirty="0">
              <a:solidFill>
                <a:srgbClr val="000000"/>
              </a:solidFill>
              <a:latin typeface="Consolas" panose="020B0609020204030204" pitchFamily="49" charset="0"/>
            </a:endParaRPr>
          </a:p>
          <a:p>
            <a:pPr marL="0" indent="0">
              <a:buNone/>
            </a:pP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int</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getAge</a:t>
            </a:r>
            <a:r>
              <a:rPr lang="en-US" sz="1500" dirty="0">
                <a:solidFill>
                  <a:srgbClr val="000000"/>
                </a:solidFill>
                <a:latin typeface="Consolas" panose="020B0609020204030204" pitchFamily="49" charset="0"/>
              </a:rPr>
              <a:t>() {</a:t>
            </a:r>
          </a:p>
          <a:p>
            <a:pPr marL="0" indent="0">
              <a:buNone/>
            </a:pP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return</a:t>
            </a:r>
            <a:r>
              <a:rPr lang="en-US" sz="1500" dirty="0">
                <a:solidFill>
                  <a:srgbClr val="000000"/>
                </a:solidFill>
                <a:latin typeface="Consolas" panose="020B0609020204030204" pitchFamily="49" charset="0"/>
              </a:rPr>
              <a:t> age;</a:t>
            </a:r>
          </a:p>
          <a:p>
            <a:pPr marL="0" indent="0">
              <a:buNone/>
            </a:pPr>
            <a:r>
              <a:rPr lang="en-US" sz="1500" dirty="0">
                <a:solidFill>
                  <a:srgbClr val="000000"/>
                </a:solidFill>
                <a:latin typeface="Consolas" panose="020B0609020204030204" pitchFamily="49" charset="0"/>
              </a:rPr>
              <a:t>        }</a:t>
            </a:r>
          </a:p>
          <a:p>
            <a:pPr marL="0" indent="0">
              <a:buNone/>
            </a:pPr>
            <a:endParaRPr lang="en-US" sz="1500" dirty="0">
              <a:solidFill>
                <a:srgbClr val="000000"/>
              </a:solidFill>
              <a:latin typeface="Consolas" panose="020B0609020204030204" pitchFamily="49" charset="0"/>
            </a:endParaRPr>
          </a:p>
          <a:p>
            <a:pPr marL="0" indent="0">
              <a:buNone/>
            </a:pPr>
            <a:r>
              <a:rPr lang="en-US" sz="1500" dirty="0">
                <a:solidFill>
                  <a:srgbClr val="000000"/>
                </a:solidFill>
                <a:latin typeface="Consolas" panose="020B0609020204030204" pitchFamily="49" charset="0"/>
              </a:rPr>
              <a:t>        </a:t>
            </a:r>
            <a:r>
              <a:rPr lang="en-US" sz="1500" dirty="0">
                <a:solidFill>
                  <a:srgbClr val="2B91AF"/>
                </a:solidFill>
                <a:latin typeface="Consolas" panose="020B0609020204030204" pitchFamily="49" charset="0"/>
              </a:rPr>
              <a:t>string</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getName</a:t>
            </a:r>
            <a:r>
              <a:rPr lang="en-US" sz="1500" dirty="0">
                <a:solidFill>
                  <a:srgbClr val="000000"/>
                </a:solidFill>
                <a:latin typeface="Consolas" panose="020B0609020204030204" pitchFamily="49" charset="0"/>
              </a:rPr>
              <a:t>() {</a:t>
            </a:r>
          </a:p>
          <a:p>
            <a:pPr marL="0" indent="0">
              <a:buNone/>
            </a:pP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return</a:t>
            </a:r>
            <a:r>
              <a:rPr lang="en-US" sz="1500" dirty="0">
                <a:solidFill>
                  <a:srgbClr val="000000"/>
                </a:solidFill>
                <a:latin typeface="Consolas" panose="020B0609020204030204" pitchFamily="49" charset="0"/>
              </a:rPr>
              <a:t> name;</a:t>
            </a:r>
          </a:p>
          <a:p>
            <a:pPr marL="0" indent="0">
              <a:buNone/>
            </a:pPr>
            <a:r>
              <a:rPr lang="en-US" sz="1500" dirty="0">
                <a:solidFill>
                  <a:srgbClr val="000000"/>
                </a:solidFill>
                <a:latin typeface="Consolas" panose="020B0609020204030204" pitchFamily="49" charset="0"/>
              </a:rPr>
              <a:t>        }</a:t>
            </a:r>
          </a:p>
          <a:p>
            <a:pPr marL="0" indent="0">
              <a:buNone/>
            </a:pPr>
            <a:r>
              <a:rPr lang="en-US" sz="1500" dirty="0">
                <a:solidFill>
                  <a:srgbClr val="000000"/>
                </a:solidFill>
                <a:latin typeface="Consolas" panose="020B0609020204030204" pitchFamily="49" charset="0"/>
              </a:rPr>
              <a:t>};</a:t>
            </a:r>
            <a:endParaRPr lang="en-US" sz="1500" dirty="0">
              <a:solidFill>
                <a:schemeClr val="bg2"/>
              </a:solidFill>
            </a:endParaRPr>
          </a:p>
        </p:txBody>
      </p:sp>
    </p:spTree>
    <p:extLst>
      <p:ext uri="{BB962C8B-B14F-4D97-AF65-F5344CB8AC3E}">
        <p14:creationId xmlns:p14="http://schemas.microsoft.com/office/powerpoint/2010/main" val="298417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r>
              <a:rPr lang="en-US" dirty="0">
                <a:solidFill>
                  <a:schemeClr val="bg2"/>
                </a:solidFill>
              </a:rPr>
              <a:t>How will a child class access these private variables?</a:t>
            </a:r>
          </a:p>
          <a:p>
            <a:endParaRPr lang="en-US" dirty="0">
              <a:solidFill>
                <a:schemeClr val="bg2"/>
              </a:solidFill>
            </a:endParaRPr>
          </a:p>
          <a:p>
            <a:endParaRPr lang="en-US" dirty="0">
              <a:solidFill>
                <a:schemeClr val="bg2"/>
              </a:solidFill>
            </a:endParaRPr>
          </a:p>
          <a:p>
            <a:r>
              <a:rPr lang="en-US" dirty="0">
                <a:solidFill>
                  <a:schemeClr val="bg2"/>
                </a:solidFill>
              </a:rPr>
              <a:t>There are three possible ways…</a:t>
            </a:r>
          </a:p>
          <a:p>
            <a:pPr marL="800100" lvl="1" indent="-342900">
              <a:buFont typeface="+mj-lt"/>
              <a:buAutoNum type="arabicPeriod"/>
            </a:pPr>
            <a:r>
              <a:rPr lang="en-US" dirty="0">
                <a:solidFill>
                  <a:schemeClr val="bg2"/>
                </a:solidFill>
              </a:rPr>
              <a:t>???</a:t>
            </a:r>
          </a:p>
          <a:p>
            <a:pPr marL="800100" lvl="1" indent="-342900">
              <a:buFont typeface="+mj-lt"/>
              <a:buAutoNum type="arabicPeriod"/>
            </a:pPr>
            <a:r>
              <a:rPr lang="en-US" dirty="0">
                <a:solidFill>
                  <a:schemeClr val="bg2"/>
                </a:solidFill>
              </a:rPr>
              <a:t>???</a:t>
            </a:r>
          </a:p>
          <a:p>
            <a:pPr marL="800100" lvl="1" indent="-342900">
              <a:buFont typeface="+mj-lt"/>
              <a:buAutoNum type="arabicPeriod"/>
            </a:pPr>
            <a:r>
              <a:rPr lang="en-US" dirty="0">
                <a:solidFill>
                  <a:schemeClr val="bg2"/>
                </a:solidFill>
              </a:rPr>
              <a:t>???</a:t>
            </a:r>
          </a:p>
          <a:p>
            <a:pPr marL="800100" lvl="1" indent="-342900">
              <a:buFont typeface="+mj-lt"/>
              <a:buAutoNum type="arabicPeriod"/>
            </a:pPr>
            <a:r>
              <a:rPr lang="en-US" dirty="0">
                <a:solidFill>
                  <a:schemeClr val="bg2"/>
                </a:solidFill>
              </a:rPr>
              <a:t>Profit</a:t>
            </a:r>
          </a:p>
        </p:txBody>
      </p:sp>
      <p:pic>
        <p:nvPicPr>
          <p:cNvPr id="1026" name="Picture 2" descr="Stonks: Why we're all saying it now.">
            <a:extLst>
              <a:ext uri="{FF2B5EF4-FFF2-40B4-BE49-F238E27FC236}">
                <a16:creationId xmlns:a16="http://schemas.microsoft.com/office/drawing/2014/main" id="{DEC0B549-54ED-7C1A-9838-AAD238B43C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6554" y="3397726"/>
            <a:ext cx="3694325" cy="2461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0811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Types of Inheritance</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r>
              <a:rPr lang="en-US" dirty="0">
                <a:solidFill>
                  <a:schemeClr val="bg2"/>
                </a:solidFill>
              </a:rPr>
              <a:t>Single Inheritance</a:t>
            </a:r>
          </a:p>
          <a:p>
            <a:r>
              <a:rPr lang="en-US" dirty="0">
                <a:solidFill>
                  <a:schemeClr val="bg2"/>
                </a:solidFill>
              </a:rPr>
              <a:t>Multiple Inheritance</a:t>
            </a:r>
          </a:p>
          <a:p>
            <a:r>
              <a:rPr lang="en-US" dirty="0">
                <a:solidFill>
                  <a:schemeClr val="bg2"/>
                </a:solidFill>
              </a:rPr>
              <a:t>Multilevel Inheritance</a:t>
            </a:r>
          </a:p>
          <a:p>
            <a:r>
              <a:rPr lang="en-US" dirty="0">
                <a:solidFill>
                  <a:schemeClr val="bg2"/>
                </a:solidFill>
              </a:rPr>
              <a:t>Hierarchical Inheritance</a:t>
            </a:r>
          </a:p>
          <a:p>
            <a:r>
              <a:rPr lang="en-US" dirty="0">
                <a:solidFill>
                  <a:schemeClr val="bg2"/>
                </a:solidFill>
              </a:rPr>
              <a:t>Hybrid (Virtual) Inheritance</a:t>
            </a:r>
          </a:p>
        </p:txBody>
      </p:sp>
    </p:spTree>
    <p:extLst>
      <p:ext uri="{BB962C8B-B14F-4D97-AF65-F5344CB8AC3E}">
        <p14:creationId xmlns:p14="http://schemas.microsoft.com/office/powerpoint/2010/main" val="2284854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Scenario:</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normAutofit fontScale="85000" lnSpcReduction="10000"/>
          </a:bodyPr>
          <a:lstStyle/>
          <a:p>
            <a:pPr marL="0" indent="0">
              <a:buNone/>
            </a:pPr>
            <a:r>
              <a:rPr lang="en-US" sz="1800" dirty="0">
                <a:solidFill>
                  <a:srgbClr val="0000FF"/>
                </a:solidFill>
                <a:latin typeface="Consolas" panose="020B0609020204030204" pitchFamily="49" charset="0"/>
              </a:rPr>
              <a:t>class</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Artist</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Person</a:t>
            </a:r>
            <a:r>
              <a:rPr lang="en-US" sz="1800" dirty="0">
                <a:solidFill>
                  <a:srgbClr val="000000"/>
                </a:solidFill>
                <a:latin typeface="Consolas" panose="020B0609020204030204" pitchFamily="49" charset="0"/>
              </a:rPr>
              <a:t> {</a:t>
            </a:r>
          </a:p>
          <a:p>
            <a:pPr marL="0" indent="0">
              <a:buNone/>
            </a:pPr>
            <a:endParaRPr lang="en-US" sz="1800" dirty="0">
              <a:solidFill>
                <a:srgbClr val="000000"/>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        Artist() {}</a:t>
            </a:r>
          </a:p>
          <a:p>
            <a:pPr marL="0" indent="0">
              <a:buNone/>
            </a:pPr>
            <a:r>
              <a:rPr lang="en-US" sz="1800" dirty="0">
                <a:solidFill>
                  <a:srgbClr val="000000"/>
                </a:solidFill>
                <a:latin typeface="Consolas" panose="020B0609020204030204" pitchFamily="49" charset="0"/>
              </a:rPr>
              <a:t>        Artist(</a:t>
            </a:r>
            <a:r>
              <a:rPr lang="en-US" sz="1800" dirty="0">
                <a:solidFill>
                  <a:srgbClr val="2B91AF"/>
                </a:solidFill>
                <a:latin typeface="Consolas" panose="020B0609020204030204" pitchFamily="49" charset="0"/>
              </a:rPr>
              <a:t>string</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name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age</a:t>
            </a:r>
            <a:r>
              <a:rPr lang="en-US" sz="1800" dirty="0">
                <a:solidFill>
                  <a:srgbClr val="000000"/>
                </a:solidFill>
                <a:latin typeface="Consolas" panose="020B0609020204030204" pitchFamily="49" charset="0"/>
              </a:rPr>
              <a:t>) : </a:t>
            </a:r>
            <a:r>
              <a:rPr lang="en-US" sz="1800" dirty="0">
                <a:solidFill>
                  <a:srgbClr val="2B91AF"/>
                </a:solidFill>
                <a:latin typeface="Consolas" panose="020B0609020204030204" pitchFamily="49" charset="0"/>
              </a:rPr>
              <a:t>Person</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name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age</a:t>
            </a:r>
            <a:r>
              <a:rPr lang="en-US" sz="1800" dirty="0">
                <a:solidFill>
                  <a:srgbClr val="000000"/>
                </a:solidFill>
                <a:latin typeface="Consolas" panose="020B0609020204030204" pitchFamily="49" charset="0"/>
              </a:rPr>
              <a:t>) {</a:t>
            </a:r>
          </a:p>
          <a:p>
            <a:pPr marL="0" indent="0">
              <a:buNone/>
            </a:pP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//or call setters here</a:t>
            </a:r>
            <a:endParaRPr lang="en-US" sz="1800" dirty="0">
              <a:solidFill>
                <a:srgbClr val="000000"/>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//but this will be changing the values for the</a:t>
            </a:r>
            <a:endParaRPr lang="en-US" sz="1800" dirty="0">
              <a:solidFill>
                <a:srgbClr val="000000"/>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//default object that's been created already</a:t>
            </a:r>
            <a:endParaRPr lang="en-US" sz="1800" dirty="0">
              <a:solidFill>
                <a:srgbClr val="000000"/>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        }</a:t>
            </a:r>
          </a:p>
          <a:p>
            <a:pPr marL="0" indent="0">
              <a:buNone/>
            </a:pPr>
            <a:endParaRPr lang="en-US" sz="1800" dirty="0">
              <a:solidFill>
                <a:srgbClr val="000000"/>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a:t>
            </a:r>
            <a:endParaRPr lang="en-US" dirty="0">
              <a:solidFill>
                <a:schemeClr val="bg2"/>
              </a:solidFill>
            </a:endParaRPr>
          </a:p>
        </p:txBody>
      </p:sp>
    </p:spTree>
    <p:extLst>
      <p:ext uri="{BB962C8B-B14F-4D97-AF65-F5344CB8AC3E}">
        <p14:creationId xmlns:p14="http://schemas.microsoft.com/office/powerpoint/2010/main" val="137641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Scenario:</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normAutofit/>
          </a:bodyPr>
          <a:lstStyle/>
          <a:p>
            <a:pPr marL="0" indent="0">
              <a:buNone/>
            </a:pPr>
            <a:r>
              <a:rPr lang="en-US" sz="1500" dirty="0">
                <a:solidFill>
                  <a:srgbClr val="0000FF"/>
                </a:solidFill>
                <a:latin typeface="Consolas" panose="020B0609020204030204" pitchFamily="49" charset="0"/>
              </a:rPr>
              <a:t>int</a:t>
            </a:r>
            <a:r>
              <a:rPr lang="en-US" sz="1500" dirty="0">
                <a:solidFill>
                  <a:srgbClr val="000000"/>
                </a:solidFill>
                <a:latin typeface="Consolas" panose="020B0609020204030204" pitchFamily="49" charset="0"/>
              </a:rPr>
              <a:t> main()</a:t>
            </a:r>
          </a:p>
          <a:p>
            <a:pPr marL="0" indent="0">
              <a:buNone/>
            </a:pPr>
            <a:r>
              <a:rPr lang="en-US" sz="1500" dirty="0">
                <a:solidFill>
                  <a:srgbClr val="000000"/>
                </a:solidFill>
                <a:latin typeface="Consolas" panose="020B0609020204030204" pitchFamily="49" charset="0"/>
              </a:rPr>
              <a:t>{ </a:t>
            </a:r>
          </a:p>
          <a:p>
            <a:pPr marL="0" indent="0">
              <a:buNone/>
            </a:pPr>
            <a:r>
              <a:rPr lang="en-US" sz="1500" dirty="0">
                <a:solidFill>
                  <a:srgbClr val="000000"/>
                </a:solidFill>
                <a:latin typeface="Consolas" panose="020B0609020204030204" pitchFamily="49" charset="0"/>
              </a:rPr>
              <a:t>    </a:t>
            </a:r>
          </a:p>
          <a:p>
            <a:pPr marL="0" indent="0">
              <a:buNone/>
            </a:pPr>
            <a:r>
              <a:rPr lang="it-IT" sz="1500" dirty="0">
                <a:solidFill>
                  <a:srgbClr val="000000"/>
                </a:solidFill>
                <a:latin typeface="Consolas" panose="020B0609020204030204" pitchFamily="49" charset="0"/>
              </a:rPr>
              <a:t>    </a:t>
            </a:r>
            <a:r>
              <a:rPr lang="it-IT" sz="1500" dirty="0">
                <a:solidFill>
                  <a:srgbClr val="2B91AF"/>
                </a:solidFill>
                <a:latin typeface="Consolas" panose="020B0609020204030204" pitchFamily="49" charset="0"/>
              </a:rPr>
              <a:t>Artist</a:t>
            </a:r>
            <a:r>
              <a:rPr lang="it-IT" sz="1500" dirty="0">
                <a:solidFill>
                  <a:srgbClr val="000000"/>
                </a:solidFill>
                <a:latin typeface="Consolas" panose="020B0609020204030204" pitchFamily="49" charset="0"/>
              </a:rPr>
              <a:t> picasso(</a:t>
            </a:r>
            <a:r>
              <a:rPr lang="it-IT" sz="1500" dirty="0">
                <a:solidFill>
                  <a:srgbClr val="A31515"/>
                </a:solidFill>
                <a:latin typeface="Consolas" panose="020B0609020204030204" pitchFamily="49" charset="0"/>
              </a:rPr>
              <a:t>"Pablo Picasso"</a:t>
            </a:r>
            <a:r>
              <a:rPr lang="it-IT" sz="1500" dirty="0">
                <a:solidFill>
                  <a:srgbClr val="000000"/>
                </a:solidFill>
                <a:latin typeface="Consolas" panose="020B0609020204030204" pitchFamily="49" charset="0"/>
              </a:rPr>
              <a:t>, 91);</a:t>
            </a:r>
          </a:p>
          <a:p>
            <a:pPr marL="0" indent="0">
              <a:buNone/>
            </a:pP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cout</a:t>
            </a:r>
            <a:r>
              <a:rPr lang="en-US" sz="1500" dirty="0">
                <a:solidFill>
                  <a:srgbClr val="000000"/>
                </a:solidFill>
                <a:latin typeface="Consolas" panose="020B0609020204030204" pitchFamily="49" charset="0"/>
              </a:rPr>
              <a:t> </a:t>
            </a:r>
            <a:r>
              <a:rPr lang="en-US" sz="1500" dirty="0">
                <a:solidFill>
                  <a:srgbClr val="008080"/>
                </a:solidFill>
                <a:latin typeface="Consolas" panose="020B0609020204030204" pitchFamily="49" charset="0"/>
              </a:rPr>
              <a:t>&lt;&lt;</a:t>
            </a:r>
            <a:r>
              <a:rPr lang="en-US" sz="1500" dirty="0">
                <a:solidFill>
                  <a:srgbClr val="000000"/>
                </a:solidFill>
                <a:latin typeface="Consolas" panose="020B0609020204030204" pitchFamily="49" charset="0"/>
              </a:rPr>
              <a:t> </a:t>
            </a:r>
            <a:r>
              <a:rPr lang="en-US" sz="1500" dirty="0">
                <a:solidFill>
                  <a:srgbClr val="A31515"/>
                </a:solidFill>
                <a:latin typeface="Consolas" panose="020B0609020204030204" pitchFamily="49" charset="0"/>
              </a:rPr>
              <a:t>"Name: "</a:t>
            </a:r>
            <a:r>
              <a:rPr lang="en-US" sz="1500" dirty="0">
                <a:solidFill>
                  <a:srgbClr val="000000"/>
                </a:solidFill>
                <a:latin typeface="Consolas" panose="020B0609020204030204" pitchFamily="49" charset="0"/>
              </a:rPr>
              <a:t> </a:t>
            </a:r>
            <a:r>
              <a:rPr lang="en-US" sz="1500" dirty="0">
                <a:solidFill>
                  <a:srgbClr val="008080"/>
                </a:solidFill>
                <a:latin typeface="Consolas" panose="020B0609020204030204" pitchFamily="49" charset="0"/>
              </a:rPr>
              <a:t>&lt;&lt;</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picasso.getName</a:t>
            </a:r>
            <a:r>
              <a:rPr lang="en-US" sz="1500" dirty="0">
                <a:solidFill>
                  <a:srgbClr val="000000"/>
                </a:solidFill>
                <a:latin typeface="Consolas" panose="020B0609020204030204" pitchFamily="49" charset="0"/>
              </a:rPr>
              <a:t>();</a:t>
            </a:r>
          </a:p>
          <a:p>
            <a:pPr marL="0" indent="0">
              <a:buNone/>
            </a:pP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cout</a:t>
            </a:r>
            <a:r>
              <a:rPr lang="en-US" sz="1500" dirty="0">
                <a:solidFill>
                  <a:srgbClr val="000000"/>
                </a:solidFill>
                <a:latin typeface="Consolas" panose="020B0609020204030204" pitchFamily="49" charset="0"/>
              </a:rPr>
              <a:t> </a:t>
            </a:r>
            <a:r>
              <a:rPr lang="en-US" sz="1500" dirty="0">
                <a:solidFill>
                  <a:srgbClr val="008080"/>
                </a:solidFill>
                <a:latin typeface="Consolas" panose="020B0609020204030204" pitchFamily="49" charset="0"/>
              </a:rPr>
              <a:t>&lt;&lt;</a:t>
            </a:r>
            <a:r>
              <a:rPr lang="en-US" sz="1500" dirty="0">
                <a:solidFill>
                  <a:srgbClr val="000000"/>
                </a:solidFill>
                <a:latin typeface="Consolas" panose="020B0609020204030204" pitchFamily="49" charset="0"/>
              </a:rPr>
              <a:t> </a:t>
            </a:r>
            <a:r>
              <a:rPr lang="en-US" sz="1500" dirty="0">
                <a:solidFill>
                  <a:srgbClr val="A31515"/>
                </a:solidFill>
                <a:latin typeface="Consolas" panose="020B0609020204030204" pitchFamily="49" charset="0"/>
              </a:rPr>
              <a:t>"\</a:t>
            </a:r>
            <a:r>
              <a:rPr lang="en-US" sz="1500" dirty="0" err="1">
                <a:solidFill>
                  <a:srgbClr val="A31515"/>
                </a:solidFill>
                <a:latin typeface="Consolas" panose="020B0609020204030204" pitchFamily="49" charset="0"/>
              </a:rPr>
              <a:t>nAge</a:t>
            </a:r>
            <a:r>
              <a:rPr lang="en-US" sz="1500" dirty="0">
                <a:solidFill>
                  <a:srgbClr val="A31515"/>
                </a:solidFill>
                <a:latin typeface="Consolas" panose="020B0609020204030204" pitchFamily="49" charset="0"/>
              </a:rPr>
              <a:t>: "</a:t>
            </a:r>
            <a:r>
              <a:rPr lang="en-US" sz="1500" dirty="0">
                <a:solidFill>
                  <a:srgbClr val="000000"/>
                </a:solidFill>
                <a:latin typeface="Consolas" panose="020B0609020204030204" pitchFamily="49" charset="0"/>
              </a:rPr>
              <a:t> </a:t>
            </a:r>
            <a:r>
              <a:rPr lang="en-US" sz="1500" dirty="0">
                <a:solidFill>
                  <a:srgbClr val="008080"/>
                </a:solidFill>
                <a:latin typeface="Consolas" panose="020B0609020204030204" pitchFamily="49" charset="0"/>
              </a:rPr>
              <a:t>&lt;&lt;</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picasso.getAge</a:t>
            </a:r>
            <a:r>
              <a:rPr lang="en-US" sz="1500" dirty="0">
                <a:solidFill>
                  <a:srgbClr val="000000"/>
                </a:solidFill>
                <a:latin typeface="Consolas" panose="020B0609020204030204" pitchFamily="49" charset="0"/>
              </a:rPr>
              <a:t>();</a:t>
            </a:r>
          </a:p>
          <a:p>
            <a:pPr marL="0" indent="0">
              <a:buNone/>
            </a:pPr>
            <a:endParaRPr lang="en-US" sz="1500" dirty="0">
              <a:solidFill>
                <a:srgbClr val="000000"/>
              </a:solidFill>
              <a:latin typeface="Consolas" panose="020B0609020204030204" pitchFamily="49" charset="0"/>
            </a:endParaRPr>
          </a:p>
          <a:p>
            <a:pPr marL="0" indent="0">
              <a:buNone/>
            </a:pPr>
            <a:r>
              <a:rPr lang="en-US" sz="1500" dirty="0">
                <a:solidFill>
                  <a:srgbClr val="000000"/>
                </a:solidFill>
                <a:latin typeface="Consolas" panose="020B0609020204030204" pitchFamily="49" charset="0"/>
              </a:rPr>
              <a:t>}</a:t>
            </a:r>
            <a:endParaRPr lang="en-US" sz="1500" dirty="0">
              <a:solidFill>
                <a:schemeClr val="bg2"/>
              </a:solidFill>
            </a:endParaRPr>
          </a:p>
        </p:txBody>
      </p:sp>
    </p:spTree>
    <p:extLst>
      <p:ext uri="{BB962C8B-B14F-4D97-AF65-F5344CB8AC3E}">
        <p14:creationId xmlns:p14="http://schemas.microsoft.com/office/powerpoint/2010/main" val="493092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Things of Note…</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r>
              <a:rPr lang="en-US" dirty="0">
                <a:solidFill>
                  <a:schemeClr val="bg2"/>
                </a:solidFill>
              </a:rPr>
              <a:t>Whenever the derived class’s default constructor is called, the base class’s default constructor is called automatically, unless specified otherwise</a:t>
            </a:r>
          </a:p>
          <a:p>
            <a:endParaRPr lang="en-US" dirty="0">
              <a:solidFill>
                <a:schemeClr val="bg2"/>
              </a:solidFill>
            </a:endParaRPr>
          </a:p>
          <a:p>
            <a:r>
              <a:rPr lang="en-US" dirty="0">
                <a:solidFill>
                  <a:schemeClr val="bg2"/>
                </a:solidFill>
              </a:rPr>
              <a:t>To call the parameterized constructor of base class inside the parameterized constructor of sub class, we have to mention it explicitly in the member initializer list.</a:t>
            </a:r>
          </a:p>
          <a:p>
            <a:endParaRPr lang="en-US" dirty="0">
              <a:solidFill>
                <a:schemeClr val="bg2"/>
              </a:solidFill>
            </a:endParaRPr>
          </a:p>
          <a:p>
            <a:r>
              <a:rPr lang="en-US" dirty="0">
                <a:solidFill>
                  <a:schemeClr val="bg2"/>
                </a:solidFill>
              </a:rPr>
              <a:t>The parameterized constructor of base class can be called in default constructor of sub class, but…</a:t>
            </a:r>
          </a:p>
          <a:p>
            <a:pPr lvl="1"/>
            <a:r>
              <a:rPr lang="en-US" dirty="0">
                <a:solidFill>
                  <a:schemeClr val="bg2"/>
                </a:solidFill>
              </a:rPr>
              <a:t>What’s the issue here?</a:t>
            </a:r>
          </a:p>
        </p:txBody>
      </p:sp>
    </p:spTree>
    <p:extLst>
      <p:ext uri="{BB962C8B-B14F-4D97-AF65-F5344CB8AC3E}">
        <p14:creationId xmlns:p14="http://schemas.microsoft.com/office/powerpoint/2010/main" val="1554122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A5A48E6-BC00-0F18-CD49-9C102E55052B}"/>
              </a:ext>
            </a:extLst>
          </p:cNvPr>
          <p:cNvSpPr>
            <a:spLocks noGrp="1"/>
          </p:cNvSpPr>
          <p:nvPr>
            <p:ph type="title"/>
          </p:nvPr>
        </p:nvSpPr>
        <p:spPr/>
        <p:txBody>
          <a:bodyPr/>
          <a:lstStyle/>
          <a:p>
            <a:pPr algn="ctr"/>
            <a:r>
              <a:rPr lang="en-US" dirty="0"/>
              <a:t>Fin.</a:t>
            </a:r>
          </a:p>
        </p:txBody>
      </p:sp>
      <p:sp>
        <p:nvSpPr>
          <p:cNvPr id="8" name="Text Placeholder 7">
            <a:extLst>
              <a:ext uri="{FF2B5EF4-FFF2-40B4-BE49-F238E27FC236}">
                <a16:creationId xmlns:a16="http://schemas.microsoft.com/office/drawing/2014/main" id="{9CF8533A-88EC-9260-ED8E-7F39D0BC20B8}"/>
              </a:ext>
            </a:extLst>
          </p:cNvPr>
          <p:cNvSpPr>
            <a:spLocks noGrp="1"/>
          </p:cNvSpPr>
          <p:nvPr>
            <p:ph type="body" idx="1"/>
          </p:nvPr>
        </p:nvSpPr>
        <p:spPr>
          <a:xfrm rot="4776313">
            <a:off x="9198615" y="5176001"/>
            <a:ext cx="690359" cy="521137"/>
          </a:xfrm>
        </p:spPr>
        <p:txBody>
          <a:bodyPr/>
          <a:lstStyle/>
          <a:p>
            <a:r>
              <a:rPr lang="en-US" sz="2400" dirty="0">
                <a:solidFill>
                  <a:schemeClr val="bg2"/>
                </a:solidFill>
              </a:rPr>
              <a:t>: V </a:t>
            </a:r>
          </a:p>
        </p:txBody>
      </p:sp>
    </p:spTree>
    <p:extLst>
      <p:ext uri="{BB962C8B-B14F-4D97-AF65-F5344CB8AC3E}">
        <p14:creationId xmlns:p14="http://schemas.microsoft.com/office/powerpoint/2010/main" val="422085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Single Inheritance</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a:xfrm>
            <a:off x="818712" y="2222287"/>
            <a:ext cx="8975283" cy="3636511"/>
          </a:xfrm>
        </p:spPr>
        <p:txBody>
          <a:bodyPr/>
          <a:lstStyle/>
          <a:p>
            <a:r>
              <a:rPr lang="en-US" dirty="0">
                <a:solidFill>
                  <a:schemeClr val="bg2"/>
                </a:solidFill>
              </a:rPr>
              <a:t>In single inheritance, a class is allowed to inherit from only one class. i.e. one sub class is inherited by one base class only.</a:t>
            </a:r>
          </a:p>
          <a:p>
            <a:r>
              <a:rPr lang="en-US" dirty="0">
                <a:solidFill>
                  <a:schemeClr val="bg2"/>
                </a:solidFill>
              </a:rPr>
              <a:t>The most basic type of inheritance.</a:t>
            </a:r>
          </a:p>
        </p:txBody>
      </p:sp>
      <p:sp>
        <p:nvSpPr>
          <p:cNvPr id="4" name="Rectangle 3">
            <a:extLst>
              <a:ext uri="{FF2B5EF4-FFF2-40B4-BE49-F238E27FC236}">
                <a16:creationId xmlns:a16="http://schemas.microsoft.com/office/drawing/2014/main" id="{A11D2B01-E8AD-BBC0-2E56-044A11BCF897}"/>
              </a:ext>
            </a:extLst>
          </p:cNvPr>
          <p:cNvSpPr/>
          <p:nvPr/>
        </p:nvSpPr>
        <p:spPr>
          <a:xfrm>
            <a:off x="10084314" y="3040655"/>
            <a:ext cx="1288974" cy="672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Parent</a:t>
            </a:r>
          </a:p>
        </p:txBody>
      </p:sp>
      <p:sp>
        <p:nvSpPr>
          <p:cNvPr id="5" name="Rectangle 4">
            <a:extLst>
              <a:ext uri="{FF2B5EF4-FFF2-40B4-BE49-F238E27FC236}">
                <a16:creationId xmlns:a16="http://schemas.microsoft.com/office/drawing/2014/main" id="{A5CF92C2-76F9-745F-413B-39D39B1DC97F}"/>
              </a:ext>
            </a:extLst>
          </p:cNvPr>
          <p:cNvSpPr/>
          <p:nvPr/>
        </p:nvSpPr>
        <p:spPr>
          <a:xfrm>
            <a:off x="10084314" y="4426808"/>
            <a:ext cx="1288974" cy="672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Child</a:t>
            </a:r>
          </a:p>
        </p:txBody>
      </p:sp>
      <p:cxnSp>
        <p:nvCxnSpPr>
          <p:cNvPr id="8" name="Straight Arrow Connector 7">
            <a:extLst>
              <a:ext uri="{FF2B5EF4-FFF2-40B4-BE49-F238E27FC236}">
                <a16:creationId xmlns:a16="http://schemas.microsoft.com/office/drawing/2014/main" id="{325E12B7-2BD5-C6B9-8F3E-2A56873269B3}"/>
              </a:ext>
            </a:extLst>
          </p:cNvPr>
          <p:cNvCxnSpPr>
            <a:stCxn id="5" idx="0"/>
            <a:endCxn id="4" idx="2"/>
          </p:cNvCxnSpPr>
          <p:nvPr/>
        </p:nvCxnSpPr>
        <p:spPr>
          <a:xfrm flipV="1">
            <a:off x="10728801" y="3712684"/>
            <a:ext cx="0" cy="7141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5050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Single Inheritance</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a:xfrm>
            <a:off x="818712" y="2222287"/>
            <a:ext cx="10554574" cy="2966658"/>
          </a:xfrm>
        </p:spPr>
        <p:txBody>
          <a:bodyPr numCol="2">
            <a:normAutofit/>
          </a:bodyPr>
          <a:lstStyle/>
          <a:p>
            <a:pPr marL="0" indent="0">
              <a:buNone/>
            </a:pPr>
            <a:r>
              <a:rPr lang="en-US" sz="1800" dirty="0">
                <a:solidFill>
                  <a:srgbClr val="0000FF"/>
                </a:solidFill>
                <a:latin typeface="Consolas" panose="020B0609020204030204" pitchFamily="49" charset="0"/>
              </a:rPr>
              <a:t>class</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Vehicle</a:t>
            </a:r>
            <a:endParaRPr lang="en-US" sz="1800" dirty="0">
              <a:solidFill>
                <a:srgbClr val="000000"/>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a:t>
            </a:r>
          </a:p>
          <a:p>
            <a:pPr marL="0" indent="0">
              <a:buNone/>
            </a:pP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Vehicle() {</a:t>
            </a:r>
          </a:p>
          <a:p>
            <a:pPr marL="0" indent="0">
              <a:buNone/>
            </a:pPr>
            <a:r>
              <a:rPr lang="en-US" sz="1800" dirty="0">
                <a:solidFill>
                  <a:srgbClr val="000000"/>
                </a:solidFill>
                <a:latin typeface="Consolas" panose="020B0609020204030204" pitchFamily="49" charset="0"/>
              </a:rPr>
              <a:t>std::</a:t>
            </a:r>
            <a:r>
              <a:rPr lang="en-US" sz="1800" dirty="0" err="1">
                <a:solidFill>
                  <a:srgbClr val="000000"/>
                </a:solidFill>
                <a:latin typeface="Consolas" panose="020B0609020204030204" pitchFamily="49" charset="0"/>
              </a:rPr>
              <a:t>cout</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"Base Class: Vehicle!\n"</a:t>
            </a:r>
            <a:r>
              <a:rPr lang="en-US" sz="18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a:t>
            </a:r>
            <a:endParaRPr lang="en-US" sz="1800" dirty="0">
              <a:solidFill>
                <a:srgbClr val="0000FF"/>
              </a:solidFill>
              <a:latin typeface="Consolas" panose="020B0609020204030204" pitchFamily="49" charset="0"/>
            </a:endParaRPr>
          </a:p>
          <a:p>
            <a:pPr marL="0" indent="0">
              <a:buNone/>
            </a:pPr>
            <a:r>
              <a:rPr lang="en-US" sz="1800" dirty="0">
                <a:solidFill>
                  <a:srgbClr val="0000FF"/>
                </a:solidFill>
                <a:latin typeface="Consolas" panose="020B0609020204030204" pitchFamily="49" charset="0"/>
              </a:rPr>
              <a:t>class</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Car</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Vehicle</a:t>
            </a:r>
            <a:r>
              <a:rPr lang="en-US" sz="1800" dirty="0">
                <a:solidFill>
                  <a:srgbClr val="000000"/>
                </a:solidFill>
                <a:latin typeface="Consolas" panose="020B0609020204030204" pitchFamily="49" charset="0"/>
              </a:rPr>
              <a:t> {</a:t>
            </a:r>
          </a:p>
          <a:p>
            <a:pPr marL="0" indent="0">
              <a:buNone/>
            </a:pP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        Car() {</a:t>
            </a:r>
          </a:p>
          <a:p>
            <a:pPr marL="0" indent="0">
              <a:buNone/>
            </a:pPr>
            <a:r>
              <a:rPr lang="en-US" sz="1800" dirty="0">
                <a:solidFill>
                  <a:srgbClr val="000000"/>
                </a:solidFill>
                <a:latin typeface="Consolas" panose="020B0609020204030204" pitchFamily="49" charset="0"/>
              </a:rPr>
              <a:t>            std::</a:t>
            </a:r>
            <a:r>
              <a:rPr lang="en-US" sz="1800" dirty="0" err="1">
                <a:solidFill>
                  <a:srgbClr val="000000"/>
                </a:solidFill>
                <a:latin typeface="Consolas" panose="020B0609020204030204" pitchFamily="49" charset="0"/>
              </a:rPr>
              <a:t>cout</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"Child Class: Car\n"</a:t>
            </a:r>
            <a:r>
              <a:rPr lang="en-US" sz="18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        }</a:t>
            </a:r>
          </a:p>
          <a:p>
            <a:pPr marL="0" indent="0">
              <a:buNone/>
            </a:pPr>
            <a:r>
              <a:rPr lang="en-US" sz="1800" dirty="0">
                <a:solidFill>
                  <a:srgbClr val="000000"/>
                </a:solidFill>
                <a:latin typeface="Consolas" panose="020B0609020204030204" pitchFamily="49" charset="0"/>
              </a:rPr>
              <a:t>};</a:t>
            </a:r>
            <a:endParaRPr lang="en-US" dirty="0">
              <a:solidFill>
                <a:schemeClr val="bg2"/>
              </a:solidFill>
            </a:endParaRPr>
          </a:p>
        </p:txBody>
      </p:sp>
    </p:spTree>
    <p:extLst>
      <p:ext uri="{BB962C8B-B14F-4D97-AF65-F5344CB8AC3E}">
        <p14:creationId xmlns:p14="http://schemas.microsoft.com/office/powerpoint/2010/main" val="409575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Multiple Inheritance</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r>
              <a:rPr lang="en-US" dirty="0">
                <a:solidFill>
                  <a:schemeClr val="bg2"/>
                </a:solidFill>
              </a:rPr>
              <a:t>When a class inherits from more than one classes. </a:t>
            </a:r>
            <a:r>
              <a:rPr lang="en-US" dirty="0" err="1">
                <a:solidFill>
                  <a:schemeClr val="bg2"/>
                </a:solidFill>
              </a:rPr>
              <a:t>i.e</a:t>
            </a:r>
            <a:r>
              <a:rPr lang="en-US" dirty="0">
                <a:solidFill>
                  <a:schemeClr val="bg2"/>
                </a:solidFill>
              </a:rPr>
              <a:t> one sub class is inherited from more than one base classes.</a:t>
            </a:r>
          </a:p>
          <a:p>
            <a:pPr lvl="1"/>
            <a:endParaRPr lang="en-US" dirty="0">
              <a:solidFill>
                <a:schemeClr val="bg2"/>
              </a:solidFill>
            </a:endParaRPr>
          </a:p>
          <a:p>
            <a:pPr lvl="1"/>
            <a:endParaRPr lang="en-US" dirty="0">
              <a:solidFill>
                <a:schemeClr val="bg2"/>
              </a:solidFill>
            </a:endParaRPr>
          </a:p>
          <a:p>
            <a:pPr lvl="1"/>
            <a:endParaRPr lang="en-US" dirty="0">
              <a:solidFill>
                <a:schemeClr val="bg2"/>
              </a:solidFill>
            </a:endParaRPr>
          </a:p>
          <a:p>
            <a:endParaRPr lang="en-US" dirty="0">
              <a:solidFill>
                <a:schemeClr val="bg2"/>
              </a:solidFill>
            </a:endParaRPr>
          </a:p>
          <a:p>
            <a:endParaRPr lang="en-US" dirty="0">
              <a:solidFill>
                <a:schemeClr val="bg2"/>
              </a:solidFill>
            </a:endParaRPr>
          </a:p>
          <a:p>
            <a:endParaRPr lang="en-US" dirty="0">
              <a:solidFill>
                <a:schemeClr val="bg2"/>
              </a:solidFill>
            </a:endParaRPr>
          </a:p>
        </p:txBody>
      </p:sp>
      <p:sp>
        <p:nvSpPr>
          <p:cNvPr id="4" name="Rectangle 3">
            <a:extLst>
              <a:ext uri="{FF2B5EF4-FFF2-40B4-BE49-F238E27FC236}">
                <a16:creationId xmlns:a16="http://schemas.microsoft.com/office/drawing/2014/main" id="{C84B36A9-C61F-3EAA-C70E-1A42E1FF3A98}"/>
              </a:ext>
            </a:extLst>
          </p:cNvPr>
          <p:cNvSpPr/>
          <p:nvPr/>
        </p:nvSpPr>
        <p:spPr>
          <a:xfrm>
            <a:off x="4807025" y="3404785"/>
            <a:ext cx="1288974" cy="672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Parent</a:t>
            </a:r>
          </a:p>
        </p:txBody>
      </p:sp>
      <p:sp>
        <p:nvSpPr>
          <p:cNvPr id="5" name="Rectangle 4">
            <a:extLst>
              <a:ext uri="{FF2B5EF4-FFF2-40B4-BE49-F238E27FC236}">
                <a16:creationId xmlns:a16="http://schemas.microsoft.com/office/drawing/2014/main" id="{E7A54495-066C-E995-B655-9DB90E145AA2}"/>
              </a:ext>
            </a:extLst>
          </p:cNvPr>
          <p:cNvSpPr/>
          <p:nvPr/>
        </p:nvSpPr>
        <p:spPr>
          <a:xfrm>
            <a:off x="6096000" y="4815153"/>
            <a:ext cx="1288974" cy="672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Child</a:t>
            </a:r>
          </a:p>
        </p:txBody>
      </p:sp>
      <p:cxnSp>
        <p:nvCxnSpPr>
          <p:cNvPr id="6" name="Straight Arrow Connector 5">
            <a:extLst>
              <a:ext uri="{FF2B5EF4-FFF2-40B4-BE49-F238E27FC236}">
                <a16:creationId xmlns:a16="http://schemas.microsoft.com/office/drawing/2014/main" id="{724DBDA5-FEA0-EBC7-338E-7F86C9E4189F}"/>
              </a:ext>
            </a:extLst>
          </p:cNvPr>
          <p:cNvCxnSpPr>
            <a:cxnSpLocks/>
            <a:stCxn id="5" idx="0"/>
            <a:endCxn id="4" idx="2"/>
          </p:cNvCxnSpPr>
          <p:nvPr/>
        </p:nvCxnSpPr>
        <p:spPr>
          <a:xfrm flipH="1" flipV="1">
            <a:off x="5451512" y="4076814"/>
            <a:ext cx="1288975" cy="7383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1C08F45-4AAB-C56D-DC93-154414D8CDD8}"/>
              </a:ext>
            </a:extLst>
          </p:cNvPr>
          <p:cNvSpPr/>
          <p:nvPr/>
        </p:nvSpPr>
        <p:spPr>
          <a:xfrm>
            <a:off x="7384975" y="3429000"/>
            <a:ext cx="1288974" cy="672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Parent</a:t>
            </a:r>
          </a:p>
        </p:txBody>
      </p:sp>
      <p:cxnSp>
        <p:nvCxnSpPr>
          <p:cNvPr id="14" name="Straight Arrow Connector 13">
            <a:extLst>
              <a:ext uri="{FF2B5EF4-FFF2-40B4-BE49-F238E27FC236}">
                <a16:creationId xmlns:a16="http://schemas.microsoft.com/office/drawing/2014/main" id="{94828DFD-F537-0D06-DB73-1911306DE291}"/>
              </a:ext>
            </a:extLst>
          </p:cNvPr>
          <p:cNvCxnSpPr>
            <a:cxnSpLocks/>
            <a:stCxn id="5" idx="0"/>
            <a:endCxn id="13" idx="2"/>
          </p:cNvCxnSpPr>
          <p:nvPr/>
        </p:nvCxnSpPr>
        <p:spPr>
          <a:xfrm flipV="1">
            <a:off x="6740487" y="4101029"/>
            <a:ext cx="1288975" cy="7141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531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Multiple Inheritance</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a:xfrm>
            <a:off x="818712" y="2222287"/>
            <a:ext cx="10554574" cy="4376817"/>
          </a:xfrm>
        </p:spPr>
        <p:txBody>
          <a:bodyPr numCol="2">
            <a:noAutofit/>
          </a:bodyPr>
          <a:lstStyle/>
          <a:p>
            <a:pPr marL="0" indent="0">
              <a:buNone/>
            </a:pPr>
            <a:r>
              <a:rPr lang="en-US" sz="1500" dirty="0">
                <a:solidFill>
                  <a:srgbClr val="0000FF"/>
                </a:solidFill>
                <a:latin typeface="Consolas" panose="020B0609020204030204" pitchFamily="49" charset="0"/>
              </a:rPr>
              <a:t>class</a:t>
            </a:r>
            <a:r>
              <a:rPr lang="en-US" sz="1500" dirty="0">
                <a:solidFill>
                  <a:srgbClr val="000000"/>
                </a:solidFill>
                <a:latin typeface="Consolas" panose="020B0609020204030204" pitchFamily="49" charset="0"/>
              </a:rPr>
              <a:t> </a:t>
            </a:r>
            <a:r>
              <a:rPr lang="en-US" sz="1500" dirty="0">
                <a:solidFill>
                  <a:srgbClr val="2B91AF"/>
                </a:solidFill>
                <a:latin typeface="Consolas" panose="020B0609020204030204" pitchFamily="49" charset="0"/>
              </a:rPr>
              <a:t>Vehicle</a:t>
            </a:r>
            <a:endParaRPr lang="en-US" sz="1500" dirty="0">
              <a:solidFill>
                <a:srgbClr val="000000"/>
              </a:solidFill>
              <a:latin typeface="Consolas" panose="020B0609020204030204" pitchFamily="49" charset="0"/>
            </a:endParaRPr>
          </a:p>
          <a:p>
            <a:pPr marL="0" indent="0">
              <a:buNone/>
            </a:pPr>
            <a:r>
              <a:rPr lang="en-US" sz="1500" dirty="0">
                <a:solidFill>
                  <a:srgbClr val="000000"/>
                </a:solidFill>
                <a:latin typeface="Consolas" panose="020B0609020204030204" pitchFamily="49" charset="0"/>
              </a:rPr>
              <a:t>{</a:t>
            </a:r>
          </a:p>
          <a:p>
            <a:pPr marL="0" indent="0">
              <a:buNone/>
            </a:pPr>
            <a:r>
              <a:rPr lang="en-US" sz="1500" dirty="0">
                <a:solidFill>
                  <a:srgbClr val="0000FF"/>
                </a:solidFill>
                <a:latin typeface="Consolas" panose="020B0609020204030204" pitchFamily="49" charset="0"/>
              </a:rPr>
              <a:t>	public</a:t>
            </a:r>
            <a:r>
              <a:rPr lang="en-US" sz="1500" dirty="0">
                <a:solidFill>
                  <a:srgbClr val="000000"/>
                </a:solidFill>
                <a:latin typeface="Consolas" panose="020B0609020204030204" pitchFamily="49" charset="0"/>
              </a:rPr>
              <a:t>:</a:t>
            </a:r>
          </a:p>
          <a:p>
            <a:pPr marL="0" indent="0">
              <a:buNone/>
            </a:pPr>
            <a:r>
              <a:rPr lang="en-US" sz="1500" dirty="0">
                <a:solidFill>
                  <a:srgbClr val="000000"/>
                </a:solidFill>
                <a:latin typeface="Consolas" panose="020B0609020204030204" pitchFamily="49" charset="0"/>
              </a:rPr>
              <a:t>		Vehicle() {</a:t>
            </a:r>
          </a:p>
          <a:p>
            <a:pPr marL="0" indent="0">
              <a:buNone/>
            </a:pPr>
            <a:r>
              <a:rPr lang="en-US" sz="1500" dirty="0">
                <a:solidFill>
                  <a:srgbClr val="000000"/>
                </a:solidFill>
                <a:latin typeface="Consolas" panose="020B0609020204030204" pitchFamily="49" charset="0"/>
              </a:rPr>
              <a:t>		std::</a:t>
            </a:r>
            <a:r>
              <a:rPr lang="en-US" sz="1500" dirty="0" err="1">
                <a:solidFill>
                  <a:srgbClr val="000000"/>
                </a:solidFill>
                <a:latin typeface="Consolas" panose="020B0609020204030204" pitchFamily="49" charset="0"/>
              </a:rPr>
              <a:t>cout</a:t>
            </a:r>
            <a:r>
              <a:rPr lang="en-US" sz="1500" dirty="0">
                <a:solidFill>
                  <a:srgbClr val="000000"/>
                </a:solidFill>
                <a:latin typeface="Consolas" panose="020B0609020204030204" pitchFamily="49" charset="0"/>
              </a:rPr>
              <a:t> </a:t>
            </a:r>
            <a:r>
              <a:rPr lang="en-US" sz="1500" dirty="0">
                <a:solidFill>
                  <a:srgbClr val="008080"/>
                </a:solidFill>
                <a:latin typeface="Consolas" panose="020B0609020204030204" pitchFamily="49" charset="0"/>
              </a:rPr>
              <a:t>&lt;&lt;</a:t>
            </a:r>
            <a:r>
              <a:rPr lang="en-US" sz="1500" dirty="0">
                <a:solidFill>
                  <a:srgbClr val="000000"/>
                </a:solidFill>
                <a:latin typeface="Consolas" panose="020B0609020204030204" pitchFamily="49" charset="0"/>
              </a:rPr>
              <a:t> </a:t>
            </a:r>
            <a:r>
              <a:rPr lang="en-US" sz="1500" dirty="0">
                <a:solidFill>
                  <a:srgbClr val="A31515"/>
                </a:solidFill>
                <a:latin typeface="Consolas" panose="020B0609020204030204" pitchFamily="49" charset="0"/>
              </a:rPr>
              <a:t>"Base Class: Vehicle!\n"</a:t>
            </a:r>
            <a:r>
              <a:rPr lang="en-US" sz="1500" dirty="0">
                <a:solidFill>
                  <a:srgbClr val="000000"/>
                </a:solidFill>
                <a:latin typeface="Consolas" panose="020B0609020204030204" pitchFamily="49" charset="0"/>
              </a:rPr>
              <a:t>;</a:t>
            </a:r>
          </a:p>
          <a:p>
            <a:pPr marL="0" indent="0">
              <a:buNone/>
            </a:pPr>
            <a:r>
              <a:rPr lang="en-US" sz="1500" dirty="0">
                <a:solidFill>
                  <a:srgbClr val="000000"/>
                </a:solidFill>
                <a:latin typeface="Consolas" panose="020B0609020204030204" pitchFamily="49" charset="0"/>
              </a:rPr>
              <a:t>	}</a:t>
            </a:r>
          </a:p>
          <a:p>
            <a:pPr marL="0" indent="0">
              <a:buNone/>
            </a:pPr>
            <a:r>
              <a:rPr lang="en-US" sz="1500" dirty="0">
                <a:solidFill>
                  <a:srgbClr val="000000"/>
                </a:solidFill>
                <a:latin typeface="Consolas" panose="020B0609020204030204" pitchFamily="49" charset="0"/>
              </a:rPr>
              <a:t>};</a:t>
            </a:r>
          </a:p>
          <a:p>
            <a:pPr marL="0" indent="0">
              <a:buNone/>
            </a:pPr>
            <a:r>
              <a:rPr lang="en-US" sz="1500" dirty="0">
                <a:solidFill>
                  <a:srgbClr val="0000FF"/>
                </a:solidFill>
                <a:latin typeface="Consolas" panose="020B0609020204030204" pitchFamily="49" charset="0"/>
              </a:rPr>
              <a:t>class</a:t>
            </a:r>
            <a:r>
              <a:rPr lang="en-US" sz="1500" dirty="0">
                <a:solidFill>
                  <a:srgbClr val="000000"/>
                </a:solidFill>
                <a:latin typeface="Consolas" panose="020B0609020204030204" pitchFamily="49" charset="0"/>
              </a:rPr>
              <a:t> </a:t>
            </a:r>
            <a:r>
              <a:rPr lang="en-US" sz="1500" dirty="0" err="1">
                <a:solidFill>
                  <a:srgbClr val="2B91AF"/>
                </a:solidFill>
                <a:latin typeface="Consolas" panose="020B0609020204030204" pitchFamily="49" charset="0"/>
              </a:rPr>
              <a:t>FourWheeler</a:t>
            </a:r>
            <a:r>
              <a:rPr lang="en-US" sz="1500" dirty="0">
                <a:solidFill>
                  <a:srgbClr val="000000"/>
                </a:solidFill>
                <a:latin typeface="Consolas" panose="020B0609020204030204" pitchFamily="49" charset="0"/>
              </a:rPr>
              <a:t> {</a:t>
            </a:r>
          </a:p>
          <a:p>
            <a:pPr marL="0" indent="0">
              <a:buNone/>
            </a:pP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int</a:t>
            </a:r>
            <a:r>
              <a:rPr lang="en-US" sz="1500" dirty="0">
                <a:solidFill>
                  <a:srgbClr val="000000"/>
                </a:solidFill>
                <a:latin typeface="Consolas" panose="020B0609020204030204" pitchFamily="49" charset="0"/>
              </a:rPr>
              <a:t> wheels = 4;</a:t>
            </a:r>
          </a:p>
          <a:p>
            <a:pPr marL="0" indent="0">
              <a:buNone/>
            </a:pPr>
            <a:r>
              <a:rPr lang="en-US" sz="1500" dirty="0">
                <a:solidFill>
                  <a:srgbClr val="0000FF"/>
                </a:solidFill>
                <a:latin typeface="Consolas" panose="020B0609020204030204" pitchFamily="49" charset="0"/>
              </a:rPr>
              <a:t>	public</a:t>
            </a:r>
            <a:r>
              <a:rPr lang="en-US" sz="1500" dirty="0">
                <a:solidFill>
                  <a:srgbClr val="000000"/>
                </a:solidFill>
                <a:latin typeface="Consolas" panose="020B0609020204030204" pitchFamily="49" charset="0"/>
              </a:rPr>
              <a:t>:</a:t>
            </a:r>
          </a:p>
          <a:p>
            <a:pPr marL="0" indent="0">
              <a:buNone/>
            </a:pP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FourWheeler</a:t>
            </a:r>
            <a:r>
              <a:rPr lang="en-US" sz="1500" dirty="0">
                <a:solidFill>
                  <a:srgbClr val="000000"/>
                </a:solidFill>
                <a:latin typeface="Consolas" panose="020B0609020204030204" pitchFamily="49" charset="0"/>
              </a:rPr>
              <a:t>() {</a:t>
            </a:r>
          </a:p>
          <a:p>
            <a:pPr marL="0" indent="0">
              <a:buNone/>
            </a:pPr>
            <a:r>
              <a:rPr lang="en-US" sz="1500" dirty="0">
                <a:solidFill>
                  <a:srgbClr val="000000"/>
                </a:solidFill>
                <a:latin typeface="Consolas" panose="020B0609020204030204" pitchFamily="49" charset="0"/>
              </a:rPr>
              <a:t>        std::</a:t>
            </a:r>
            <a:r>
              <a:rPr lang="en-US" sz="1500" dirty="0" err="1">
                <a:solidFill>
                  <a:srgbClr val="000000"/>
                </a:solidFill>
                <a:latin typeface="Consolas" panose="020B0609020204030204" pitchFamily="49" charset="0"/>
              </a:rPr>
              <a:t>cout</a:t>
            </a:r>
            <a:r>
              <a:rPr lang="en-US" sz="1500" dirty="0">
                <a:solidFill>
                  <a:srgbClr val="000000"/>
                </a:solidFill>
                <a:latin typeface="Consolas" panose="020B0609020204030204" pitchFamily="49" charset="0"/>
              </a:rPr>
              <a:t> </a:t>
            </a:r>
            <a:r>
              <a:rPr lang="en-US" sz="1500" dirty="0">
                <a:solidFill>
                  <a:srgbClr val="008080"/>
                </a:solidFill>
                <a:latin typeface="Consolas" panose="020B0609020204030204" pitchFamily="49" charset="0"/>
              </a:rPr>
              <a:t>&lt;&lt;</a:t>
            </a:r>
            <a:r>
              <a:rPr lang="en-US" sz="1500" dirty="0">
                <a:solidFill>
                  <a:srgbClr val="000000"/>
                </a:solidFill>
                <a:latin typeface="Consolas" panose="020B0609020204030204" pitchFamily="49" charset="0"/>
              </a:rPr>
              <a:t> </a:t>
            </a:r>
            <a:r>
              <a:rPr lang="en-US" sz="1500" dirty="0">
                <a:solidFill>
                  <a:srgbClr val="A31515"/>
                </a:solidFill>
                <a:latin typeface="Consolas" panose="020B0609020204030204" pitchFamily="49" charset="0"/>
              </a:rPr>
              <a:t>"Parent Class: 						</a:t>
            </a:r>
            <a:r>
              <a:rPr lang="en-US" sz="1500" dirty="0" err="1">
                <a:solidFill>
                  <a:srgbClr val="A31515"/>
                </a:solidFill>
                <a:latin typeface="Consolas" panose="020B0609020204030204" pitchFamily="49" charset="0"/>
              </a:rPr>
              <a:t>FourWheeler</a:t>
            </a:r>
            <a:r>
              <a:rPr lang="en-US" sz="1500" dirty="0">
                <a:solidFill>
                  <a:srgbClr val="A31515"/>
                </a:solidFill>
                <a:latin typeface="Consolas" panose="020B0609020204030204" pitchFamily="49" charset="0"/>
              </a:rPr>
              <a:t>\n"</a:t>
            </a:r>
            <a:r>
              <a:rPr lang="en-US" sz="1500" dirty="0">
                <a:solidFill>
                  <a:srgbClr val="000000"/>
                </a:solidFill>
                <a:latin typeface="Consolas" panose="020B0609020204030204" pitchFamily="49" charset="0"/>
              </a:rPr>
              <a:t>;</a:t>
            </a:r>
          </a:p>
          <a:p>
            <a:pPr marL="0" indent="0">
              <a:buNone/>
            </a:pPr>
            <a:r>
              <a:rPr lang="en-US" sz="1500" dirty="0">
                <a:solidFill>
                  <a:srgbClr val="000000"/>
                </a:solidFill>
                <a:latin typeface="Consolas" panose="020B0609020204030204" pitchFamily="49" charset="0"/>
              </a:rPr>
              <a:t>    }</a:t>
            </a:r>
          </a:p>
          <a:p>
            <a:pPr marL="0" indent="0">
              <a:buNone/>
            </a:pPr>
            <a:r>
              <a:rPr lang="en-US" sz="1500" dirty="0">
                <a:solidFill>
                  <a:srgbClr val="000000"/>
                </a:solidFill>
                <a:latin typeface="Consolas" panose="020B0609020204030204" pitchFamily="49" charset="0"/>
              </a:rPr>
              <a:t>};</a:t>
            </a:r>
            <a:endParaRPr lang="en-US" sz="1500" dirty="0">
              <a:solidFill>
                <a:srgbClr val="0000FF"/>
              </a:solidFill>
              <a:latin typeface="Consolas" panose="020B0609020204030204" pitchFamily="49" charset="0"/>
            </a:endParaRPr>
          </a:p>
          <a:p>
            <a:pPr marL="0" indent="0">
              <a:buNone/>
            </a:pPr>
            <a:r>
              <a:rPr lang="en-US" sz="1500" dirty="0">
                <a:solidFill>
                  <a:srgbClr val="0000FF"/>
                </a:solidFill>
                <a:latin typeface="Consolas" panose="020B0609020204030204" pitchFamily="49" charset="0"/>
              </a:rPr>
              <a:t>class</a:t>
            </a:r>
            <a:r>
              <a:rPr lang="en-US" sz="1500" dirty="0">
                <a:solidFill>
                  <a:srgbClr val="000000"/>
                </a:solidFill>
                <a:latin typeface="Consolas" panose="020B0609020204030204" pitchFamily="49" charset="0"/>
              </a:rPr>
              <a:t> </a:t>
            </a:r>
            <a:r>
              <a:rPr lang="en-US" sz="1500" dirty="0">
                <a:solidFill>
                  <a:srgbClr val="2B91AF"/>
                </a:solidFill>
                <a:latin typeface="Consolas" panose="020B0609020204030204" pitchFamily="49" charset="0"/>
              </a:rPr>
              <a:t>Car</a:t>
            </a:r>
            <a:r>
              <a:rPr lang="en-US" sz="1500" dirty="0">
                <a:solidFill>
                  <a:srgbClr val="000000"/>
                </a:solidFill>
                <a:latin typeface="Consolas" panose="020B0609020204030204" pitchFamily="49" charset="0"/>
              </a:rPr>
              <a:t> : </a:t>
            </a:r>
            <a:r>
              <a:rPr lang="en-US" sz="1500" dirty="0">
                <a:solidFill>
                  <a:srgbClr val="0000FF"/>
                </a:solidFill>
                <a:latin typeface="Consolas" panose="020B0609020204030204" pitchFamily="49" charset="0"/>
              </a:rPr>
              <a:t>public</a:t>
            </a:r>
            <a:r>
              <a:rPr lang="en-US" sz="1500" dirty="0">
                <a:solidFill>
                  <a:srgbClr val="000000"/>
                </a:solidFill>
                <a:latin typeface="Consolas" panose="020B0609020204030204" pitchFamily="49" charset="0"/>
              </a:rPr>
              <a:t> </a:t>
            </a:r>
            <a:r>
              <a:rPr lang="en-US" sz="1500" dirty="0">
                <a:solidFill>
                  <a:srgbClr val="2B91AF"/>
                </a:solidFill>
                <a:latin typeface="Consolas" panose="020B0609020204030204" pitchFamily="49" charset="0"/>
              </a:rPr>
              <a:t>Vehicle</a:t>
            </a: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public</a:t>
            </a:r>
            <a:r>
              <a:rPr lang="en-US" sz="1500" dirty="0">
                <a:solidFill>
                  <a:srgbClr val="000000"/>
                </a:solidFill>
                <a:latin typeface="Consolas" panose="020B0609020204030204" pitchFamily="49" charset="0"/>
              </a:rPr>
              <a:t> </a:t>
            </a:r>
            <a:r>
              <a:rPr lang="en-US" sz="1500" dirty="0" err="1">
                <a:solidFill>
                  <a:srgbClr val="2B91AF"/>
                </a:solidFill>
                <a:latin typeface="Consolas" panose="020B0609020204030204" pitchFamily="49" charset="0"/>
              </a:rPr>
              <a:t>FourWheeler</a:t>
            </a:r>
            <a:r>
              <a:rPr lang="en-US" sz="1500" dirty="0">
                <a:solidFill>
                  <a:srgbClr val="000000"/>
                </a:solidFill>
                <a:latin typeface="Consolas" panose="020B0609020204030204" pitchFamily="49" charset="0"/>
              </a:rPr>
              <a:t> {</a:t>
            </a:r>
          </a:p>
          <a:p>
            <a:pPr marL="0" indent="0">
              <a:buNone/>
            </a:pP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public</a:t>
            </a:r>
            <a:r>
              <a:rPr lang="en-US" sz="1500" dirty="0">
                <a:solidFill>
                  <a:srgbClr val="000000"/>
                </a:solidFill>
                <a:latin typeface="Consolas" panose="020B0609020204030204" pitchFamily="49" charset="0"/>
              </a:rPr>
              <a:t>:</a:t>
            </a:r>
          </a:p>
          <a:p>
            <a:pPr marL="0" indent="0">
              <a:buNone/>
            </a:pPr>
            <a:r>
              <a:rPr lang="en-US" sz="1500" dirty="0">
                <a:solidFill>
                  <a:srgbClr val="000000"/>
                </a:solidFill>
                <a:latin typeface="Consolas" panose="020B0609020204030204" pitchFamily="49" charset="0"/>
              </a:rPr>
              <a:t>        Car() {</a:t>
            </a:r>
          </a:p>
          <a:p>
            <a:pPr marL="0" indent="0">
              <a:buNone/>
            </a:pPr>
            <a:r>
              <a:rPr lang="en-US" sz="1500" dirty="0">
                <a:solidFill>
                  <a:srgbClr val="000000"/>
                </a:solidFill>
                <a:latin typeface="Consolas" panose="020B0609020204030204" pitchFamily="49" charset="0"/>
              </a:rPr>
              <a:t>            std::</a:t>
            </a:r>
            <a:r>
              <a:rPr lang="en-US" sz="1500" dirty="0" err="1">
                <a:solidFill>
                  <a:srgbClr val="000000"/>
                </a:solidFill>
                <a:latin typeface="Consolas" panose="020B0609020204030204" pitchFamily="49" charset="0"/>
              </a:rPr>
              <a:t>cout</a:t>
            </a:r>
            <a:r>
              <a:rPr lang="en-US" sz="1500" dirty="0">
                <a:solidFill>
                  <a:srgbClr val="000000"/>
                </a:solidFill>
                <a:latin typeface="Consolas" panose="020B0609020204030204" pitchFamily="49" charset="0"/>
              </a:rPr>
              <a:t> </a:t>
            </a:r>
            <a:r>
              <a:rPr lang="en-US" sz="1500" dirty="0">
                <a:solidFill>
                  <a:srgbClr val="008080"/>
                </a:solidFill>
                <a:latin typeface="Consolas" panose="020B0609020204030204" pitchFamily="49" charset="0"/>
              </a:rPr>
              <a:t>&lt;&lt;</a:t>
            </a:r>
            <a:r>
              <a:rPr lang="en-US" sz="1500" dirty="0">
                <a:solidFill>
                  <a:srgbClr val="000000"/>
                </a:solidFill>
                <a:latin typeface="Consolas" panose="020B0609020204030204" pitchFamily="49" charset="0"/>
              </a:rPr>
              <a:t> </a:t>
            </a:r>
            <a:r>
              <a:rPr lang="en-US" sz="1500" dirty="0">
                <a:solidFill>
                  <a:srgbClr val="A31515"/>
                </a:solidFill>
                <a:latin typeface="Consolas" panose="020B0609020204030204" pitchFamily="49" charset="0"/>
              </a:rPr>
              <a:t>"Child Class: Car\n"</a:t>
            </a:r>
            <a:r>
              <a:rPr lang="en-US" sz="1500" dirty="0">
                <a:solidFill>
                  <a:srgbClr val="000000"/>
                </a:solidFill>
                <a:latin typeface="Consolas" panose="020B0609020204030204" pitchFamily="49" charset="0"/>
              </a:rPr>
              <a:t>;</a:t>
            </a:r>
          </a:p>
          <a:p>
            <a:pPr marL="0" indent="0">
              <a:buNone/>
            </a:pPr>
            <a:r>
              <a:rPr lang="en-US" sz="1500" dirty="0">
                <a:solidFill>
                  <a:srgbClr val="000000"/>
                </a:solidFill>
                <a:latin typeface="Consolas" panose="020B0609020204030204" pitchFamily="49" charset="0"/>
              </a:rPr>
              <a:t>        }</a:t>
            </a:r>
          </a:p>
          <a:p>
            <a:pPr marL="0" indent="0">
              <a:buNone/>
            </a:pPr>
            <a:r>
              <a:rPr lang="en-US" sz="1500" dirty="0">
                <a:solidFill>
                  <a:srgbClr val="000000"/>
                </a:solidFill>
                <a:latin typeface="Consolas" panose="020B0609020204030204" pitchFamily="49" charset="0"/>
              </a:rPr>
              <a:t>};</a:t>
            </a:r>
            <a:endParaRPr lang="en-US" sz="1500" dirty="0">
              <a:solidFill>
                <a:schemeClr val="bg2"/>
              </a:solidFill>
            </a:endParaRPr>
          </a:p>
          <a:p>
            <a:endParaRPr lang="en-US" sz="1500" dirty="0">
              <a:solidFill>
                <a:schemeClr val="bg2"/>
              </a:solidFill>
            </a:endParaRPr>
          </a:p>
        </p:txBody>
      </p:sp>
    </p:spTree>
    <p:extLst>
      <p:ext uri="{BB962C8B-B14F-4D97-AF65-F5344CB8AC3E}">
        <p14:creationId xmlns:p14="http://schemas.microsoft.com/office/powerpoint/2010/main" val="1651117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Multilevel Inheritance</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a:xfrm>
            <a:off x="818712" y="2222287"/>
            <a:ext cx="9265602" cy="3636511"/>
          </a:xfrm>
        </p:spPr>
        <p:txBody>
          <a:bodyPr/>
          <a:lstStyle/>
          <a:p>
            <a:r>
              <a:rPr lang="en-US" dirty="0">
                <a:solidFill>
                  <a:schemeClr val="bg2"/>
                </a:solidFill>
              </a:rPr>
              <a:t>In this type of inheritance, a derived class is created from another derived class.</a:t>
            </a:r>
          </a:p>
        </p:txBody>
      </p:sp>
      <p:sp>
        <p:nvSpPr>
          <p:cNvPr id="4" name="Rectangle 3">
            <a:extLst>
              <a:ext uri="{FF2B5EF4-FFF2-40B4-BE49-F238E27FC236}">
                <a16:creationId xmlns:a16="http://schemas.microsoft.com/office/drawing/2014/main" id="{23A75D88-C319-BDB9-FCC1-CF9D11914951}"/>
              </a:ext>
            </a:extLst>
          </p:cNvPr>
          <p:cNvSpPr/>
          <p:nvPr/>
        </p:nvSpPr>
        <p:spPr>
          <a:xfrm>
            <a:off x="10084314" y="2335576"/>
            <a:ext cx="1288974" cy="672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Grand Parent</a:t>
            </a:r>
          </a:p>
        </p:txBody>
      </p:sp>
      <p:sp>
        <p:nvSpPr>
          <p:cNvPr id="5" name="Rectangle 4">
            <a:extLst>
              <a:ext uri="{FF2B5EF4-FFF2-40B4-BE49-F238E27FC236}">
                <a16:creationId xmlns:a16="http://schemas.microsoft.com/office/drawing/2014/main" id="{266EF026-ABF7-AE20-7213-CF906B31BF63}"/>
              </a:ext>
            </a:extLst>
          </p:cNvPr>
          <p:cNvSpPr/>
          <p:nvPr/>
        </p:nvSpPr>
        <p:spPr>
          <a:xfrm>
            <a:off x="10084314" y="3721729"/>
            <a:ext cx="1288974" cy="672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Parent</a:t>
            </a:r>
          </a:p>
        </p:txBody>
      </p:sp>
      <p:cxnSp>
        <p:nvCxnSpPr>
          <p:cNvPr id="6" name="Straight Arrow Connector 5">
            <a:extLst>
              <a:ext uri="{FF2B5EF4-FFF2-40B4-BE49-F238E27FC236}">
                <a16:creationId xmlns:a16="http://schemas.microsoft.com/office/drawing/2014/main" id="{78C501DA-94FC-8C56-C020-1A4BBEBCE354}"/>
              </a:ext>
            </a:extLst>
          </p:cNvPr>
          <p:cNvCxnSpPr>
            <a:stCxn id="5" idx="0"/>
            <a:endCxn id="4" idx="2"/>
          </p:cNvCxnSpPr>
          <p:nvPr/>
        </p:nvCxnSpPr>
        <p:spPr>
          <a:xfrm flipV="1">
            <a:off x="10728801" y="3007605"/>
            <a:ext cx="0" cy="7141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A216A71C-61A8-2996-132D-D4AF09220A17}"/>
              </a:ext>
            </a:extLst>
          </p:cNvPr>
          <p:cNvSpPr/>
          <p:nvPr/>
        </p:nvSpPr>
        <p:spPr>
          <a:xfrm>
            <a:off x="10084314" y="5107882"/>
            <a:ext cx="1288974" cy="672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Child</a:t>
            </a:r>
          </a:p>
        </p:txBody>
      </p:sp>
      <p:cxnSp>
        <p:nvCxnSpPr>
          <p:cNvPr id="8" name="Straight Arrow Connector 7">
            <a:extLst>
              <a:ext uri="{FF2B5EF4-FFF2-40B4-BE49-F238E27FC236}">
                <a16:creationId xmlns:a16="http://schemas.microsoft.com/office/drawing/2014/main" id="{737C1CEE-B380-1053-AFDC-E23F6C5F92A3}"/>
              </a:ext>
            </a:extLst>
          </p:cNvPr>
          <p:cNvCxnSpPr>
            <a:stCxn id="7" idx="0"/>
          </p:cNvCxnSpPr>
          <p:nvPr/>
        </p:nvCxnSpPr>
        <p:spPr>
          <a:xfrm flipV="1">
            <a:off x="10728801" y="4393758"/>
            <a:ext cx="0" cy="7141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7180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Multilevel Inheritance</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numCol="2">
            <a:noAutofit/>
          </a:bodyPr>
          <a:lstStyle/>
          <a:p>
            <a:pPr marL="0" indent="0">
              <a:buNone/>
            </a:pPr>
            <a:r>
              <a:rPr lang="en-US" sz="1500" dirty="0">
                <a:solidFill>
                  <a:srgbClr val="0000FF"/>
                </a:solidFill>
                <a:latin typeface="Consolas" panose="020B0609020204030204" pitchFamily="49" charset="0"/>
              </a:rPr>
              <a:t>class</a:t>
            </a:r>
            <a:r>
              <a:rPr lang="en-US" sz="1500" dirty="0">
                <a:solidFill>
                  <a:srgbClr val="000000"/>
                </a:solidFill>
                <a:latin typeface="Consolas" panose="020B0609020204030204" pitchFamily="49" charset="0"/>
              </a:rPr>
              <a:t> </a:t>
            </a:r>
            <a:r>
              <a:rPr lang="en-US" sz="1500" dirty="0">
                <a:solidFill>
                  <a:srgbClr val="2B91AF"/>
                </a:solidFill>
                <a:latin typeface="Consolas" panose="020B0609020204030204" pitchFamily="49" charset="0"/>
              </a:rPr>
              <a:t>Nani</a:t>
            </a:r>
            <a:r>
              <a:rPr lang="en-US" sz="1500" dirty="0">
                <a:solidFill>
                  <a:srgbClr val="000000"/>
                </a:solidFill>
                <a:latin typeface="Consolas" panose="020B0609020204030204" pitchFamily="49" charset="0"/>
              </a:rPr>
              <a:t> {</a:t>
            </a:r>
          </a:p>
          <a:p>
            <a:pPr marL="0" indent="0">
              <a:buNone/>
            </a:pP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bool</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blackHair</a:t>
            </a:r>
            <a:r>
              <a:rPr lang="en-US" sz="1500" dirty="0">
                <a:solidFill>
                  <a:srgbClr val="000000"/>
                </a:solidFill>
                <a:latin typeface="Consolas" panose="020B0609020204030204" pitchFamily="49" charset="0"/>
              </a:rPr>
              <a:t> = </a:t>
            </a:r>
            <a:r>
              <a:rPr lang="en-US" sz="1500" dirty="0">
                <a:solidFill>
                  <a:srgbClr val="0000FF"/>
                </a:solidFill>
                <a:latin typeface="Consolas" panose="020B0609020204030204" pitchFamily="49" charset="0"/>
              </a:rPr>
              <a:t>true</a:t>
            </a:r>
            <a:r>
              <a:rPr lang="en-US" sz="1500" dirty="0">
                <a:solidFill>
                  <a:srgbClr val="000000"/>
                </a:solidFill>
                <a:latin typeface="Consolas" panose="020B0609020204030204" pitchFamily="49" charset="0"/>
              </a:rPr>
              <a:t>;</a:t>
            </a:r>
          </a:p>
          <a:p>
            <a:pPr marL="0" indent="0">
              <a:buNone/>
            </a:pP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void</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giveCandies</a:t>
            </a:r>
            <a:r>
              <a:rPr lang="en-US" sz="1500" dirty="0">
                <a:solidFill>
                  <a:srgbClr val="000000"/>
                </a:solidFill>
                <a:latin typeface="Consolas" panose="020B0609020204030204" pitchFamily="49" charset="0"/>
              </a:rPr>
              <a:t>() {}</a:t>
            </a:r>
          </a:p>
          <a:p>
            <a:pPr marL="0" indent="0">
              <a:buNone/>
            </a:pP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public</a:t>
            </a:r>
            <a:r>
              <a:rPr lang="en-US" sz="1500" dirty="0">
                <a:solidFill>
                  <a:srgbClr val="000000"/>
                </a:solidFill>
                <a:latin typeface="Consolas" panose="020B0609020204030204" pitchFamily="49" charset="0"/>
              </a:rPr>
              <a:t>:</a:t>
            </a:r>
          </a:p>
          <a:p>
            <a:pPr marL="0" indent="0">
              <a:buNone/>
            </a:pP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bool</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hasBlackHair</a:t>
            </a:r>
            <a:r>
              <a:rPr lang="en-US" sz="1500" dirty="0">
                <a:solidFill>
                  <a:srgbClr val="000000"/>
                </a:solidFill>
                <a:latin typeface="Consolas" panose="020B0609020204030204" pitchFamily="49" charset="0"/>
              </a:rPr>
              <a:t>() {</a:t>
            </a:r>
          </a:p>
          <a:p>
            <a:pPr marL="0" indent="0">
              <a:buNone/>
            </a:pP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return</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blackHair</a:t>
            </a:r>
            <a:r>
              <a:rPr lang="en-US" sz="1500" dirty="0">
                <a:solidFill>
                  <a:srgbClr val="000000"/>
                </a:solidFill>
                <a:latin typeface="Consolas" panose="020B0609020204030204" pitchFamily="49" charset="0"/>
              </a:rPr>
              <a:t>;</a:t>
            </a:r>
          </a:p>
          <a:p>
            <a:pPr marL="0" indent="0">
              <a:buNone/>
            </a:pPr>
            <a:r>
              <a:rPr lang="en-US" sz="1500" dirty="0">
                <a:solidFill>
                  <a:srgbClr val="000000"/>
                </a:solidFill>
                <a:latin typeface="Consolas" panose="020B0609020204030204" pitchFamily="49" charset="0"/>
              </a:rPr>
              <a:t>        }</a:t>
            </a:r>
          </a:p>
          <a:p>
            <a:pPr marL="0" indent="0">
              <a:buNone/>
            </a:pPr>
            <a:r>
              <a:rPr lang="en-US" sz="1500" dirty="0">
                <a:solidFill>
                  <a:srgbClr val="000000"/>
                </a:solidFill>
                <a:latin typeface="Consolas" panose="020B0609020204030204" pitchFamily="49" charset="0"/>
              </a:rPr>
              <a:t>};</a:t>
            </a:r>
          </a:p>
          <a:p>
            <a:pPr marL="0" indent="0">
              <a:buNone/>
            </a:pPr>
            <a:endParaRPr lang="en-US" sz="1500" dirty="0">
              <a:solidFill>
                <a:srgbClr val="000000"/>
              </a:solidFill>
              <a:latin typeface="Consolas" panose="020B0609020204030204" pitchFamily="49" charset="0"/>
            </a:endParaRPr>
          </a:p>
          <a:p>
            <a:pPr marL="0" indent="0">
              <a:buNone/>
            </a:pPr>
            <a:endParaRPr lang="en-US" sz="1500" dirty="0">
              <a:solidFill>
                <a:srgbClr val="000000"/>
              </a:solidFill>
              <a:latin typeface="Consolas" panose="020B0609020204030204" pitchFamily="49" charset="0"/>
            </a:endParaRPr>
          </a:p>
          <a:p>
            <a:pPr marL="0" indent="0">
              <a:buNone/>
            </a:pPr>
            <a:r>
              <a:rPr lang="en-US" sz="1500" dirty="0">
                <a:solidFill>
                  <a:srgbClr val="0000FF"/>
                </a:solidFill>
                <a:latin typeface="Consolas" panose="020B0609020204030204" pitchFamily="49" charset="0"/>
              </a:rPr>
              <a:t>class</a:t>
            </a:r>
            <a:r>
              <a:rPr lang="en-US" sz="1500" dirty="0">
                <a:solidFill>
                  <a:srgbClr val="000000"/>
                </a:solidFill>
                <a:latin typeface="Consolas" panose="020B0609020204030204" pitchFamily="49" charset="0"/>
              </a:rPr>
              <a:t> </a:t>
            </a:r>
            <a:r>
              <a:rPr lang="en-US" sz="1500" dirty="0">
                <a:solidFill>
                  <a:srgbClr val="2B91AF"/>
                </a:solidFill>
                <a:latin typeface="Consolas" panose="020B0609020204030204" pitchFamily="49" charset="0"/>
              </a:rPr>
              <a:t>Ammi</a:t>
            </a:r>
            <a:r>
              <a:rPr lang="en-US" sz="1500" dirty="0">
                <a:solidFill>
                  <a:srgbClr val="000000"/>
                </a:solidFill>
                <a:latin typeface="Consolas" panose="020B0609020204030204" pitchFamily="49" charset="0"/>
              </a:rPr>
              <a:t> : </a:t>
            </a:r>
            <a:r>
              <a:rPr lang="en-US" sz="1500" dirty="0">
                <a:solidFill>
                  <a:srgbClr val="0000FF"/>
                </a:solidFill>
                <a:latin typeface="Consolas" panose="020B0609020204030204" pitchFamily="49" charset="0"/>
              </a:rPr>
              <a:t>public</a:t>
            </a:r>
            <a:r>
              <a:rPr lang="en-US" sz="1500" dirty="0">
                <a:solidFill>
                  <a:srgbClr val="000000"/>
                </a:solidFill>
                <a:latin typeface="Consolas" panose="020B0609020204030204" pitchFamily="49" charset="0"/>
              </a:rPr>
              <a:t> </a:t>
            </a:r>
            <a:r>
              <a:rPr lang="en-US" sz="1500" dirty="0">
                <a:solidFill>
                  <a:srgbClr val="2B91AF"/>
                </a:solidFill>
                <a:latin typeface="Consolas" panose="020B0609020204030204" pitchFamily="49" charset="0"/>
              </a:rPr>
              <a:t>Nani</a:t>
            </a:r>
            <a:r>
              <a:rPr lang="en-US" sz="1500" dirty="0">
                <a:solidFill>
                  <a:srgbClr val="000000"/>
                </a:solidFill>
                <a:latin typeface="Consolas" panose="020B0609020204030204" pitchFamily="49" charset="0"/>
              </a:rPr>
              <a:t> {</a:t>
            </a:r>
          </a:p>
          <a:p>
            <a:pPr marL="0" indent="0">
              <a:buNone/>
            </a:pP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void</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beAngry</a:t>
            </a:r>
            <a:r>
              <a:rPr lang="en-US" sz="1500" dirty="0">
                <a:solidFill>
                  <a:srgbClr val="000000"/>
                </a:solidFill>
                <a:latin typeface="Consolas" panose="020B0609020204030204" pitchFamily="49" charset="0"/>
              </a:rPr>
              <a:t>() {}</a:t>
            </a:r>
          </a:p>
          <a:p>
            <a:pPr marL="0" indent="0">
              <a:buNone/>
            </a:pPr>
            <a:r>
              <a:rPr lang="en-US" sz="1500" dirty="0">
                <a:solidFill>
                  <a:srgbClr val="000000"/>
                </a:solidFill>
                <a:latin typeface="Consolas" panose="020B0609020204030204" pitchFamily="49" charset="0"/>
              </a:rPr>
              <a:t>};</a:t>
            </a:r>
          </a:p>
          <a:p>
            <a:pPr marL="0" indent="0">
              <a:buNone/>
            </a:pPr>
            <a:endParaRPr lang="en-US" sz="1500" dirty="0">
              <a:solidFill>
                <a:srgbClr val="000000"/>
              </a:solidFill>
              <a:latin typeface="Consolas" panose="020B0609020204030204" pitchFamily="49" charset="0"/>
            </a:endParaRPr>
          </a:p>
          <a:p>
            <a:pPr marL="0" indent="0">
              <a:buNone/>
            </a:pPr>
            <a:r>
              <a:rPr lang="en-US" sz="1500" dirty="0">
                <a:solidFill>
                  <a:srgbClr val="0000FF"/>
                </a:solidFill>
                <a:latin typeface="Consolas" panose="020B0609020204030204" pitchFamily="49" charset="0"/>
              </a:rPr>
              <a:t>class</a:t>
            </a:r>
            <a:r>
              <a:rPr lang="en-US" sz="1500" dirty="0">
                <a:solidFill>
                  <a:srgbClr val="000000"/>
                </a:solidFill>
                <a:latin typeface="Consolas" panose="020B0609020204030204" pitchFamily="49" charset="0"/>
              </a:rPr>
              <a:t> </a:t>
            </a:r>
            <a:r>
              <a:rPr lang="en-US" sz="1500" dirty="0">
                <a:solidFill>
                  <a:srgbClr val="2B91AF"/>
                </a:solidFill>
                <a:latin typeface="Consolas" panose="020B0609020204030204" pitchFamily="49" charset="0"/>
              </a:rPr>
              <a:t>Me</a:t>
            </a:r>
            <a:r>
              <a:rPr lang="en-US" sz="1500" dirty="0">
                <a:solidFill>
                  <a:srgbClr val="000000"/>
                </a:solidFill>
                <a:latin typeface="Consolas" panose="020B0609020204030204" pitchFamily="49" charset="0"/>
              </a:rPr>
              <a:t> : </a:t>
            </a:r>
            <a:r>
              <a:rPr lang="en-US" sz="1500" dirty="0">
                <a:solidFill>
                  <a:srgbClr val="0000FF"/>
                </a:solidFill>
                <a:latin typeface="Consolas" panose="020B0609020204030204" pitchFamily="49" charset="0"/>
              </a:rPr>
              <a:t>public</a:t>
            </a:r>
            <a:r>
              <a:rPr lang="en-US" sz="1500" dirty="0">
                <a:solidFill>
                  <a:srgbClr val="000000"/>
                </a:solidFill>
                <a:latin typeface="Consolas" panose="020B0609020204030204" pitchFamily="49" charset="0"/>
              </a:rPr>
              <a:t> </a:t>
            </a:r>
            <a:r>
              <a:rPr lang="en-US" sz="1500" dirty="0">
                <a:solidFill>
                  <a:srgbClr val="2B91AF"/>
                </a:solidFill>
                <a:latin typeface="Consolas" panose="020B0609020204030204" pitchFamily="49" charset="0"/>
              </a:rPr>
              <a:t>Ammi</a:t>
            </a:r>
            <a:r>
              <a:rPr lang="en-US" sz="1500" dirty="0">
                <a:solidFill>
                  <a:srgbClr val="000000"/>
                </a:solidFill>
                <a:latin typeface="Consolas" panose="020B0609020204030204" pitchFamily="49" charset="0"/>
              </a:rPr>
              <a:t> {</a:t>
            </a:r>
          </a:p>
          <a:p>
            <a:pPr marL="0" indent="0">
              <a:buNone/>
            </a:pP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public</a:t>
            </a:r>
            <a:r>
              <a:rPr lang="en-US" sz="1500" dirty="0">
                <a:solidFill>
                  <a:srgbClr val="000000"/>
                </a:solidFill>
                <a:latin typeface="Consolas" panose="020B0609020204030204" pitchFamily="49" charset="0"/>
              </a:rPr>
              <a:t>:</a:t>
            </a:r>
          </a:p>
          <a:p>
            <a:pPr marL="0" indent="0">
              <a:buNone/>
            </a:pP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void</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smileAndWave</a:t>
            </a:r>
            <a:r>
              <a:rPr lang="en-US" sz="1500" dirty="0">
                <a:solidFill>
                  <a:srgbClr val="000000"/>
                </a:solidFill>
                <a:latin typeface="Consolas" panose="020B0609020204030204" pitchFamily="49" charset="0"/>
              </a:rPr>
              <a:t>() {}</a:t>
            </a:r>
          </a:p>
          <a:p>
            <a:pPr marL="0" indent="0">
              <a:buNone/>
            </a:pPr>
            <a:r>
              <a:rPr lang="en-US" sz="1500" dirty="0">
                <a:solidFill>
                  <a:srgbClr val="000000"/>
                </a:solidFill>
                <a:latin typeface="Consolas" panose="020B0609020204030204" pitchFamily="49" charset="0"/>
              </a:rPr>
              <a:t>};</a:t>
            </a:r>
            <a:endParaRPr lang="en-US" sz="1500" dirty="0">
              <a:solidFill>
                <a:schemeClr val="bg2"/>
              </a:solidFill>
            </a:endParaRPr>
          </a:p>
        </p:txBody>
      </p:sp>
    </p:spTree>
    <p:extLst>
      <p:ext uri="{BB962C8B-B14F-4D97-AF65-F5344CB8AC3E}">
        <p14:creationId xmlns:p14="http://schemas.microsoft.com/office/powerpoint/2010/main" val="1411586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Hierarchical Inheritance</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a:xfrm>
            <a:off x="818712" y="2222287"/>
            <a:ext cx="10554574" cy="1206713"/>
          </a:xfrm>
        </p:spPr>
        <p:txBody>
          <a:bodyPr/>
          <a:lstStyle/>
          <a:p>
            <a:r>
              <a:rPr lang="en-US" dirty="0">
                <a:solidFill>
                  <a:schemeClr val="bg2"/>
                </a:solidFill>
              </a:rPr>
              <a:t>In this type of inheritance, more than one sub class is inherited from a single base class. i.e. more than one derived class is created from a single base class.</a:t>
            </a:r>
          </a:p>
        </p:txBody>
      </p:sp>
      <p:sp>
        <p:nvSpPr>
          <p:cNvPr id="4" name="Rectangle 3">
            <a:extLst>
              <a:ext uri="{FF2B5EF4-FFF2-40B4-BE49-F238E27FC236}">
                <a16:creationId xmlns:a16="http://schemas.microsoft.com/office/drawing/2014/main" id="{A63FEF20-F72B-293B-44DE-251DEEAE9623}"/>
              </a:ext>
            </a:extLst>
          </p:cNvPr>
          <p:cNvSpPr/>
          <p:nvPr/>
        </p:nvSpPr>
        <p:spPr>
          <a:xfrm>
            <a:off x="5451513" y="3305060"/>
            <a:ext cx="1288974" cy="672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Parent</a:t>
            </a:r>
          </a:p>
        </p:txBody>
      </p:sp>
      <p:sp>
        <p:nvSpPr>
          <p:cNvPr id="5" name="Rectangle 4">
            <a:extLst>
              <a:ext uri="{FF2B5EF4-FFF2-40B4-BE49-F238E27FC236}">
                <a16:creationId xmlns:a16="http://schemas.microsoft.com/office/drawing/2014/main" id="{1AF857E0-B033-C0AB-D743-14C010B10A0A}"/>
              </a:ext>
            </a:extLst>
          </p:cNvPr>
          <p:cNvSpPr/>
          <p:nvPr/>
        </p:nvSpPr>
        <p:spPr>
          <a:xfrm>
            <a:off x="5451513" y="4691213"/>
            <a:ext cx="1288974" cy="672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Child</a:t>
            </a:r>
          </a:p>
        </p:txBody>
      </p:sp>
      <p:cxnSp>
        <p:nvCxnSpPr>
          <p:cNvPr id="6" name="Straight Arrow Connector 5">
            <a:extLst>
              <a:ext uri="{FF2B5EF4-FFF2-40B4-BE49-F238E27FC236}">
                <a16:creationId xmlns:a16="http://schemas.microsoft.com/office/drawing/2014/main" id="{3A63D350-2580-08F6-DEC5-993408E78E0C}"/>
              </a:ext>
            </a:extLst>
          </p:cNvPr>
          <p:cNvCxnSpPr>
            <a:stCxn id="5" idx="0"/>
            <a:endCxn id="4" idx="2"/>
          </p:cNvCxnSpPr>
          <p:nvPr/>
        </p:nvCxnSpPr>
        <p:spPr>
          <a:xfrm flipV="1">
            <a:off x="6096000" y="3977089"/>
            <a:ext cx="0" cy="7141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8F4EDD3D-C0ED-9E78-0D24-74072A3C5942}"/>
              </a:ext>
            </a:extLst>
          </p:cNvPr>
          <p:cNvSpPr/>
          <p:nvPr/>
        </p:nvSpPr>
        <p:spPr>
          <a:xfrm>
            <a:off x="7362940" y="4691213"/>
            <a:ext cx="1288974" cy="672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Child</a:t>
            </a:r>
          </a:p>
        </p:txBody>
      </p:sp>
      <p:cxnSp>
        <p:nvCxnSpPr>
          <p:cNvPr id="8" name="Straight Arrow Connector 7">
            <a:extLst>
              <a:ext uri="{FF2B5EF4-FFF2-40B4-BE49-F238E27FC236}">
                <a16:creationId xmlns:a16="http://schemas.microsoft.com/office/drawing/2014/main" id="{12A02756-A92F-D9C5-6333-E9845607A9C5}"/>
              </a:ext>
            </a:extLst>
          </p:cNvPr>
          <p:cNvCxnSpPr>
            <a:cxnSpLocks/>
            <a:stCxn id="7" idx="0"/>
            <a:endCxn id="4" idx="2"/>
          </p:cNvCxnSpPr>
          <p:nvPr/>
        </p:nvCxnSpPr>
        <p:spPr>
          <a:xfrm flipH="1" flipV="1">
            <a:off x="6096000" y="3977089"/>
            <a:ext cx="1911427" cy="7141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98BD8CB9-78F4-52F9-E17E-8F004BC48783}"/>
              </a:ext>
            </a:extLst>
          </p:cNvPr>
          <p:cNvSpPr/>
          <p:nvPr/>
        </p:nvSpPr>
        <p:spPr>
          <a:xfrm>
            <a:off x="3540087" y="4691213"/>
            <a:ext cx="1288974" cy="672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Child</a:t>
            </a:r>
          </a:p>
        </p:txBody>
      </p:sp>
      <p:cxnSp>
        <p:nvCxnSpPr>
          <p:cNvPr id="10" name="Straight Arrow Connector 9">
            <a:extLst>
              <a:ext uri="{FF2B5EF4-FFF2-40B4-BE49-F238E27FC236}">
                <a16:creationId xmlns:a16="http://schemas.microsoft.com/office/drawing/2014/main" id="{2181D19B-70BD-8F76-2873-7ABFEE794413}"/>
              </a:ext>
            </a:extLst>
          </p:cNvPr>
          <p:cNvCxnSpPr>
            <a:cxnSpLocks/>
            <a:stCxn id="9" idx="0"/>
            <a:endCxn id="4" idx="2"/>
          </p:cNvCxnSpPr>
          <p:nvPr/>
        </p:nvCxnSpPr>
        <p:spPr>
          <a:xfrm flipV="1">
            <a:off x="4184574" y="3977089"/>
            <a:ext cx="1911426" cy="7141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6ED1E1F1-7B02-7BFF-611D-767AE860505A}"/>
              </a:ext>
            </a:extLst>
          </p:cNvPr>
          <p:cNvSpPr/>
          <p:nvPr/>
        </p:nvSpPr>
        <p:spPr>
          <a:xfrm>
            <a:off x="2030775" y="6018337"/>
            <a:ext cx="1288974" cy="672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Grand</a:t>
            </a:r>
          </a:p>
          <a:p>
            <a:pPr algn="ctr"/>
            <a:r>
              <a:rPr lang="en-US" b="1" dirty="0">
                <a:solidFill>
                  <a:schemeClr val="bg2"/>
                </a:solidFill>
              </a:rPr>
              <a:t>Child</a:t>
            </a:r>
          </a:p>
        </p:txBody>
      </p:sp>
      <p:cxnSp>
        <p:nvCxnSpPr>
          <p:cNvPr id="14" name="Straight Arrow Connector 13">
            <a:extLst>
              <a:ext uri="{FF2B5EF4-FFF2-40B4-BE49-F238E27FC236}">
                <a16:creationId xmlns:a16="http://schemas.microsoft.com/office/drawing/2014/main" id="{91E8F120-D0E1-2D7E-8A7E-A5DE658C1D8D}"/>
              </a:ext>
            </a:extLst>
          </p:cNvPr>
          <p:cNvCxnSpPr>
            <a:cxnSpLocks/>
            <a:stCxn id="13" idx="0"/>
            <a:endCxn id="9" idx="2"/>
          </p:cNvCxnSpPr>
          <p:nvPr/>
        </p:nvCxnSpPr>
        <p:spPr>
          <a:xfrm flipV="1">
            <a:off x="2675262" y="5363242"/>
            <a:ext cx="1509312" cy="6550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BC078C4-7F89-FDB9-7FA6-CF994C3DFA58}"/>
              </a:ext>
            </a:extLst>
          </p:cNvPr>
          <p:cNvSpPr/>
          <p:nvPr/>
        </p:nvSpPr>
        <p:spPr>
          <a:xfrm>
            <a:off x="3415232" y="6018337"/>
            <a:ext cx="1288974" cy="672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Grand</a:t>
            </a:r>
          </a:p>
          <a:p>
            <a:pPr algn="ctr"/>
            <a:r>
              <a:rPr lang="en-US" b="1" dirty="0">
                <a:solidFill>
                  <a:schemeClr val="bg2"/>
                </a:solidFill>
              </a:rPr>
              <a:t>Child</a:t>
            </a:r>
          </a:p>
        </p:txBody>
      </p:sp>
      <p:cxnSp>
        <p:nvCxnSpPr>
          <p:cNvPr id="17" name="Straight Arrow Connector 16">
            <a:extLst>
              <a:ext uri="{FF2B5EF4-FFF2-40B4-BE49-F238E27FC236}">
                <a16:creationId xmlns:a16="http://schemas.microsoft.com/office/drawing/2014/main" id="{DEFA7730-7227-8419-6242-DC912658E66D}"/>
              </a:ext>
            </a:extLst>
          </p:cNvPr>
          <p:cNvCxnSpPr>
            <a:cxnSpLocks/>
            <a:stCxn id="16" idx="0"/>
            <a:endCxn id="9" idx="2"/>
          </p:cNvCxnSpPr>
          <p:nvPr/>
        </p:nvCxnSpPr>
        <p:spPr>
          <a:xfrm flipV="1">
            <a:off x="4059719" y="5363242"/>
            <a:ext cx="124855" cy="6550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58BEF97F-619C-3767-4F8B-F209020106CB}"/>
              </a:ext>
            </a:extLst>
          </p:cNvPr>
          <p:cNvSpPr/>
          <p:nvPr/>
        </p:nvSpPr>
        <p:spPr>
          <a:xfrm>
            <a:off x="4791424" y="6018337"/>
            <a:ext cx="1288974" cy="672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Grand</a:t>
            </a:r>
          </a:p>
          <a:p>
            <a:pPr algn="ctr"/>
            <a:r>
              <a:rPr lang="en-US" b="1" dirty="0">
                <a:solidFill>
                  <a:schemeClr val="bg2"/>
                </a:solidFill>
              </a:rPr>
              <a:t>Child</a:t>
            </a:r>
          </a:p>
        </p:txBody>
      </p:sp>
      <p:cxnSp>
        <p:nvCxnSpPr>
          <p:cNvPr id="20" name="Straight Arrow Connector 19">
            <a:extLst>
              <a:ext uri="{FF2B5EF4-FFF2-40B4-BE49-F238E27FC236}">
                <a16:creationId xmlns:a16="http://schemas.microsoft.com/office/drawing/2014/main" id="{A033FB46-3733-753C-06DE-1E6CDF2AD9C2}"/>
              </a:ext>
            </a:extLst>
          </p:cNvPr>
          <p:cNvCxnSpPr>
            <a:cxnSpLocks/>
            <a:stCxn id="19" idx="0"/>
            <a:endCxn id="5" idx="2"/>
          </p:cNvCxnSpPr>
          <p:nvPr/>
        </p:nvCxnSpPr>
        <p:spPr>
          <a:xfrm flipV="1">
            <a:off x="5435911" y="5363242"/>
            <a:ext cx="660089" cy="6550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5230BEC6-EADA-1FAA-D068-0266A13E0B87}"/>
              </a:ext>
            </a:extLst>
          </p:cNvPr>
          <p:cNvSpPr/>
          <p:nvPr/>
        </p:nvSpPr>
        <p:spPr>
          <a:xfrm>
            <a:off x="6162099" y="6018337"/>
            <a:ext cx="1288974" cy="672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Grand</a:t>
            </a:r>
          </a:p>
          <a:p>
            <a:pPr algn="ctr"/>
            <a:r>
              <a:rPr lang="en-US" b="1" dirty="0">
                <a:solidFill>
                  <a:schemeClr val="bg2"/>
                </a:solidFill>
              </a:rPr>
              <a:t>Child</a:t>
            </a:r>
          </a:p>
        </p:txBody>
      </p:sp>
      <p:cxnSp>
        <p:nvCxnSpPr>
          <p:cNvPr id="22" name="Straight Arrow Connector 21">
            <a:extLst>
              <a:ext uri="{FF2B5EF4-FFF2-40B4-BE49-F238E27FC236}">
                <a16:creationId xmlns:a16="http://schemas.microsoft.com/office/drawing/2014/main" id="{C1E35ED4-99CB-BDED-5E72-E1432F530BC1}"/>
              </a:ext>
            </a:extLst>
          </p:cNvPr>
          <p:cNvCxnSpPr>
            <a:cxnSpLocks/>
            <a:stCxn id="21" idx="0"/>
            <a:endCxn id="5" idx="2"/>
          </p:cNvCxnSpPr>
          <p:nvPr/>
        </p:nvCxnSpPr>
        <p:spPr>
          <a:xfrm flipH="1" flipV="1">
            <a:off x="6096000" y="5363242"/>
            <a:ext cx="710586" cy="6550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A9701418-B823-1C14-1C5E-72BB7C3145FD}"/>
              </a:ext>
            </a:extLst>
          </p:cNvPr>
          <p:cNvSpPr/>
          <p:nvPr/>
        </p:nvSpPr>
        <p:spPr>
          <a:xfrm>
            <a:off x="7540604" y="6018337"/>
            <a:ext cx="1288974" cy="672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Grand</a:t>
            </a:r>
          </a:p>
          <a:p>
            <a:pPr algn="ctr"/>
            <a:r>
              <a:rPr lang="en-US" b="1" dirty="0">
                <a:solidFill>
                  <a:schemeClr val="bg2"/>
                </a:solidFill>
              </a:rPr>
              <a:t>Child</a:t>
            </a:r>
          </a:p>
        </p:txBody>
      </p:sp>
      <p:cxnSp>
        <p:nvCxnSpPr>
          <p:cNvPr id="24" name="Straight Arrow Connector 23">
            <a:extLst>
              <a:ext uri="{FF2B5EF4-FFF2-40B4-BE49-F238E27FC236}">
                <a16:creationId xmlns:a16="http://schemas.microsoft.com/office/drawing/2014/main" id="{FA9B73E1-00F5-8CE7-EDC5-02BAAA5DC42A}"/>
              </a:ext>
            </a:extLst>
          </p:cNvPr>
          <p:cNvCxnSpPr>
            <a:cxnSpLocks/>
            <a:stCxn id="23" idx="0"/>
            <a:endCxn id="7" idx="2"/>
          </p:cNvCxnSpPr>
          <p:nvPr/>
        </p:nvCxnSpPr>
        <p:spPr>
          <a:xfrm flipH="1" flipV="1">
            <a:off x="8007427" y="5363242"/>
            <a:ext cx="177664" cy="6550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066DA578-0C68-5E75-8D86-AFCF886C98D3}"/>
              </a:ext>
            </a:extLst>
          </p:cNvPr>
          <p:cNvSpPr/>
          <p:nvPr/>
        </p:nvSpPr>
        <p:spPr>
          <a:xfrm>
            <a:off x="8919109" y="6018337"/>
            <a:ext cx="1288974" cy="672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Grand</a:t>
            </a:r>
          </a:p>
          <a:p>
            <a:pPr algn="ctr"/>
            <a:r>
              <a:rPr lang="en-US" b="1" dirty="0">
                <a:solidFill>
                  <a:schemeClr val="bg2"/>
                </a:solidFill>
              </a:rPr>
              <a:t>Child</a:t>
            </a:r>
          </a:p>
        </p:txBody>
      </p:sp>
      <p:cxnSp>
        <p:nvCxnSpPr>
          <p:cNvPr id="26" name="Straight Arrow Connector 25">
            <a:extLst>
              <a:ext uri="{FF2B5EF4-FFF2-40B4-BE49-F238E27FC236}">
                <a16:creationId xmlns:a16="http://schemas.microsoft.com/office/drawing/2014/main" id="{B484221E-3CD2-2374-E788-38D7A484FD25}"/>
              </a:ext>
            </a:extLst>
          </p:cNvPr>
          <p:cNvCxnSpPr>
            <a:cxnSpLocks/>
            <a:stCxn id="25" idx="0"/>
            <a:endCxn id="7" idx="2"/>
          </p:cNvCxnSpPr>
          <p:nvPr/>
        </p:nvCxnSpPr>
        <p:spPr>
          <a:xfrm flipH="1" flipV="1">
            <a:off x="8007427" y="5363242"/>
            <a:ext cx="1556169" cy="6550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94147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707</TotalTime>
  <Words>1363</Words>
  <Application>Microsoft Office PowerPoint</Application>
  <PresentationFormat>Widescreen</PresentationFormat>
  <Paragraphs>302</Paragraphs>
  <Slides>23</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Century Gothic</vt:lpstr>
      <vt:lpstr>Consolas</vt:lpstr>
      <vt:lpstr>Wingdings 2</vt:lpstr>
      <vt:lpstr>Quotable</vt:lpstr>
      <vt:lpstr>Object-Oriented Programming</vt:lpstr>
      <vt:lpstr>Types of Inheritance</vt:lpstr>
      <vt:lpstr>Single Inheritance</vt:lpstr>
      <vt:lpstr>Single Inheritance</vt:lpstr>
      <vt:lpstr>Multiple Inheritance</vt:lpstr>
      <vt:lpstr>Multiple Inheritance</vt:lpstr>
      <vt:lpstr>Multilevel Inheritance</vt:lpstr>
      <vt:lpstr>Multilevel Inheritance</vt:lpstr>
      <vt:lpstr>Hierarchical Inheritance</vt:lpstr>
      <vt:lpstr>Hierarchical Inheritance</vt:lpstr>
      <vt:lpstr>Hybrid (Virtual) Inheritance </vt:lpstr>
      <vt:lpstr>Hybrid (Virtual) Inheritance </vt:lpstr>
      <vt:lpstr>Order of Constructor and Destructor call</vt:lpstr>
      <vt:lpstr>Order of Constructor and Destructor call</vt:lpstr>
      <vt:lpstr>Try it out yourself!</vt:lpstr>
      <vt:lpstr>What will the output be, if we made an object of the Child class?</vt:lpstr>
      <vt:lpstr>Any Problems?</vt:lpstr>
      <vt:lpstr>Scenario:</vt:lpstr>
      <vt:lpstr>Question---</vt:lpstr>
      <vt:lpstr>Scenario:</vt:lpstr>
      <vt:lpstr>Scenario:</vt:lpstr>
      <vt:lpstr>Things of Note…</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dc:title>
  <dc:creator>abeeha.sattar13@outlook.com</dc:creator>
  <cp:lastModifiedBy>Abeeha Sattar</cp:lastModifiedBy>
  <cp:revision>239</cp:revision>
  <dcterms:created xsi:type="dcterms:W3CDTF">2023-01-26T02:43:51Z</dcterms:created>
  <dcterms:modified xsi:type="dcterms:W3CDTF">2024-03-06T08:04:35Z</dcterms:modified>
</cp:coreProperties>
</file>