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4660"/>
  </p:normalViewPr>
  <p:slideViewPr>
    <p:cSldViewPr snapToGrid="0">
      <p:cViewPr varScale="1">
        <p:scale>
          <a:sx n="68" d="100"/>
          <a:sy n="68"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089091-3176-442B-BA5A-4FAF6AA83812}"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180826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324218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264661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414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1865729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A089091-3176-442B-BA5A-4FAF6AA83812}"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105459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A089091-3176-442B-BA5A-4FAF6AA83812}"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713412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089091-3176-442B-BA5A-4FAF6AA83812}"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2025893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089091-3176-442B-BA5A-4FAF6AA83812}"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402793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089091-3176-442B-BA5A-4FAF6AA83812}"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277997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089091-3176-442B-BA5A-4FAF6AA83812}"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38086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81958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089091-3176-442B-BA5A-4FAF6AA83812}" type="datetimeFigureOut">
              <a:rPr lang="en-US" smtClean="0"/>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21328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089091-3176-442B-BA5A-4FAF6AA83812}"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119904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A089091-3176-442B-BA5A-4FAF6AA83812}" type="datetimeFigureOut">
              <a:rPr lang="en-US" smtClean="0"/>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81316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276072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89091-3176-442B-BA5A-4FAF6AA83812}"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19E55-1116-43DA-99CD-32FC81EA46B4}" type="slidenum">
              <a:rPr lang="en-US" smtClean="0"/>
              <a:t>‹#›</a:t>
            </a:fld>
            <a:endParaRPr lang="en-US"/>
          </a:p>
        </p:txBody>
      </p:sp>
    </p:spTree>
    <p:extLst>
      <p:ext uri="{BB962C8B-B14F-4D97-AF65-F5344CB8AC3E}">
        <p14:creationId xmlns:p14="http://schemas.microsoft.com/office/powerpoint/2010/main" val="188738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A089091-3176-442B-BA5A-4FAF6AA83812}" type="datetimeFigureOut">
              <a:rPr lang="en-US" smtClean="0"/>
              <a:t>6/19/2021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519E55-1116-43DA-99CD-32FC81EA46B4}" type="slidenum">
              <a:rPr lang="en-US" smtClean="0"/>
              <a:t>‹#›</a:t>
            </a:fld>
            <a:endParaRPr lang="en-US"/>
          </a:p>
        </p:txBody>
      </p:sp>
    </p:spTree>
    <p:extLst>
      <p:ext uri="{BB962C8B-B14F-4D97-AF65-F5344CB8AC3E}">
        <p14:creationId xmlns:p14="http://schemas.microsoft.com/office/powerpoint/2010/main" val="4273830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697" y="1849425"/>
            <a:ext cx="8689976" cy="2509213"/>
          </a:xfrm>
        </p:spPr>
        <p:txBody>
          <a:bodyPr>
            <a:normAutofit/>
          </a:bodyPr>
          <a:lstStyle/>
          <a:p>
            <a:r>
              <a:rPr lang="fa-IR" sz="11500" dirty="0" smtClean="0">
                <a:latin typeface="IranNastaliq" panose="02020505000000020003" pitchFamily="18" charset="0"/>
                <a:cs typeface="IranNastaliq" panose="02020505000000020003" pitchFamily="18" charset="0"/>
              </a:rPr>
              <a:t>سمینار، سمینارتحقیق و تتبع نظری</a:t>
            </a:r>
            <a:endParaRPr lang="en-US" sz="8800" dirty="0">
              <a:latin typeface="IranNastaliq" panose="02020505000000020003" pitchFamily="18" charset="0"/>
              <a:cs typeface="IranNastaliq" panose="02020505000000020003" pitchFamily="18" charset="0"/>
            </a:endParaRPr>
          </a:p>
        </p:txBody>
      </p:sp>
    </p:spTree>
    <p:extLst>
      <p:ext uri="{BB962C8B-B14F-4D97-AF65-F5344CB8AC3E}">
        <p14:creationId xmlns:p14="http://schemas.microsoft.com/office/powerpoint/2010/main" val="59114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03" y="2899956"/>
            <a:ext cx="12087497" cy="3744684"/>
          </a:xfrm>
        </p:spPr>
        <p:txBody>
          <a:bodyPr>
            <a:noAutofit/>
          </a:bodyPr>
          <a:lstStyle/>
          <a:p>
            <a:r>
              <a:rPr lang="fa-IR" sz="3500" dirty="0" smtClean="0">
                <a:latin typeface="IranNastaliq" panose="02020505000000020003" pitchFamily="18" charset="0"/>
                <a:cs typeface="B Mitra" panose="00000400000000000000" pitchFamily="2" charset="-78"/>
              </a:rPr>
              <a:t>تهیه کننده : احسان مخمی</a:t>
            </a:r>
            <a:br>
              <a:rPr lang="fa-IR" sz="3500" dirty="0" smtClean="0">
                <a:latin typeface="IranNastaliq" panose="02020505000000020003" pitchFamily="18" charset="0"/>
                <a:cs typeface="B Mitra" panose="00000400000000000000" pitchFamily="2" charset="-78"/>
              </a:rPr>
            </a:br>
            <a:r>
              <a:rPr lang="fa-IR" sz="3500" dirty="0" smtClean="0">
                <a:latin typeface="IranNastaliq" panose="02020505000000020003" pitchFamily="18" charset="0"/>
                <a:cs typeface="B Mitra" panose="00000400000000000000" pitchFamily="2" charset="-78"/>
              </a:rPr>
              <a:t>شماره دانشجویی: 970208313</a:t>
            </a:r>
            <a:br>
              <a:rPr lang="fa-IR" sz="3500" dirty="0" smtClean="0">
                <a:latin typeface="IranNastaliq" panose="02020505000000020003" pitchFamily="18" charset="0"/>
                <a:cs typeface="B Mitra" panose="00000400000000000000" pitchFamily="2" charset="-78"/>
              </a:rPr>
            </a:br>
            <a:r>
              <a:rPr lang="fa-IR" sz="3500" dirty="0" smtClean="0">
                <a:latin typeface="IranNastaliq" panose="02020505000000020003" pitchFamily="18" charset="0"/>
                <a:cs typeface="B Mitra" panose="00000400000000000000" pitchFamily="2" charset="-78"/>
              </a:rPr>
              <a:t>استاد راهنما : دکتر سیدعلی رضوی ابراهیمی</a:t>
            </a:r>
            <a:br>
              <a:rPr lang="fa-IR" sz="3500" dirty="0" smtClean="0">
                <a:latin typeface="IranNastaliq" panose="02020505000000020003" pitchFamily="18" charset="0"/>
                <a:cs typeface="B Mitra" panose="00000400000000000000" pitchFamily="2" charset="-78"/>
              </a:rPr>
            </a:br>
            <a:r>
              <a:rPr lang="fa-IR" sz="3500" dirty="0">
                <a:latin typeface="IranNastaliq" panose="02020505000000020003" pitchFamily="18" charset="0"/>
                <a:cs typeface="B Mitra" panose="00000400000000000000" pitchFamily="2" charset="-78"/>
              </a:rPr>
              <a:t>عنوان</a:t>
            </a:r>
            <a:r>
              <a:rPr lang="fa-IR" sz="3500" dirty="0" smtClean="0">
                <a:latin typeface="IranNastaliq" panose="02020505000000020003" pitchFamily="18" charset="0"/>
                <a:cs typeface="B Mitra" panose="00000400000000000000" pitchFamily="2" charset="-78"/>
              </a:rPr>
              <a:t>:</a:t>
            </a:r>
            <a:r>
              <a:rPr lang="en-US" sz="3500" dirty="0" smtClean="0">
                <a:latin typeface="IranNastaliq" panose="02020505000000020003" pitchFamily="18" charset="0"/>
                <a:cs typeface="B Mitra" panose="00000400000000000000" pitchFamily="2" charset="-78"/>
              </a:rPr>
              <a:t/>
            </a:r>
            <a:br>
              <a:rPr lang="en-US" sz="3500" dirty="0" smtClean="0">
                <a:latin typeface="IranNastaliq" panose="02020505000000020003" pitchFamily="18" charset="0"/>
                <a:cs typeface="B Mitra" panose="00000400000000000000" pitchFamily="2" charset="-78"/>
              </a:rPr>
            </a:br>
            <a:r>
              <a:rPr lang="fa-IR" sz="3500" dirty="0" smtClean="0">
                <a:latin typeface="IranNastaliq" panose="02020505000000020003" pitchFamily="18" charset="0"/>
                <a:cs typeface="B Mitra" panose="00000400000000000000" pitchFamily="2" charset="-78"/>
              </a:rPr>
              <a:t> </a:t>
            </a:r>
            <a:r>
              <a:rPr lang="fa-IR" sz="3500" dirty="0">
                <a:latin typeface="IranNastaliq" panose="02020505000000020003" pitchFamily="18" charset="0"/>
                <a:cs typeface="B Mitra" panose="00000400000000000000" pitchFamily="2" charset="-78"/>
              </a:rPr>
              <a:t>تشخیص و جلوگیری از نفوذ افراد غیرمجاز در سیستم مبتنی بر رایانش ابری با استفاده از تجزیه‌وتحلیل الگوهای </a:t>
            </a:r>
            <a:r>
              <a:rPr lang="fa-IR" sz="3500" dirty="0" smtClean="0">
                <a:latin typeface="IranNastaliq" panose="02020505000000020003" pitchFamily="18" charset="0"/>
                <a:cs typeface="B Mitra" panose="00000400000000000000" pitchFamily="2" charset="-78"/>
              </a:rPr>
              <a:t>رفتاری</a:t>
            </a:r>
            <a:br>
              <a:rPr lang="fa-IR" sz="3500" dirty="0" smtClean="0">
                <a:latin typeface="IranNastaliq" panose="02020505000000020003" pitchFamily="18" charset="0"/>
                <a:cs typeface="B Mitra" panose="00000400000000000000" pitchFamily="2" charset="-78"/>
              </a:rPr>
            </a:br>
            <a:r>
              <a:rPr lang="fa-IR" sz="3500" dirty="0">
                <a:latin typeface="IranNastaliq" panose="02020505000000020003" pitchFamily="18" charset="0"/>
                <a:cs typeface="B Mitra" panose="00000400000000000000" pitchFamily="2" charset="-78"/>
              </a:rPr>
              <a:t/>
            </a:r>
            <a:br>
              <a:rPr lang="fa-IR" sz="3500" dirty="0">
                <a:latin typeface="IranNastaliq" panose="02020505000000020003" pitchFamily="18" charset="0"/>
                <a:cs typeface="B Mitra" panose="00000400000000000000" pitchFamily="2" charset="-78"/>
              </a:rPr>
            </a:br>
            <a:r>
              <a:rPr lang="fa-IR" sz="3500" dirty="0" smtClean="0">
                <a:latin typeface="IranNastaliq" panose="02020505000000020003" pitchFamily="18" charset="0"/>
                <a:cs typeface="B Mitra" panose="00000400000000000000" pitchFamily="2" charset="-78"/>
              </a:rPr>
              <a:t>دانشگاه پیام نور –  شهر  ری</a:t>
            </a:r>
            <a:br>
              <a:rPr lang="fa-IR" sz="3500" dirty="0" smtClean="0">
                <a:latin typeface="IranNastaliq" panose="02020505000000020003" pitchFamily="18" charset="0"/>
                <a:cs typeface="B Mitra" panose="00000400000000000000" pitchFamily="2" charset="-78"/>
              </a:rPr>
            </a:br>
            <a:r>
              <a:rPr lang="fa-IR" sz="3500" dirty="0" smtClean="0">
                <a:latin typeface="IranNastaliq" panose="02020505000000020003" pitchFamily="18" charset="0"/>
                <a:cs typeface="B Mitra" panose="00000400000000000000" pitchFamily="2" charset="-78"/>
              </a:rPr>
              <a:t>زمستان 1399</a:t>
            </a:r>
            <a:br>
              <a:rPr lang="fa-IR" sz="3500" dirty="0" smtClean="0">
                <a:latin typeface="IranNastaliq" panose="02020505000000020003" pitchFamily="18" charset="0"/>
                <a:cs typeface="B Mitra" panose="00000400000000000000" pitchFamily="2" charset="-78"/>
              </a:rPr>
            </a:br>
            <a:r>
              <a:rPr lang="en-US" sz="3500" dirty="0">
                <a:latin typeface="IranNastaliq" panose="02020505000000020003" pitchFamily="18" charset="0"/>
                <a:cs typeface="B Mitra" panose="00000400000000000000" pitchFamily="2" charset="-78"/>
              </a:rPr>
              <a:t/>
            </a:r>
            <a:br>
              <a:rPr lang="en-US" sz="3500" dirty="0">
                <a:latin typeface="IranNastaliq" panose="02020505000000020003" pitchFamily="18" charset="0"/>
                <a:cs typeface="B Mitra" panose="00000400000000000000" pitchFamily="2" charset="-78"/>
              </a:rPr>
            </a:br>
            <a:endParaRPr lang="en-US" sz="3500" dirty="0">
              <a:latin typeface="IranNastaliq" panose="02020505000000020003" pitchFamily="18" charset="0"/>
              <a:cs typeface="B Mitra" panose="00000400000000000000" pitchFamily="2" charset="-78"/>
            </a:endParaRPr>
          </a:p>
        </p:txBody>
      </p:sp>
    </p:spTree>
    <p:extLst>
      <p:ext uri="{BB962C8B-B14F-4D97-AF65-F5344CB8AC3E}">
        <p14:creationId xmlns:p14="http://schemas.microsoft.com/office/powerpoint/2010/main" val="42861110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0251" y="613955"/>
            <a:ext cx="4340633" cy="622661"/>
          </a:xfrm>
        </p:spPr>
        <p:txBody>
          <a:bodyPr>
            <a:noAutofit/>
          </a:bodyPr>
          <a:lstStyle/>
          <a:p>
            <a:r>
              <a:rPr lang="fa-IR" dirty="0">
                <a:latin typeface="IranNastaliq" panose="02020505000000020003" pitchFamily="18" charset="0"/>
                <a:cs typeface="B Mitra" panose="00000400000000000000" pitchFamily="2" charset="-78"/>
              </a:rPr>
              <a:t>فصل اول: مقدمه</a:t>
            </a:r>
            <a:endParaRPr lang="en-US" dirty="0">
              <a:latin typeface="IranNastaliq" panose="02020505000000020003" pitchFamily="18" charset="0"/>
              <a:cs typeface="B Mitra" panose="00000400000000000000" pitchFamily="2" charset="-78"/>
            </a:endParaRPr>
          </a:p>
        </p:txBody>
      </p:sp>
      <p:sp>
        <p:nvSpPr>
          <p:cNvPr id="3" name="TextBox 2"/>
          <p:cNvSpPr txBox="1"/>
          <p:nvPr/>
        </p:nvSpPr>
        <p:spPr>
          <a:xfrm>
            <a:off x="3892731" y="1593668"/>
            <a:ext cx="7358153" cy="684803"/>
          </a:xfrm>
          <a:prstGeom prst="rect">
            <a:avLst/>
          </a:prstGeom>
          <a:noFill/>
        </p:spPr>
        <p:txBody>
          <a:bodyPr wrap="square" rtlCol="0">
            <a:spAutoFit/>
          </a:bodyPr>
          <a:lstStyle>
            <a:defPPr>
              <a:defRPr lang="en-US"/>
            </a:defPPr>
            <a:lvl1pPr algn="r">
              <a:lnSpc>
                <a:spcPct val="150000"/>
              </a:lnSpc>
              <a:defRPr sz="2800" b="1">
                <a:cs typeface="B Nazanin" panose="00000400000000000000" pitchFamily="2" charset="-78"/>
              </a:defRPr>
            </a:lvl1pPr>
          </a:lstStyle>
          <a:p>
            <a:r>
              <a:rPr lang="fa-IR" dirty="0"/>
              <a:t>1- </a:t>
            </a:r>
            <a:r>
              <a:rPr lang="ar-SA" dirty="0"/>
              <a:t>محاسبات </a:t>
            </a:r>
            <a:r>
              <a:rPr lang="ar-SA" dirty="0"/>
              <a:t>ابری</a:t>
            </a:r>
            <a:endParaRPr lang="en-US" dirty="0"/>
          </a:p>
        </p:txBody>
      </p:sp>
      <p:sp>
        <p:nvSpPr>
          <p:cNvPr id="4" name="Rectangle 3"/>
          <p:cNvSpPr/>
          <p:nvPr/>
        </p:nvSpPr>
        <p:spPr>
          <a:xfrm>
            <a:off x="3357154" y="2361947"/>
            <a:ext cx="7893730" cy="738664"/>
          </a:xfrm>
          <a:prstGeom prst="rect">
            <a:avLst/>
          </a:prstGeom>
          <a:noFill/>
        </p:spPr>
        <p:txBody>
          <a:bodyPr wrap="square" rtlCol="0">
            <a:spAutoFit/>
          </a:bodyPr>
          <a:lstStyle/>
          <a:p>
            <a:pPr algn="r">
              <a:lnSpc>
                <a:spcPct val="150000"/>
              </a:lnSpc>
            </a:pPr>
            <a:r>
              <a:rPr lang="fa-IR" sz="2800" b="1" dirty="0">
                <a:cs typeface="B Nazanin" panose="00000400000000000000" pitchFamily="2" charset="-78"/>
              </a:rPr>
              <a:t>2- </a:t>
            </a:r>
            <a:r>
              <a:rPr lang="ar-SA" sz="2800" b="1" dirty="0">
                <a:cs typeface="B Nazanin" panose="00000400000000000000" pitchFamily="2" charset="-78"/>
              </a:rPr>
              <a:t>اهمیت و ضرورت مطالعه امنیت و تشخیص نفوذ در ابر</a:t>
            </a:r>
            <a:endParaRPr lang="en-US" sz="2800" b="1" dirty="0">
              <a:cs typeface="B Nazanin" panose="00000400000000000000" pitchFamily="2" charset="-78"/>
            </a:endParaRPr>
          </a:p>
        </p:txBody>
      </p:sp>
      <p:sp>
        <p:nvSpPr>
          <p:cNvPr id="5" name="Rectangle 4"/>
          <p:cNvSpPr/>
          <p:nvPr/>
        </p:nvSpPr>
        <p:spPr>
          <a:xfrm>
            <a:off x="5154884" y="3184087"/>
            <a:ext cx="6096000" cy="684803"/>
          </a:xfrm>
          <a:prstGeom prst="rect">
            <a:avLst/>
          </a:prstGeom>
        </p:spPr>
        <p:txBody>
          <a:bodyPr>
            <a:spAutoFit/>
          </a:bodyPr>
          <a:lstStyle/>
          <a:p>
            <a:pPr algn="r">
              <a:lnSpc>
                <a:spcPct val="150000"/>
              </a:lnSpc>
            </a:pPr>
            <a:r>
              <a:rPr lang="fa-IR" sz="2800" b="1" dirty="0">
                <a:cs typeface="B Nazanin" panose="00000400000000000000" pitchFamily="2" charset="-78"/>
              </a:rPr>
              <a:t>3- </a:t>
            </a:r>
            <a:r>
              <a:rPr lang="ar-SA" sz="2800" b="1" dirty="0">
                <a:cs typeface="B Nazanin" panose="00000400000000000000" pitchFamily="2" charset="-78"/>
              </a:rPr>
              <a:t>مدل</a:t>
            </a:r>
            <a:r>
              <a:rPr lang="ar-SA" b="1" dirty="0">
                <a:cs typeface="B Nazanin" panose="00000400000000000000" pitchFamily="2" charset="-78"/>
              </a:rPr>
              <a:t> </a:t>
            </a:r>
            <a:r>
              <a:rPr lang="ar-SA" sz="2800" b="1" dirty="0">
                <a:cs typeface="B Nazanin" panose="00000400000000000000" pitchFamily="2" charset="-78"/>
              </a:rPr>
              <a:t>پیشنهادی این </a:t>
            </a:r>
            <a:r>
              <a:rPr lang="ar-SA" sz="2800" b="1" dirty="0">
                <a:cs typeface="B Nazanin" panose="00000400000000000000" pitchFamily="2" charset="-78"/>
              </a:rPr>
              <a:t>مطالعه</a:t>
            </a:r>
            <a:endParaRPr lang="en-US" sz="2800" b="1" dirty="0">
              <a:cs typeface="B Nazanin" panose="00000400000000000000" pitchFamily="2" charset="-78"/>
            </a:endParaRPr>
          </a:p>
        </p:txBody>
      </p:sp>
      <p:sp>
        <p:nvSpPr>
          <p:cNvPr id="6" name="Rectangle 5"/>
          <p:cNvSpPr/>
          <p:nvPr/>
        </p:nvSpPr>
        <p:spPr>
          <a:xfrm>
            <a:off x="6024773" y="3952366"/>
            <a:ext cx="5226111" cy="738664"/>
          </a:xfrm>
          <a:prstGeom prst="rect">
            <a:avLst/>
          </a:prstGeom>
          <a:noFill/>
        </p:spPr>
        <p:txBody>
          <a:bodyPr wrap="square" rtlCol="0">
            <a:spAutoFit/>
          </a:bodyPr>
          <a:lstStyle/>
          <a:p>
            <a:pPr algn="r">
              <a:lnSpc>
                <a:spcPct val="150000"/>
              </a:lnSpc>
            </a:pPr>
            <a:r>
              <a:rPr lang="fa-IR" sz="2800" b="1" dirty="0">
                <a:cs typeface="B Nazanin" panose="00000400000000000000" pitchFamily="2" charset="-78"/>
              </a:rPr>
              <a:t>4- </a:t>
            </a:r>
            <a:r>
              <a:rPr lang="ar-SA" sz="2800" b="1" dirty="0">
                <a:cs typeface="B Nazanin" panose="00000400000000000000" pitchFamily="2" charset="-78"/>
              </a:rPr>
              <a:t>نوآوری و جنبه جدید بودن این تحقیق</a:t>
            </a:r>
            <a:endParaRPr lang="en-US" sz="2800" b="1" dirty="0">
              <a:cs typeface="B Nazanin" panose="00000400000000000000" pitchFamily="2" charset="-78"/>
            </a:endParaRPr>
          </a:p>
        </p:txBody>
      </p:sp>
    </p:spTree>
    <p:extLst>
      <p:ext uri="{BB962C8B-B14F-4D97-AF65-F5344CB8AC3E}">
        <p14:creationId xmlns:p14="http://schemas.microsoft.com/office/powerpoint/2010/main" val="3477583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229" y="613955"/>
            <a:ext cx="5176655" cy="622661"/>
          </a:xfrm>
        </p:spPr>
        <p:txBody>
          <a:bodyPr>
            <a:noAutofit/>
          </a:bodyPr>
          <a:lstStyle/>
          <a:p>
            <a:r>
              <a:rPr lang="fa-IR" dirty="0">
                <a:latin typeface="IranNastaliq" panose="02020505000000020003" pitchFamily="18" charset="0"/>
                <a:cs typeface="B Mitra" panose="00000400000000000000" pitchFamily="2" charset="-78"/>
              </a:rPr>
              <a:t>فصل دوم : ادبیات پژوهش</a:t>
            </a:r>
            <a:endParaRPr lang="en-US" dirty="0">
              <a:latin typeface="IranNastaliq" panose="02020505000000020003" pitchFamily="18" charset="0"/>
              <a:cs typeface="B Mitra" panose="00000400000000000000" pitchFamily="2" charset="-78"/>
            </a:endParaRPr>
          </a:p>
        </p:txBody>
      </p:sp>
      <p:sp>
        <p:nvSpPr>
          <p:cNvPr id="3" name="TextBox 2"/>
          <p:cNvSpPr txBox="1"/>
          <p:nvPr/>
        </p:nvSpPr>
        <p:spPr>
          <a:xfrm>
            <a:off x="2913017" y="1567541"/>
            <a:ext cx="8337867" cy="684803"/>
          </a:xfrm>
          <a:prstGeom prst="rect">
            <a:avLst/>
          </a:prstGeom>
          <a:noFill/>
        </p:spPr>
        <p:txBody>
          <a:bodyPr wrap="square" rtlCol="0">
            <a:spAutoFit/>
          </a:bodyPr>
          <a:lstStyle/>
          <a:p>
            <a:pPr algn="r">
              <a:lnSpc>
                <a:spcPct val="150000"/>
              </a:lnSpc>
            </a:pPr>
            <a:r>
              <a:rPr lang="fa-IR" sz="2800" b="1" dirty="0">
                <a:cs typeface="B Nazanin" panose="00000400000000000000" pitchFamily="2" charset="-78"/>
              </a:rPr>
              <a:t>1- </a:t>
            </a:r>
            <a:r>
              <a:rPr lang="fa-IR" sz="2800" b="1" dirty="0">
                <a:cs typeface="B Nazanin" panose="00000400000000000000" pitchFamily="2" charset="-78"/>
              </a:rPr>
              <a:t>ساختار محاسبات </a:t>
            </a:r>
            <a:r>
              <a:rPr lang="fa-IR" sz="2800" b="1" dirty="0" smtClean="0">
                <a:cs typeface="B Nazanin" panose="00000400000000000000" pitchFamily="2" charset="-78"/>
              </a:rPr>
              <a:t>ابری</a:t>
            </a:r>
            <a:endParaRPr lang="en-US" sz="3000" dirty="0"/>
          </a:p>
        </p:txBody>
      </p:sp>
      <p:sp>
        <p:nvSpPr>
          <p:cNvPr id="4" name="Rectangle 3"/>
          <p:cNvSpPr/>
          <p:nvPr/>
        </p:nvSpPr>
        <p:spPr>
          <a:xfrm>
            <a:off x="5154884" y="2303302"/>
            <a:ext cx="6096000" cy="684803"/>
          </a:xfrm>
          <a:prstGeom prst="rect">
            <a:avLst/>
          </a:prstGeom>
        </p:spPr>
        <p:txBody>
          <a:bodyPr>
            <a:spAutoFit/>
          </a:bodyPr>
          <a:lstStyle/>
          <a:p>
            <a:pPr algn="r">
              <a:lnSpc>
                <a:spcPct val="150000"/>
              </a:lnSpc>
            </a:pPr>
            <a:r>
              <a:rPr lang="fa-IR" sz="2800" b="1" dirty="0">
                <a:cs typeface="B Nazanin" panose="00000400000000000000" pitchFamily="2" charset="-78"/>
              </a:rPr>
              <a:t>2- </a:t>
            </a:r>
            <a:r>
              <a:rPr lang="ar-SA" sz="2800" b="1" dirty="0">
                <a:cs typeface="B Nazanin" panose="00000400000000000000" pitchFamily="2" charset="-78"/>
              </a:rPr>
              <a:t>امنیت در محیط محاسبات </a:t>
            </a:r>
            <a:r>
              <a:rPr lang="ar-SA" sz="2800" b="1" dirty="0">
                <a:cs typeface="B Nazanin" panose="00000400000000000000" pitchFamily="2" charset="-78"/>
              </a:rPr>
              <a:t>ابری</a:t>
            </a:r>
            <a:endParaRPr lang="en-US" sz="2800" b="1" dirty="0">
              <a:cs typeface="B Nazanin" panose="00000400000000000000" pitchFamily="2" charset="-78"/>
            </a:endParaRPr>
          </a:p>
        </p:txBody>
      </p:sp>
      <p:sp>
        <p:nvSpPr>
          <p:cNvPr id="5" name="Rectangle 4"/>
          <p:cNvSpPr/>
          <p:nvPr/>
        </p:nvSpPr>
        <p:spPr>
          <a:xfrm>
            <a:off x="5158057" y="3094195"/>
            <a:ext cx="6096000" cy="684803"/>
          </a:xfrm>
          <a:prstGeom prst="rect">
            <a:avLst/>
          </a:prstGeom>
        </p:spPr>
        <p:txBody>
          <a:bodyPr>
            <a:spAutoFit/>
          </a:bodyPr>
          <a:lstStyle/>
          <a:p>
            <a:pPr algn="r">
              <a:lnSpc>
                <a:spcPct val="150000"/>
              </a:lnSpc>
            </a:pPr>
            <a:r>
              <a:rPr lang="fa-IR" sz="2800" b="1" dirty="0">
                <a:cs typeface="B Nazanin" panose="00000400000000000000" pitchFamily="2" charset="-78"/>
              </a:rPr>
              <a:t>3- سیستم های تشخیص نفوذ</a:t>
            </a:r>
            <a:endParaRPr lang="en-US" sz="2800" b="1" dirty="0">
              <a:cs typeface="B Nazanin" panose="00000400000000000000" pitchFamily="2" charset="-78"/>
            </a:endParaRPr>
          </a:p>
        </p:txBody>
      </p:sp>
      <p:sp>
        <p:nvSpPr>
          <p:cNvPr id="6" name="Rectangle 5"/>
          <p:cNvSpPr/>
          <p:nvPr/>
        </p:nvSpPr>
        <p:spPr>
          <a:xfrm>
            <a:off x="5154884" y="3858962"/>
            <a:ext cx="6096000" cy="684803"/>
          </a:xfrm>
          <a:prstGeom prst="rect">
            <a:avLst/>
          </a:prstGeom>
        </p:spPr>
        <p:txBody>
          <a:bodyPr>
            <a:spAutoFit/>
          </a:bodyPr>
          <a:lstStyle/>
          <a:p>
            <a:pPr algn="r">
              <a:lnSpc>
                <a:spcPct val="150000"/>
              </a:lnSpc>
            </a:pPr>
            <a:r>
              <a:rPr lang="fa-IR" sz="2800" b="1" dirty="0">
                <a:cs typeface="B Nazanin" panose="00000400000000000000" pitchFamily="2" charset="-78"/>
              </a:rPr>
              <a:t>4- انواع سیستم های تشخیص نفوذ</a:t>
            </a:r>
          </a:p>
        </p:txBody>
      </p:sp>
      <p:sp>
        <p:nvSpPr>
          <p:cNvPr id="7" name="Rectangle 6"/>
          <p:cNvSpPr/>
          <p:nvPr/>
        </p:nvSpPr>
        <p:spPr>
          <a:xfrm>
            <a:off x="2181497" y="4620849"/>
            <a:ext cx="9069387" cy="684803"/>
          </a:xfrm>
          <a:prstGeom prst="rect">
            <a:avLst/>
          </a:prstGeom>
        </p:spPr>
        <p:txBody>
          <a:bodyPr wrap="square">
            <a:spAutoFit/>
          </a:bodyPr>
          <a:lstStyle/>
          <a:p>
            <a:pPr algn="r">
              <a:lnSpc>
                <a:spcPct val="150000"/>
              </a:lnSpc>
            </a:pPr>
            <a:r>
              <a:rPr lang="fa-IR" sz="2800" b="1" dirty="0" smtClean="0">
                <a:cs typeface="B Nazanin" panose="00000400000000000000" pitchFamily="2" charset="-78"/>
              </a:rPr>
              <a:t>5- </a:t>
            </a:r>
            <a:r>
              <a:rPr lang="ar-SA" sz="2800" b="1" dirty="0" smtClean="0">
                <a:cs typeface="B Nazanin" panose="00000400000000000000" pitchFamily="2" charset="-78"/>
              </a:rPr>
              <a:t>اجزای </a:t>
            </a:r>
            <a:r>
              <a:rPr lang="ar-SA" sz="2800" b="1" dirty="0">
                <a:cs typeface="B Nazanin" panose="00000400000000000000" pitchFamily="2" charset="-78"/>
              </a:rPr>
              <a:t>تشکیل‌دهنده سیستم‌های تشخیص نفوذ مبتنی بر شبکه</a:t>
            </a:r>
            <a:endParaRPr lang="fa-IR" sz="2800" b="1" dirty="0">
              <a:cs typeface="B Nazanin" panose="00000400000000000000" pitchFamily="2" charset="-78"/>
            </a:endParaRPr>
          </a:p>
        </p:txBody>
      </p:sp>
      <p:sp>
        <p:nvSpPr>
          <p:cNvPr id="8" name="Rectangle 7"/>
          <p:cNvSpPr/>
          <p:nvPr/>
        </p:nvSpPr>
        <p:spPr>
          <a:xfrm>
            <a:off x="5695997" y="5519136"/>
            <a:ext cx="5554887" cy="684803"/>
          </a:xfrm>
          <a:prstGeom prst="rect">
            <a:avLst/>
          </a:prstGeom>
        </p:spPr>
        <p:txBody>
          <a:bodyPr wrap="square">
            <a:spAutoFit/>
          </a:bodyPr>
          <a:lstStyle/>
          <a:p>
            <a:pPr algn="r">
              <a:lnSpc>
                <a:spcPct val="150000"/>
              </a:lnSpc>
            </a:pPr>
            <a:r>
              <a:rPr lang="fa-IR" sz="2800" b="1" dirty="0" smtClean="0">
                <a:cs typeface="B Nazanin" panose="00000400000000000000" pitchFamily="2" charset="-78"/>
              </a:rPr>
              <a:t>6- </a:t>
            </a:r>
            <a:r>
              <a:rPr lang="ar-SA" sz="2800" b="1" dirty="0" smtClean="0">
                <a:cs typeface="B Nazanin" panose="00000400000000000000" pitchFamily="2" charset="-78"/>
              </a:rPr>
              <a:t>انواع </a:t>
            </a:r>
            <a:r>
              <a:rPr lang="ar-SA" sz="2800" b="1" dirty="0">
                <a:cs typeface="B Nazanin" panose="00000400000000000000" pitchFamily="2" charset="-78"/>
              </a:rPr>
              <a:t>روش‌های تشخیص حمله</a:t>
            </a:r>
            <a:endParaRPr lang="en-US" sz="2800" b="1" dirty="0">
              <a:cs typeface="B Nazanin" panose="00000400000000000000" pitchFamily="2" charset="-78"/>
            </a:endParaRPr>
          </a:p>
        </p:txBody>
      </p:sp>
      <p:pic>
        <p:nvPicPr>
          <p:cNvPr id="9"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067" y="1393878"/>
            <a:ext cx="2631769" cy="2354524"/>
          </a:xfrm>
          <a:prstGeom prst="rect">
            <a:avLst/>
          </a:prstGeom>
        </p:spPr>
      </p:pic>
      <p:sp>
        <p:nvSpPr>
          <p:cNvPr id="10" name="Rectangle 9"/>
          <p:cNvSpPr/>
          <p:nvPr/>
        </p:nvSpPr>
        <p:spPr>
          <a:xfrm>
            <a:off x="220520" y="686856"/>
            <a:ext cx="2692497" cy="729430"/>
          </a:xfrm>
          <a:prstGeom prst="rect">
            <a:avLst/>
          </a:prstGeom>
        </p:spPr>
        <p:txBody>
          <a:bodyPr wrap="square">
            <a:spAutoFit/>
          </a:bodyPr>
          <a:lstStyle/>
          <a:p>
            <a:pPr algn="ctr" rtl="1">
              <a:lnSpc>
                <a:spcPct val="115000"/>
              </a:lnSpc>
              <a:spcAft>
                <a:spcPts val="1000"/>
              </a:spcAft>
            </a:pPr>
            <a:r>
              <a:rPr lang="fa-IR" b="1" dirty="0" smtClean="0">
                <a:latin typeface="Times New Roman" panose="02020603050405020304" pitchFamily="18" charset="0"/>
                <a:ea typeface="Times New Roman" panose="02020603050405020304" pitchFamily="18" charset="0"/>
                <a:cs typeface="B Lotus" panose="00000400000000000000" pitchFamily="2" charset="-78"/>
              </a:rPr>
              <a:t>شکل 1:معماری </a:t>
            </a:r>
            <a:r>
              <a:rPr lang="fa-IR" b="1" dirty="0">
                <a:latin typeface="Times New Roman" panose="02020603050405020304" pitchFamily="18" charset="0"/>
                <a:ea typeface="Times New Roman" panose="02020603050405020304" pitchFamily="18" charset="0"/>
                <a:cs typeface="B Lotus" panose="00000400000000000000" pitchFamily="2" charset="-78"/>
              </a:rPr>
              <a:t>محاسبات ابری در مجموعه سیستم‌های </a:t>
            </a:r>
            <a:r>
              <a:rPr lang="fa-IR" b="1" dirty="0" smtClean="0">
                <a:latin typeface="Times New Roman" panose="02020603050405020304" pitchFamily="18" charset="0"/>
                <a:ea typeface="Times New Roman" panose="02020603050405020304" pitchFamily="18" charset="0"/>
                <a:cs typeface="B Lotus" panose="00000400000000000000" pitchFamily="2" charset="-78"/>
              </a:rPr>
              <a:t>کامپیوتری</a:t>
            </a:r>
            <a:endParaRPr lang="en-US" b="1" dirty="0">
              <a:latin typeface="Times New Roman" panose="02020603050405020304" pitchFamily="18" charset="0"/>
              <a:ea typeface="Times New Roman" panose="02020603050405020304" pitchFamily="18" charset="0"/>
              <a:cs typeface="B Lotus" panose="00000400000000000000" pitchFamily="2" charset="-78"/>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147" y="777401"/>
            <a:ext cx="2042952" cy="2971001"/>
          </a:xfrm>
          <a:prstGeom prst="rect">
            <a:avLst/>
          </a:prstGeom>
        </p:spPr>
      </p:pic>
      <p:sp>
        <p:nvSpPr>
          <p:cNvPr id="12" name="Rectangle 11"/>
          <p:cNvSpPr/>
          <p:nvPr/>
        </p:nvSpPr>
        <p:spPr>
          <a:xfrm>
            <a:off x="3096968" y="3632003"/>
            <a:ext cx="2977262" cy="729430"/>
          </a:xfrm>
          <a:prstGeom prst="rect">
            <a:avLst/>
          </a:prstGeom>
        </p:spPr>
        <p:txBody>
          <a:bodyPr wrap="square">
            <a:spAutoFit/>
          </a:bodyPr>
          <a:lstStyle/>
          <a:p>
            <a:pPr algn="ctr" rtl="1">
              <a:lnSpc>
                <a:spcPct val="115000"/>
              </a:lnSpc>
              <a:spcAft>
                <a:spcPts val="1000"/>
              </a:spcAft>
            </a:pPr>
            <a:r>
              <a:rPr lang="fa-IR" b="1" dirty="0" smtClean="0">
                <a:latin typeface="Times New Roman" panose="02020603050405020304" pitchFamily="18" charset="0"/>
                <a:ea typeface="Times New Roman" panose="02020603050405020304" pitchFamily="18" charset="0"/>
                <a:cs typeface="B Lotus" panose="00000400000000000000" pitchFamily="2" charset="-78"/>
              </a:rPr>
              <a:t>شکل 2: معماری </a:t>
            </a:r>
            <a:r>
              <a:rPr lang="fa-IR" b="1" dirty="0">
                <a:latin typeface="Times New Roman" panose="02020603050405020304" pitchFamily="18" charset="0"/>
                <a:ea typeface="Times New Roman" panose="02020603050405020304" pitchFamily="18" charset="0"/>
                <a:cs typeface="B Lotus" panose="00000400000000000000" pitchFamily="2" charset="-78"/>
              </a:rPr>
              <a:t>ساختاری محاسبات ابری</a:t>
            </a:r>
            <a:endParaRPr lang="en-US" b="1" dirty="0">
              <a:latin typeface="Times New Roman" panose="02020603050405020304" pitchFamily="18" charset="0"/>
              <a:ea typeface="Times New Roman" panose="02020603050405020304" pitchFamily="18" charset="0"/>
              <a:cs typeface="B Lotus" panose="00000400000000000000" pitchFamily="2" charset="-78"/>
            </a:endParaRPr>
          </a:p>
        </p:txBody>
      </p:sp>
    </p:spTree>
    <p:extLst>
      <p:ext uri="{BB962C8B-B14F-4D97-AF65-F5344CB8AC3E}">
        <p14:creationId xmlns:p14="http://schemas.microsoft.com/office/powerpoint/2010/main" val="12744625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randombar(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randombar(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randombar(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randombar(horizont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229" y="613955"/>
            <a:ext cx="5176655" cy="622661"/>
          </a:xfrm>
        </p:spPr>
        <p:txBody>
          <a:bodyPr>
            <a:noAutofit/>
          </a:bodyPr>
          <a:lstStyle/>
          <a:p>
            <a:r>
              <a:rPr lang="fa-IR" dirty="0">
                <a:latin typeface="IranNastaliq" panose="02020505000000020003" pitchFamily="18" charset="0"/>
                <a:cs typeface="B Mitra" panose="00000400000000000000" pitchFamily="2" charset="-78"/>
              </a:rPr>
              <a:t>فصل سوم : ادبیات تحقیق</a:t>
            </a:r>
            <a:endParaRPr lang="en-US" dirty="0">
              <a:latin typeface="IranNastaliq" panose="02020505000000020003" pitchFamily="18" charset="0"/>
              <a:cs typeface="B Mitra" panose="00000400000000000000" pitchFamily="2" charset="-78"/>
            </a:endParaRPr>
          </a:p>
        </p:txBody>
      </p:sp>
      <p:sp>
        <p:nvSpPr>
          <p:cNvPr id="3" name="TextBox 2"/>
          <p:cNvSpPr txBox="1"/>
          <p:nvPr/>
        </p:nvSpPr>
        <p:spPr>
          <a:xfrm>
            <a:off x="1371601" y="1672348"/>
            <a:ext cx="10049101" cy="684803"/>
          </a:xfrm>
          <a:prstGeom prst="rect">
            <a:avLst/>
          </a:prstGeom>
          <a:noFill/>
        </p:spPr>
        <p:txBody>
          <a:bodyPr wrap="square" rtlCol="0">
            <a:spAutoFit/>
          </a:bodyPr>
          <a:lstStyle/>
          <a:p>
            <a:pPr algn="r">
              <a:lnSpc>
                <a:spcPct val="150000"/>
              </a:lnSpc>
            </a:pPr>
            <a:r>
              <a:rPr lang="fa-IR" sz="2800" b="1" dirty="0">
                <a:cs typeface="B Nazanin" panose="00000400000000000000" pitchFamily="2" charset="-78"/>
              </a:rPr>
              <a:t>1- </a:t>
            </a:r>
            <a:r>
              <a:rPr lang="ar-SA" sz="2800" b="1" dirty="0">
                <a:cs typeface="B Nazanin" panose="00000400000000000000" pitchFamily="2" charset="-78"/>
              </a:rPr>
              <a:t>سیستم‌های تشخیص نفوذ و مدیریت ورودی چند سطحی در محاسبات </a:t>
            </a:r>
            <a:r>
              <a:rPr lang="ar-SA" sz="2800" b="1" dirty="0" smtClean="0">
                <a:cs typeface="B Nazanin" panose="00000400000000000000" pitchFamily="2" charset="-78"/>
              </a:rPr>
              <a:t>ابری</a:t>
            </a:r>
            <a:endParaRPr lang="fa-IR" sz="2800" b="1" dirty="0">
              <a:cs typeface="B Nazanin" panose="00000400000000000000" pitchFamily="2" charset="-78"/>
            </a:endParaRPr>
          </a:p>
        </p:txBody>
      </p:sp>
      <p:sp>
        <p:nvSpPr>
          <p:cNvPr id="4" name="Rectangle 3"/>
          <p:cNvSpPr/>
          <p:nvPr/>
        </p:nvSpPr>
        <p:spPr>
          <a:xfrm>
            <a:off x="2325189" y="2357151"/>
            <a:ext cx="9095513" cy="738664"/>
          </a:xfrm>
          <a:prstGeom prst="rect">
            <a:avLst/>
          </a:prstGeom>
          <a:noFill/>
        </p:spPr>
        <p:txBody>
          <a:bodyPr wrap="square" rtlCol="0">
            <a:spAutoFit/>
          </a:bodyPr>
          <a:lstStyle/>
          <a:p>
            <a:pPr algn="r" rtl="1">
              <a:lnSpc>
                <a:spcPct val="150000"/>
              </a:lnSpc>
            </a:pPr>
            <a:r>
              <a:rPr lang="fa-IR" sz="2800" b="1" dirty="0" smtClean="0">
                <a:cs typeface="B Nazanin" panose="00000400000000000000" pitchFamily="2" charset="-78"/>
              </a:rPr>
              <a:t>2 </a:t>
            </a:r>
            <a:r>
              <a:rPr lang="fa-IR" sz="2800" b="1" dirty="0">
                <a:cs typeface="B Nazanin" panose="00000400000000000000" pitchFamily="2" charset="-78"/>
              </a:rPr>
              <a:t>- جایگذاری </a:t>
            </a:r>
            <a:r>
              <a:rPr lang="fa-IR" sz="2800" b="1" dirty="0" smtClean="0">
                <a:cs typeface="B Nazanin" panose="00000400000000000000" pitchFamily="2" charset="-78"/>
              </a:rPr>
              <a:t>یک</a:t>
            </a:r>
            <a:r>
              <a:rPr lang="en-US" sz="2800" b="1" dirty="0" smtClean="0">
                <a:cs typeface="B Nazanin" panose="00000400000000000000" pitchFamily="2" charset="-78"/>
              </a:rPr>
              <a:t>NIDS </a:t>
            </a:r>
            <a:r>
              <a:rPr lang="fa-IR" sz="2800" b="1" dirty="0" smtClean="0">
                <a:cs typeface="B Nazanin" panose="00000400000000000000" pitchFamily="2" charset="-78"/>
              </a:rPr>
              <a:t> در </a:t>
            </a:r>
            <a:r>
              <a:rPr lang="fa-IR" sz="2800" b="1" dirty="0">
                <a:cs typeface="B Nazanin" panose="00000400000000000000" pitchFamily="2" charset="-78"/>
              </a:rPr>
              <a:t>یک محیط محاسبات ابری</a:t>
            </a:r>
          </a:p>
        </p:txBody>
      </p:sp>
      <p:sp>
        <p:nvSpPr>
          <p:cNvPr id="5" name="Rectangle 4"/>
          <p:cNvSpPr/>
          <p:nvPr/>
        </p:nvSpPr>
        <p:spPr>
          <a:xfrm>
            <a:off x="4023360" y="2959148"/>
            <a:ext cx="7397342" cy="738664"/>
          </a:xfrm>
          <a:prstGeom prst="rect">
            <a:avLst/>
          </a:prstGeom>
          <a:noFill/>
        </p:spPr>
        <p:txBody>
          <a:bodyPr wrap="square" rtlCol="0">
            <a:spAutoFit/>
          </a:bodyPr>
          <a:lstStyle/>
          <a:p>
            <a:pPr algn="r" rtl="1">
              <a:lnSpc>
                <a:spcPct val="150000"/>
              </a:lnSpc>
            </a:pPr>
            <a:r>
              <a:rPr lang="fa-IR" sz="2800" b="1" dirty="0">
                <a:cs typeface="B Nazanin" panose="00000400000000000000" pitchFamily="2" charset="-78"/>
              </a:rPr>
              <a:t>3- ابرهای دوقلو: یک معماری برای محیط ابری امن</a:t>
            </a:r>
            <a:endParaRPr lang="en-US" sz="2800" b="1" dirty="0">
              <a:cs typeface="B Nazanin" panose="00000400000000000000" pitchFamily="2" charset="-78"/>
            </a:endParaRPr>
          </a:p>
        </p:txBody>
      </p:sp>
      <p:sp>
        <p:nvSpPr>
          <p:cNvPr id="6" name="Rectangle 5"/>
          <p:cNvSpPr/>
          <p:nvPr/>
        </p:nvSpPr>
        <p:spPr>
          <a:xfrm>
            <a:off x="2952206" y="5195238"/>
            <a:ext cx="8468496" cy="684803"/>
          </a:xfrm>
          <a:prstGeom prst="rect">
            <a:avLst/>
          </a:prstGeom>
          <a:noFill/>
        </p:spPr>
        <p:txBody>
          <a:bodyPr wrap="square" rtlCol="0">
            <a:spAutoFit/>
          </a:bodyPr>
          <a:lstStyle/>
          <a:p>
            <a:pPr algn="r" rtl="1">
              <a:lnSpc>
                <a:spcPct val="150000"/>
              </a:lnSpc>
            </a:pPr>
            <a:r>
              <a:rPr lang="fa-IR" sz="2800" b="1" dirty="0">
                <a:cs typeface="B Nazanin" panose="00000400000000000000" pitchFamily="2" charset="-78"/>
              </a:rPr>
              <a:t>4- تشخیص </a:t>
            </a:r>
            <a:r>
              <a:rPr lang="fa-IR" sz="2800" b="1" dirty="0" smtClean="0">
                <a:cs typeface="B Nazanin" panose="00000400000000000000" pitchFamily="2" charset="-78"/>
              </a:rPr>
              <a:t>نفوذ </a:t>
            </a:r>
            <a:r>
              <a:rPr lang="fa-IR" sz="2800" b="1" dirty="0">
                <a:cs typeface="B Nazanin" panose="00000400000000000000" pitchFamily="2" charset="-78"/>
              </a:rPr>
              <a:t>در سیستم با استفاده از منطق فازی</a:t>
            </a:r>
          </a:p>
        </p:txBody>
      </p:sp>
      <p:sp>
        <p:nvSpPr>
          <p:cNvPr id="7" name="Rectangle 6"/>
          <p:cNvSpPr/>
          <p:nvPr/>
        </p:nvSpPr>
        <p:spPr>
          <a:xfrm>
            <a:off x="1819502" y="5797235"/>
            <a:ext cx="9601200" cy="738664"/>
          </a:xfrm>
          <a:prstGeom prst="rect">
            <a:avLst/>
          </a:prstGeom>
          <a:noFill/>
        </p:spPr>
        <p:txBody>
          <a:bodyPr wrap="square" rtlCol="0">
            <a:spAutoFit/>
          </a:bodyPr>
          <a:lstStyle/>
          <a:p>
            <a:pPr algn="r" rtl="1">
              <a:lnSpc>
                <a:spcPct val="150000"/>
              </a:lnSpc>
            </a:pPr>
            <a:r>
              <a:rPr lang="fa-IR" sz="2800" b="1" dirty="0">
                <a:cs typeface="B Nazanin" panose="00000400000000000000" pitchFamily="2" charset="-78"/>
              </a:rPr>
              <a:t>5-تشخیص سلسله مراتبی نفوذ به روش ناهنجاری به وسیله شبکه های عصبی</a:t>
            </a:r>
            <a:endParaRPr lang="fa-IR" sz="2800" b="1" dirty="0">
              <a:cs typeface="B Nazanin" panose="00000400000000000000" pitchFamily="2"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03" y="3739130"/>
            <a:ext cx="9317582" cy="1456108"/>
          </a:xfrm>
          <a:prstGeom prst="rect">
            <a:avLst/>
          </a:prstGeom>
        </p:spPr>
      </p:pic>
    </p:spTree>
    <p:extLst>
      <p:ext uri="{BB962C8B-B14F-4D97-AF65-F5344CB8AC3E}">
        <p14:creationId xmlns:p14="http://schemas.microsoft.com/office/powerpoint/2010/main" val="77752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randombar(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4229" y="613955"/>
            <a:ext cx="5176655" cy="622661"/>
          </a:xfrm>
        </p:spPr>
        <p:txBody>
          <a:bodyPr>
            <a:noAutofit/>
          </a:bodyPr>
          <a:lstStyle/>
          <a:p>
            <a:r>
              <a:rPr lang="fa-IR" dirty="0">
                <a:latin typeface="IranNastaliq" panose="02020505000000020003" pitchFamily="18" charset="0"/>
                <a:cs typeface="B Mitra" panose="00000400000000000000" pitchFamily="2" charset="-78"/>
              </a:rPr>
              <a:t>خلاصه</a:t>
            </a:r>
            <a:endParaRPr lang="en-US" dirty="0">
              <a:latin typeface="IranNastaliq" panose="02020505000000020003" pitchFamily="18" charset="0"/>
              <a:cs typeface="B Mitra" panose="00000400000000000000" pitchFamily="2" charset="-78"/>
            </a:endParaRPr>
          </a:p>
        </p:txBody>
      </p:sp>
      <p:sp>
        <p:nvSpPr>
          <p:cNvPr id="3" name="TextBox 2"/>
          <p:cNvSpPr txBox="1"/>
          <p:nvPr/>
        </p:nvSpPr>
        <p:spPr>
          <a:xfrm>
            <a:off x="1201783" y="1567541"/>
            <a:ext cx="10049101" cy="6063198"/>
          </a:xfrm>
          <a:prstGeom prst="rect">
            <a:avLst/>
          </a:prstGeom>
          <a:noFill/>
        </p:spPr>
        <p:txBody>
          <a:bodyPr wrap="square" rtlCol="0">
            <a:spAutoFit/>
          </a:bodyPr>
          <a:lstStyle/>
          <a:p>
            <a:pPr algn="just" rtl="1"/>
            <a:r>
              <a:rPr lang="fa-IR" b="1" dirty="0">
                <a:cs typeface="B Nazanin" panose="00000400000000000000" pitchFamily="2" charset="-78"/>
              </a:rPr>
              <a:t>رایانش ابری، مدلی است که به ارائه دسترسی آسان، توزیع‌شده و فراگیر به منابع محاسباتی تجمیعی و مشترک قابل پیکربندی، می‌پردازد. در رایانش ابری، قابلیت‌های مبتنی بر فناوری اطلاعات به‌عنوان خدماتی که نیازی به دانش دقیق از فناوری‌های زیرساختی و کمترین تلاش مدیریتی داشته باشد، ارائه می‌شود. با توجه به این موضوع، یکی از مسائل مهم، تمرکز چالش‌های امنیتی بر فناوری‌های نوین است. مفیدترین جنبه‌های استفاده از ابر شامل: اجرای سریع و آسان مدل، پرداخت به میزان استفاده و کاهش هزینه‌های درون‌سازمانی است. بااین‌وجود، با توجه به اینکه امنیت مهم‌ترین موضوعی است که به‌منظور استفاده گسترده از رایانش ابری باید موردتوجه قرار گیرد، ارائه‌دهندگان رایانش ابری نیاز دارند که چالش‌های امنیتی متداول سامانه‌های ارتباطی پیشین را برطرف نموده و همچنین آن‌ها باید هم‌زمان با آن به مباحث دیگری که توسط الگوی رایانش ابری معرفی می‌گردد، بپردازند. در این سمینار هدف، معرفی یک سیستم تشخیص نفوذ کارا می‌شود به‌گونه‌ای که باعث بالا رفتن دقت سیستم و بالا رفتن سرعت تشخیص نفوذ می‌گردد و درنهایت با توجه به نتیجه به‌دست‌آمده می‌توان میزان و درصد احتمال آشکارسازی یا تشخیص نفوذ را تشخیص داد. عملکرد سیستم به این صورت است که با استفاده از روش درخت تصمیم </a:t>
            </a:r>
            <a:r>
              <a:rPr lang="en-US" b="1" dirty="0">
                <a:cs typeface="B Nazanin" panose="00000400000000000000" pitchFamily="2" charset="-78"/>
              </a:rPr>
              <a:t>C 4.5</a:t>
            </a:r>
            <a:r>
              <a:rPr lang="fa-IR" b="1" dirty="0">
                <a:cs typeface="B Nazanin" panose="00000400000000000000" pitchFamily="2" charset="-78"/>
              </a:rPr>
              <a:t> نسبت به انتخاب ویژگی‌های تأثیرگذار در مجموعه داده اقدام نموده و پس‌ازآن از شبکه‌های عصبی مصنوعی با استفاده از الگوهای رفتاری استخراج‌شده، جهت آموزش و نهایتاً جلوگیری از نفوذ استفاده‌شده است. برای ارزیابی روش پیشنهادی نیز مقایساتی با برخی از روش‌های موجود در این زمینه صورت گرفته است که ارزیابی‌ها بیان‌گر دقت روش پیشنهادی است.</a:t>
            </a:r>
            <a:endParaRPr lang="en-US" b="1" dirty="0">
              <a:cs typeface="B Nazanin" panose="00000400000000000000" pitchFamily="2" charset="-78"/>
            </a:endParaRPr>
          </a:p>
          <a:p>
            <a:pPr algn="just" rtl="1">
              <a:lnSpc>
                <a:spcPct val="150000"/>
              </a:lnSpc>
            </a:pPr>
            <a:endParaRPr lang="fa-IR" sz="2800" b="1" dirty="0" smtClean="0">
              <a:cs typeface="B Nazanin" panose="00000400000000000000" pitchFamily="2" charset="-78"/>
            </a:endParaRPr>
          </a:p>
          <a:p>
            <a:pPr algn="just" rtl="1">
              <a:lnSpc>
                <a:spcPct val="150000"/>
              </a:lnSpc>
            </a:pPr>
            <a:endParaRPr lang="en-US" sz="2800" b="1" dirty="0">
              <a:cs typeface="B Nazanin" panose="00000400000000000000" pitchFamily="2" charset="-78"/>
            </a:endParaRPr>
          </a:p>
          <a:p>
            <a:pPr algn="just" rtl="1">
              <a:lnSpc>
                <a:spcPct val="150000"/>
              </a:lnSpc>
            </a:pPr>
            <a:endParaRPr lang="en-US" sz="2800" b="1" dirty="0">
              <a:cs typeface="B Nazanin" panose="00000400000000000000" pitchFamily="2" charset="-78"/>
            </a:endParaRPr>
          </a:p>
          <a:p>
            <a:pPr algn="just" rtl="1"/>
            <a:endParaRPr lang="en-US" sz="2800" b="1" dirty="0">
              <a:cs typeface="B Nazanin" panose="00000400000000000000" pitchFamily="2" charset="-78"/>
            </a:endParaRPr>
          </a:p>
        </p:txBody>
      </p:sp>
    </p:spTree>
    <p:extLst>
      <p:ext uri="{BB962C8B-B14F-4D97-AF65-F5344CB8AC3E}">
        <p14:creationId xmlns:p14="http://schemas.microsoft.com/office/powerpoint/2010/main" val="30816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206</TotalTime>
  <Words>429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 Lotus</vt:lpstr>
      <vt:lpstr>B Mitra</vt:lpstr>
      <vt:lpstr>B Nazanin</vt:lpstr>
      <vt:lpstr>IranNastaliq</vt:lpstr>
      <vt:lpstr>Times New Roman</vt:lpstr>
      <vt:lpstr>Tw Cen MT</vt:lpstr>
      <vt:lpstr>Droplet</vt:lpstr>
      <vt:lpstr>سمینار، سمینارتحقیق و تتبع نظری</vt:lpstr>
      <vt:lpstr>تهیه کننده : احسان مخمی شماره دانشجویی: 970208313 استاد راهنما : دکتر سیدعلی رضوی ابراهیمی عنوان:  تشخیص و جلوگیری از نفوذ افراد غیرمجاز در سیستم مبتنی بر رایانش ابری با استفاده از تجزیه‌وتحلیل الگوهای رفتاری  دانشگاه پیام نور –  شهر  ری زمستان 1399  </vt:lpstr>
      <vt:lpstr>فصل اول: مقدمه</vt:lpstr>
      <vt:lpstr>فصل دوم : ادبیات پژوهش</vt:lpstr>
      <vt:lpstr>فصل سوم : ادبیات تحقیق</vt:lpstr>
      <vt:lpstr>خلاصه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سمینار</dc:title>
  <dc:creator>احسان مخمی</dc:creator>
  <cp:lastModifiedBy>احسان مخمی</cp:lastModifiedBy>
  <cp:revision>14</cp:revision>
  <dcterms:created xsi:type="dcterms:W3CDTF">2021-01-22T16:16:31Z</dcterms:created>
  <dcterms:modified xsi:type="dcterms:W3CDTF">2021-06-19T09:36:53Z</dcterms:modified>
</cp:coreProperties>
</file>