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4" r:id="rId6"/>
    <p:sldId id="283" r:id="rId7"/>
    <p:sldId id="281" r:id="rId8"/>
    <p:sldId id="289" r:id="rId9"/>
    <p:sldId id="286" r:id="rId10"/>
    <p:sldId id="282" r:id="rId11"/>
    <p:sldId id="287" r:id="rId12"/>
    <p:sldId id="288" r:id="rId13"/>
    <p:sldId id="285" r:id="rId14"/>
    <p:sldId id="290" r:id="rId15"/>
    <p:sldId id="291" r:id="rId16"/>
    <p:sldId id="293" r:id="rId17"/>
    <p:sldId id="29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dirty="0"/>
              <a:t>Models</a:t>
            </a:r>
            <a:r>
              <a:rPr lang="en-US" baseline="0" dirty="0"/>
              <a:t> Evaluation</a:t>
            </a:r>
            <a:endParaRPr lang="en-US" dirty="0"/>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Column1</c:v>
                </c:pt>
              </c:strCache>
            </c:strRef>
          </c:tx>
          <c:spPr>
            <a:gradFill rotWithShape="1">
              <a:gsLst>
                <a:gs pos="0">
                  <a:schemeClr val="accent1">
                    <a:tint val="96000"/>
                    <a:lumMod val="104000"/>
                  </a:schemeClr>
                </a:gs>
                <a:gs pos="100000">
                  <a:schemeClr val="accent1">
                    <a:shade val="90000"/>
                    <a:lumMod val="90000"/>
                  </a:schemeClr>
                </a:gs>
              </a:gsLst>
              <a:lin ang="5400000" scaled="0"/>
            </a:gradFill>
            <a:ln>
              <a:noFill/>
            </a:ln>
            <a:effectLst>
              <a:outerShdw blurRad="63500" dist="25400" dir="5400000" rotWithShape="0">
                <a:srgbClr val="000000">
                  <a:alpha val="60000"/>
                </a:srgbClr>
              </a:outerShdw>
            </a:effectLst>
          </c:spPr>
          <c:invertIfNegative val="0"/>
          <c:cat>
            <c:strRef>
              <c:f>Sheet1!$A$2:$A$5</c:f>
              <c:strCache>
                <c:ptCount val="4"/>
                <c:pt idx="0">
                  <c:v>KNN</c:v>
                </c:pt>
                <c:pt idx="1">
                  <c:v>LR</c:v>
                </c:pt>
                <c:pt idx="2">
                  <c:v>DT</c:v>
                </c:pt>
                <c:pt idx="3">
                  <c:v>RF</c:v>
                </c:pt>
              </c:strCache>
            </c:strRef>
          </c:cat>
          <c:val>
            <c:numRef>
              <c:f>Sheet1!$B$2:$B$5</c:f>
              <c:numCache>
                <c:formatCode>General</c:formatCode>
                <c:ptCount val="4"/>
                <c:pt idx="0">
                  <c:v>0.72</c:v>
                </c:pt>
                <c:pt idx="1">
                  <c:v>0.65</c:v>
                </c:pt>
                <c:pt idx="2">
                  <c:v>0.75</c:v>
                </c:pt>
                <c:pt idx="3">
                  <c:v>0.81</c:v>
                </c:pt>
              </c:numCache>
            </c:numRef>
          </c:val>
          <c:extLst>
            <c:ext xmlns:c16="http://schemas.microsoft.com/office/drawing/2014/chart" uri="{C3380CC4-5D6E-409C-BE32-E72D297353CC}">
              <c16:uniqueId val="{00000000-0FC4-4513-8B23-E535255DA567}"/>
            </c:ext>
          </c:extLst>
        </c:ser>
        <c:ser>
          <c:idx val="1"/>
          <c:order val="1"/>
          <c:tx>
            <c:strRef>
              <c:f>Sheet1!$C$1</c:f>
              <c:strCache>
                <c:ptCount val="1"/>
                <c:pt idx="0">
                  <c:v>Column2</c:v>
                </c:pt>
              </c:strCache>
            </c:strRef>
          </c:tx>
          <c:spPr>
            <a:gradFill rotWithShape="1">
              <a:gsLst>
                <a:gs pos="0">
                  <a:schemeClr val="accent2">
                    <a:tint val="96000"/>
                    <a:lumMod val="104000"/>
                  </a:schemeClr>
                </a:gs>
                <a:gs pos="100000">
                  <a:schemeClr val="accent2">
                    <a:shade val="90000"/>
                    <a:lumMod val="90000"/>
                  </a:schemeClr>
                </a:gs>
              </a:gsLst>
              <a:lin ang="5400000" scaled="0"/>
            </a:gradFill>
            <a:ln>
              <a:noFill/>
            </a:ln>
            <a:effectLst>
              <a:outerShdw blurRad="63500" dist="25400" dir="5400000" rotWithShape="0">
                <a:srgbClr val="000000">
                  <a:alpha val="60000"/>
                </a:srgbClr>
              </a:outerShdw>
            </a:effectLst>
          </c:spPr>
          <c:invertIfNegative val="0"/>
          <c:cat>
            <c:strRef>
              <c:f>Sheet1!$A$2:$A$5</c:f>
              <c:strCache>
                <c:ptCount val="4"/>
                <c:pt idx="0">
                  <c:v>KNN</c:v>
                </c:pt>
                <c:pt idx="1">
                  <c:v>LR</c:v>
                </c:pt>
                <c:pt idx="2">
                  <c:v>DT</c:v>
                </c:pt>
                <c:pt idx="3">
                  <c:v>RF</c:v>
                </c:pt>
              </c:strCache>
            </c:strRef>
          </c:cat>
          <c:val>
            <c:numRef>
              <c:f>Sheet1!$C$2:$C$5</c:f>
              <c:numCache>
                <c:formatCode>General</c:formatCode>
                <c:ptCount val="4"/>
              </c:numCache>
            </c:numRef>
          </c:val>
          <c:extLst>
            <c:ext xmlns:c16="http://schemas.microsoft.com/office/drawing/2014/chart" uri="{C3380CC4-5D6E-409C-BE32-E72D297353CC}">
              <c16:uniqueId val="{00000001-0FC4-4513-8B23-E535255DA567}"/>
            </c:ext>
          </c:extLst>
        </c:ser>
        <c:ser>
          <c:idx val="2"/>
          <c:order val="2"/>
          <c:tx>
            <c:strRef>
              <c:f>Sheet1!$D$1</c:f>
              <c:strCache>
                <c:ptCount val="1"/>
                <c:pt idx="0">
                  <c:v>Column3</c:v>
                </c:pt>
              </c:strCache>
            </c:strRef>
          </c:tx>
          <c:spPr>
            <a:gradFill rotWithShape="1">
              <a:gsLst>
                <a:gs pos="0">
                  <a:schemeClr val="accent3">
                    <a:tint val="96000"/>
                    <a:lumMod val="104000"/>
                  </a:schemeClr>
                </a:gs>
                <a:gs pos="100000">
                  <a:schemeClr val="accent3">
                    <a:shade val="90000"/>
                    <a:lumMod val="90000"/>
                  </a:schemeClr>
                </a:gs>
              </a:gsLst>
              <a:lin ang="5400000" scaled="0"/>
            </a:gradFill>
            <a:ln>
              <a:noFill/>
            </a:ln>
            <a:effectLst>
              <a:outerShdw blurRad="63500" dist="25400" dir="5400000" rotWithShape="0">
                <a:srgbClr val="000000">
                  <a:alpha val="60000"/>
                </a:srgbClr>
              </a:outerShdw>
            </a:effectLst>
          </c:spPr>
          <c:invertIfNegative val="0"/>
          <c:cat>
            <c:strRef>
              <c:f>Sheet1!$A$2:$A$5</c:f>
              <c:strCache>
                <c:ptCount val="4"/>
                <c:pt idx="0">
                  <c:v>KNN</c:v>
                </c:pt>
                <c:pt idx="1">
                  <c:v>LR</c:v>
                </c:pt>
                <c:pt idx="2">
                  <c:v>DT</c:v>
                </c:pt>
                <c:pt idx="3">
                  <c:v>RF</c:v>
                </c:pt>
              </c:strCache>
            </c:strRef>
          </c:cat>
          <c:val>
            <c:numRef>
              <c:f>Sheet1!$D$2:$D$5</c:f>
              <c:numCache>
                <c:formatCode>General</c:formatCode>
                <c:ptCount val="4"/>
              </c:numCache>
            </c:numRef>
          </c:val>
          <c:extLst>
            <c:ext xmlns:c16="http://schemas.microsoft.com/office/drawing/2014/chart" uri="{C3380CC4-5D6E-409C-BE32-E72D297353CC}">
              <c16:uniqueId val="{00000002-0FC4-4513-8B23-E535255DA567}"/>
            </c:ext>
          </c:extLst>
        </c:ser>
        <c:dLbls>
          <c:showLegendKey val="0"/>
          <c:showVal val="0"/>
          <c:showCatName val="0"/>
          <c:showSerName val="0"/>
          <c:showPercent val="0"/>
          <c:showBubbleSize val="0"/>
        </c:dLbls>
        <c:gapWidth val="150"/>
        <c:overlap val="100"/>
        <c:axId val="1333475295"/>
        <c:axId val="1483361135"/>
      </c:barChart>
      <c:catAx>
        <c:axId val="1333475295"/>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483361135"/>
        <c:crosses val="autoZero"/>
        <c:auto val="1"/>
        <c:lblAlgn val="ctr"/>
        <c:lblOffset val="100"/>
        <c:noMultiLvlLbl val="0"/>
      </c:catAx>
      <c:valAx>
        <c:axId val="1483361135"/>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3334752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2">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7CCF5-DA3F-4E5F-BE7C-D8111B2BFEBA}" type="doc">
      <dgm:prSet loTypeId="urn:microsoft.com/office/officeart/2018/5/layout/Centered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E754A2A0-41CE-428B-9DDC-DCD1FD12D16A}">
      <dgm:prSet/>
      <dgm:spPr/>
      <dgm:t>
        <a:bodyPr/>
        <a:lstStyle/>
        <a:p>
          <a:pPr>
            <a:lnSpc>
              <a:spcPct val="100000"/>
            </a:lnSpc>
            <a:defRPr b="1"/>
          </a:pPr>
          <a:r>
            <a:rPr lang="en-US" dirty="0"/>
            <a:t>SIZE</a:t>
          </a:r>
        </a:p>
      </dgm:t>
    </dgm:pt>
    <dgm:pt modelId="{BE164097-A5AA-4EA1-9E64-D7FCD4DD2A4E}" type="parTrans" cxnId="{507A74C7-FEAF-4A4C-9250-0613CBC2F127}">
      <dgm:prSet/>
      <dgm:spPr/>
      <dgm:t>
        <a:bodyPr/>
        <a:lstStyle/>
        <a:p>
          <a:endParaRPr lang="en-US"/>
        </a:p>
      </dgm:t>
    </dgm:pt>
    <dgm:pt modelId="{02D8D4EF-9694-45C7-AF26-E20371B3C352}" type="sibTrans" cxnId="{507A74C7-FEAF-4A4C-9250-0613CBC2F127}">
      <dgm:prSet/>
      <dgm:spPr/>
      <dgm:t>
        <a:bodyPr/>
        <a:lstStyle/>
        <a:p>
          <a:endParaRPr lang="en-US"/>
        </a:p>
      </dgm:t>
    </dgm:pt>
    <dgm:pt modelId="{C2F66EED-74C3-4F36-A1D4-8AFCBB009938}">
      <dgm:prSet/>
      <dgm:spPr/>
      <dgm:t>
        <a:bodyPr/>
        <a:lstStyle/>
        <a:p>
          <a:pPr>
            <a:lnSpc>
              <a:spcPct val="100000"/>
            </a:lnSpc>
          </a:pPr>
          <a:r>
            <a:rPr lang="en-US" dirty="0"/>
            <a:t>500 INSTANCES FROM KAGGLE </a:t>
          </a:r>
          <a:r>
            <a:rPr lang="en-US"/>
            <a:t>14.0 KB</a:t>
          </a:r>
          <a:endParaRPr lang="en-US" dirty="0"/>
        </a:p>
      </dgm:t>
    </dgm:pt>
    <dgm:pt modelId="{5CF5C62A-BD1A-4922-92B6-33ECA44C1F76}" type="parTrans" cxnId="{7A243DB8-C0B8-4718-B558-CE939B8FF03E}">
      <dgm:prSet/>
      <dgm:spPr/>
      <dgm:t>
        <a:bodyPr/>
        <a:lstStyle/>
        <a:p>
          <a:endParaRPr lang="en-US"/>
        </a:p>
      </dgm:t>
    </dgm:pt>
    <dgm:pt modelId="{F9BAA161-AAEC-4A41-B4D9-A27EAD80526E}" type="sibTrans" cxnId="{7A243DB8-C0B8-4718-B558-CE939B8FF03E}">
      <dgm:prSet/>
      <dgm:spPr/>
      <dgm:t>
        <a:bodyPr/>
        <a:lstStyle/>
        <a:p>
          <a:endParaRPr lang="en-US"/>
        </a:p>
      </dgm:t>
    </dgm:pt>
    <dgm:pt modelId="{B4C55E9F-B5C0-4AD1-919B-D2D83AC9CD40}">
      <dgm:prSet/>
      <dgm:spPr/>
      <dgm:t>
        <a:bodyPr/>
        <a:lstStyle/>
        <a:p>
          <a:pPr>
            <a:lnSpc>
              <a:spcPct val="100000"/>
            </a:lnSpc>
            <a:defRPr b="1"/>
          </a:pPr>
          <a:r>
            <a:rPr lang="en-US" dirty="0"/>
            <a:t>PREDICTERS</a:t>
          </a:r>
        </a:p>
      </dgm:t>
    </dgm:pt>
    <dgm:pt modelId="{D1B05DEA-DFE0-4560-B75F-1C2BCB67A7C6}" type="parTrans" cxnId="{B2BEE9D2-644C-400C-8E33-2C4491C5B104}">
      <dgm:prSet/>
      <dgm:spPr/>
      <dgm:t>
        <a:bodyPr/>
        <a:lstStyle/>
        <a:p>
          <a:endParaRPr lang="en-US"/>
        </a:p>
      </dgm:t>
    </dgm:pt>
    <dgm:pt modelId="{A6301E27-5ACC-4907-A7C8-B41877235C87}" type="sibTrans" cxnId="{B2BEE9D2-644C-400C-8E33-2C4491C5B104}">
      <dgm:prSet/>
      <dgm:spPr/>
      <dgm:t>
        <a:bodyPr/>
        <a:lstStyle/>
        <a:p>
          <a:endParaRPr lang="en-US"/>
        </a:p>
      </dgm:t>
    </dgm:pt>
    <dgm:pt modelId="{1C1B28B7-2609-4BAA-AAAB-5801EDFD334C}">
      <dgm:prSet/>
      <dgm:spPr/>
      <dgm:t>
        <a:bodyPr/>
        <a:lstStyle/>
        <a:p>
          <a:pPr>
            <a:lnSpc>
              <a:spcPct val="100000"/>
            </a:lnSpc>
            <a:defRPr b="1"/>
          </a:pPr>
          <a:r>
            <a:rPr lang="en-US" dirty="0"/>
            <a:t>TARGET</a:t>
          </a:r>
        </a:p>
      </dgm:t>
    </dgm:pt>
    <dgm:pt modelId="{2BF5F791-D223-44A4-B231-6C3F4B786D08}" type="parTrans" cxnId="{05037335-2E5B-48BE-86A9-5372B1A16299}">
      <dgm:prSet/>
      <dgm:spPr/>
      <dgm:t>
        <a:bodyPr/>
        <a:lstStyle/>
        <a:p>
          <a:endParaRPr lang="en-US"/>
        </a:p>
      </dgm:t>
    </dgm:pt>
    <dgm:pt modelId="{A432C086-9156-4D32-A06E-6E237CC66D92}" type="sibTrans" cxnId="{05037335-2E5B-48BE-86A9-5372B1A16299}">
      <dgm:prSet/>
      <dgm:spPr/>
      <dgm:t>
        <a:bodyPr/>
        <a:lstStyle/>
        <a:p>
          <a:endParaRPr lang="en-US"/>
        </a:p>
      </dgm:t>
    </dgm:pt>
    <dgm:pt modelId="{6BF509EE-1E1E-4BF7-84F4-158CD8D2DC09}">
      <dgm:prSet/>
      <dgm:spPr/>
      <dgm:t>
        <a:bodyPr/>
        <a:lstStyle/>
        <a:p>
          <a:pPr>
            <a:lnSpc>
              <a:spcPct val="100000"/>
            </a:lnSpc>
          </a:pPr>
          <a:r>
            <a:rPr lang="en-US" dirty="0"/>
            <a:t>13 FEATURES</a:t>
          </a:r>
        </a:p>
      </dgm:t>
    </dgm:pt>
    <dgm:pt modelId="{A66C651E-305C-49C9-A282-1069A4617E85}" type="parTrans" cxnId="{E40A96C6-DC5F-42A1-9307-3B282B7BE6C8}">
      <dgm:prSet/>
      <dgm:spPr/>
      <dgm:t>
        <a:bodyPr/>
        <a:lstStyle/>
        <a:p>
          <a:endParaRPr lang="en-US"/>
        </a:p>
      </dgm:t>
    </dgm:pt>
    <dgm:pt modelId="{20224668-7462-4C4B-BD92-AE4512D3930F}" type="sibTrans" cxnId="{E40A96C6-DC5F-42A1-9307-3B282B7BE6C8}">
      <dgm:prSet/>
      <dgm:spPr/>
      <dgm:t>
        <a:bodyPr/>
        <a:lstStyle/>
        <a:p>
          <a:endParaRPr lang="en-US"/>
        </a:p>
      </dgm:t>
    </dgm:pt>
    <dgm:pt modelId="{28C188E4-A3B1-47AF-802E-B2DED21921BA}">
      <dgm:prSet/>
      <dgm:spPr/>
      <dgm:t>
        <a:bodyPr/>
        <a:lstStyle/>
        <a:p>
          <a:pPr>
            <a:lnSpc>
              <a:spcPct val="100000"/>
            </a:lnSpc>
          </a:pPr>
          <a:r>
            <a:rPr lang="en-US" b="1" i="0" dirty="0"/>
            <a:t>MEDV</a:t>
          </a:r>
          <a:endParaRPr lang="en-US" dirty="0"/>
        </a:p>
      </dgm:t>
    </dgm:pt>
    <dgm:pt modelId="{7BEFF1EA-4DB5-4BD3-A89B-DF0184626A1A}" type="sibTrans" cxnId="{B807BF75-BC86-4A84-AB83-7B8BC68E737C}">
      <dgm:prSet/>
      <dgm:spPr/>
      <dgm:t>
        <a:bodyPr/>
        <a:lstStyle/>
        <a:p>
          <a:endParaRPr lang="en-US"/>
        </a:p>
      </dgm:t>
    </dgm:pt>
    <dgm:pt modelId="{C89C556F-BA69-4B68-9F7C-1121B26764B0}" type="parTrans" cxnId="{B807BF75-BC86-4A84-AB83-7B8BC68E737C}">
      <dgm:prSet/>
      <dgm:spPr/>
      <dgm:t>
        <a:bodyPr/>
        <a:lstStyle/>
        <a:p>
          <a:endParaRPr lang="en-US"/>
        </a:p>
      </dgm:t>
    </dgm:pt>
    <dgm:pt modelId="{A94AD790-1AFA-43BC-825F-C82AFE41930B}">
      <dgm:prSet/>
      <dgm:spPr/>
      <dgm:t>
        <a:bodyPr/>
        <a:lstStyle/>
        <a:p>
          <a:pPr>
            <a:lnSpc>
              <a:spcPct val="100000"/>
            </a:lnSpc>
          </a:pPr>
          <a:r>
            <a:rPr lang="en-US" b="1" i="0"/>
            <a:t>(</a:t>
          </a:r>
          <a:r>
            <a:rPr lang="en-US" b="1" i="0" dirty="0"/>
            <a:t>Median Value of Owner-Occupied Homes)</a:t>
          </a:r>
          <a:endParaRPr lang="en-US" dirty="0"/>
        </a:p>
      </dgm:t>
    </dgm:pt>
    <dgm:pt modelId="{43F6B6D6-0A93-4138-8AEF-551285BE66A9}" type="parTrans" cxnId="{FD2BCA75-544A-4481-A740-070EA4898201}">
      <dgm:prSet/>
      <dgm:spPr/>
      <dgm:t>
        <a:bodyPr/>
        <a:lstStyle/>
        <a:p>
          <a:endParaRPr lang="en-US"/>
        </a:p>
      </dgm:t>
    </dgm:pt>
    <dgm:pt modelId="{1EF5A58F-8203-4393-AD05-5035DE89E213}" type="sibTrans" cxnId="{FD2BCA75-544A-4481-A740-070EA4898201}">
      <dgm:prSet/>
      <dgm:spPr/>
      <dgm:t>
        <a:bodyPr/>
        <a:lstStyle/>
        <a:p>
          <a:endParaRPr lang="en-US"/>
        </a:p>
      </dgm:t>
    </dgm:pt>
    <dgm:pt modelId="{071926C8-9E08-4BE0-A1E4-133B16FF713E}" type="pres">
      <dgm:prSet presAssocID="{E817CCF5-DA3F-4E5F-BE7C-D8111B2BFEBA}" presName="root" presStyleCnt="0">
        <dgm:presLayoutVars>
          <dgm:dir/>
          <dgm:resizeHandles val="exact"/>
        </dgm:presLayoutVars>
      </dgm:prSet>
      <dgm:spPr/>
    </dgm:pt>
    <dgm:pt modelId="{1DA6F9F3-4A7F-42F9-8B77-7BD552F03105}" type="pres">
      <dgm:prSet presAssocID="{E754A2A0-41CE-428B-9DDC-DCD1FD12D16A}" presName="compNode" presStyleCnt="0"/>
      <dgm:spPr/>
    </dgm:pt>
    <dgm:pt modelId="{AF72813A-2810-4A52-BE92-611D54918694}" type="pres">
      <dgm:prSet presAssocID="{E754A2A0-41CE-428B-9DDC-DCD1FD12D16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0FF9AC2C-F836-43CA-8259-A20F609F4C83}" type="pres">
      <dgm:prSet presAssocID="{E754A2A0-41CE-428B-9DDC-DCD1FD12D16A}" presName="iconSpace" presStyleCnt="0"/>
      <dgm:spPr/>
    </dgm:pt>
    <dgm:pt modelId="{DF27DA54-DCB6-45F4-890E-F7DCC5A4BE12}" type="pres">
      <dgm:prSet presAssocID="{E754A2A0-41CE-428B-9DDC-DCD1FD12D16A}" presName="parTx" presStyleLbl="revTx" presStyleIdx="0" presStyleCnt="6">
        <dgm:presLayoutVars>
          <dgm:chMax val="0"/>
          <dgm:chPref val="0"/>
        </dgm:presLayoutVars>
      </dgm:prSet>
      <dgm:spPr/>
    </dgm:pt>
    <dgm:pt modelId="{E3A03C26-8C60-4D73-A4C2-0678A1DD3B31}" type="pres">
      <dgm:prSet presAssocID="{E754A2A0-41CE-428B-9DDC-DCD1FD12D16A}" presName="txSpace" presStyleCnt="0"/>
      <dgm:spPr/>
    </dgm:pt>
    <dgm:pt modelId="{DD091D0A-5A25-4241-91F3-18D32B0BDD4F}" type="pres">
      <dgm:prSet presAssocID="{E754A2A0-41CE-428B-9DDC-DCD1FD12D16A}" presName="desTx" presStyleLbl="revTx" presStyleIdx="1" presStyleCnt="6">
        <dgm:presLayoutVars/>
      </dgm:prSet>
      <dgm:spPr/>
    </dgm:pt>
    <dgm:pt modelId="{2564C0D4-4875-421D-81DB-70BF6751BBA7}" type="pres">
      <dgm:prSet presAssocID="{02D8D4EF-9694-45C7-AF26-E20371B3C352}" presName="sibTrans" presStyleCnt="0"/>
      <dgm:spPr/>
    </dgm:pt>
    <dgm:pt modelId="{D00F0421-B819-4922-BD7E-2630164D8E23}" type="pres">
      <dgm:prSet presAssocID="{B4C55E9F-B5C0-4AD1-919B-D2D83AC9CD40}" presName="compNode" presStyleCnt="0"/>
      <dgm:spPr/>
    </dgm:pt>
    <dgm:pt modelId="{B89CAB4B-71F7-4CDF-811E-779FDFF5A3C7}" type="pres">
      <dgm:prSet presAssocID="{B4C55E9F-B5C0-4AD1-919B-D2D83AC9CD40}"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Research"/>
        </a:ext>
      </dgm:extLst>
    </dgm:pt>
    <dgm:pt modelId="{A1962FDF-044D-4173-9621-409CEDED0599}" type="pres">
      <dgm:prSet presAssocID="{B4C55E9F-B5C0-4AD1-919B-D2D83AC9CD40}" presName="iconSpace" presStyleCnt="0"/>
      <dgm:spPr/>
    </dgm:pt>
    <dgm:pt modelId="{AD07D9E5-6DF0-4C4E-ADF8-E58E9A9629D7}" type="pres">
      <dgm:prSet presAssocID="{B4C55E9F-B5C0-4AD1-919B-D2D83AC9CD40}" presName="parTx" presStyleLbl="revTx" presStyleIdx="2" presStyleCnt="6">
        <dgm:presLayoutVars>
          <dgm:chMax val="0"/>
          <dgm:chPref val="0"/>
        </dgm:presLayoutVars>
      </dgm:prSet>
      <dgm:spPr/>
    </dgm:pt>
    <dgm:pt modelId="{81245B10-0E8A-4B47-BD6E-B71774DC900A}" type="pres">
      <dgm:prSet presAssocID="{B4C55E9F-B5C0-4AD1-919B-D2D83AC9CD40}" presName="txSpace" presStyleCnt="0"/>
      <dgm:spPr/>
    </dgm:pt>
    <dgm:pt modelId="{81B78647-58B0-47CA-8977-4D7A8D3576F0}" type="pres">
      <dgm:prSet presAssocID="{B4C55E9F-B5C0-4AD1-919B-D2D83AC9CD40}" presName="desTx" presStyleLbl="revTx" presStyleIdx="3" presStyleCnt="6">
        <dgm:presLayoutVars/>
      </dgm:prSet>
      <dgm:spPr/>
    </dgm:pt>
    <dgm:pt modelId="{6F73F5F8-B0AE-43B7-A1E5-7058DD2586FA}" type="pres">
      <dgm:prSet presAssocID="{A6301E27-5ACC-4907-A7C8-B41877235C87}" presName="sibTrans" presStyleCnt="0"/>
      <dgm:spPr/>
    </dgm:pt>
    <dgm:pt modelId="{13BCBAD6-8F08-4029-90C7-8E8A0D0733DD}" type="pres">
      <dgm:prSet presAssocID="{1C1B28B7-2609-4BAA-AAAB-5801EDFD334C}" presName="compNode" presStyleCnt="0"/>
      <dgm:spPr/>
    </dgm:pt>
    <dgm:pt modelId="{B0A3ABD2-C471-4A21-8AEF-3843C86919E1}" type="pres">
      <dgm:prSet presAssocID="{1C1B28B7-2609-4BAA-AAAB-5801EDFD334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C05B68FE-639F-4FA9-A205-D74CFD77C39F}" type="pres">
      <dgm:prSet presAssocID="{1C1B28B7-2609-4BAA-AAAB-5801EDFD334C}" presName="iconSpace" presStyleCnt="0"/>
      <dgm:spPr/>
    </dgm:pt>
    <dgm:pt modelId="{C4D97C04-1692-4931-9A64-809D862C1739}" type="pres">
      <dgm:prSet presAssocID="{1C1B28B7-2609-4BAA-AAAB-5801EDFD334C}" presName="parTx" presStyleLbl="revTx" presStyleIdx="4" presStyleCnt="6">
        <dgm:presLayoutVars>
          <dgm:chMax val="0"/>
          <dgm:chPref val="0"/>
        </dgm:presLayoutVars>
      </dgm:prSet>
      <dgm:spPr/>
    </dgm:pt>
    <dgm:pt modelId="{62A868A2-37A4-4832-B3F5-E1EA98BA3648}" type="pres">
      <dgm:prSet presAssocID="{1C1B28B7-2609-4BAA-AAAB-5801EDFD334C}" presName="txSpace" presStyleCnt="0"/>
      <dgm:spPr/>
    </dgm:pt>
    <dgm:pt modelId="{6418EBED-F111-425B-8EE2-06B8B2297A68}" type="pres">
      <dgm:prSet presAssocID="{1C1B28B7-2609-4BAA-AAAB-5801EDFD334C}" presName="desTx" presStyleLbl="revTx" presStyleIdx="5" presStyleCnt="6">
        <dgm:presLayoutVars/>
      </dgm:prSet>
      <dgm:spPr/>
    </dgm:pt>
  </dgm:ptLst>
  <dgm:cxnLst>
    <dgm:cxn modelId="{079E1015-BF7E-499A-99C0-BA5607789253}" type="presOf" srcId="{E754A2A0-41CE-428B-9DDC-DCD1FD12D16A}" destId="{DF27DA54-DCB6-45F4-890E-F7DCC5A4BE12}" srcOrd="0" destOrd="0" presId="urn:microsoft.com/office/officeart/2018/5/layout/CenteredIconLabelDescriptionList"/>
    <dgm:cxn modelId="{05037335-2E5B-48BE-86A9-5372B1A16299}" srcId="{E817CCF5-DA3F-4E5F-BE7C-D8111B2BFEBA}" destId="{1C1B28B7-2609-4BAA-AAAB-5801EDFD334C}" srcOrd="2" destOrd="0" parTransId="{2BF5F791-D223-44A4-B231-6C3F4B786D08}" sibTransId="{A432C086-9156-4D32-A06E-6E237CC66D92}"/>
    <dgm:cxn modelId="{6F7E1B4A-66A4-466F-97C5-ED0892509BF2}" type="presOf" srcId="{28C188E4-A3B1-47AF-802E-B2DED21921BA}" destId="{6418EBED-F111-425B-8EE2-06B8B2297A68}" srcOrd="0" destOrd="0" presId="urn:microsoft.com/office/officeart/2018/5/layout/CenteredIconLabelDescriptionList"/>
    <dgm:cxn modelId="{D1BC3B4F-3E36-4A53-B211-FE00FAB445D7}" type="presOf" srcId="{6BF509EE-1E1E-4BF7-84F4-158CD8D2DC09}" destId="{81B78647-58B0-47CA-8977-4D7A8D3576F0}" srcOrd="0" destOrd="0" presId="urn:microsoft.com/office/officeart/2018/5/layout/CenteredIconLabelDescriptionList"/>
    <dgm:cxn modelId="{B807BF75-BC86-4A84-AB83-7B8BC68E737C}" srcId="{1C1B28B7-2609-4BAA-AAAB-5801EDFD334C}" destId="{28C188E4-A3B1-47AF-802E-B2DED21921BA}" srcOrd="0" destOrd="0" parTransId="{C89C556F-BA69-4B68-9F7C-1121B26764B0}" sibTransId="{7BEFF1EA-4DB5-4BD3-A89B-DF0184626A1A}"/>
    <dgm:cxn modelId="{FD2BCA75-544A-4481-A740-070EA4898201}" srcId="{1C1B28B7-2609-4BAA-AAAB-5801EDFD334C}" destId="{A94AD790-1AFA-43BC-825F-C82AFE41930B}" srcOrd="1" destOrd="0" parTransId="{43F6B6D6-0A93-4138-8AEF-551285BE66A9}" sibTransId="{1EF5A58F-8203-4393-AD05-5035DE89E213}"/>
    <dgm:cxn modelId="{45436687-3F0A-400F-8983-9B5641F3CE4F}" type="presOf" srcId="{A94AD790-1AFA-43BC-825F-C82AFE41930B}" destId="{6418EBED-F111-425B-8EE2-06B8B2297A68}" srcOrd="0" destOrd="1" presId="urn:microsoft.com/office/officeart/2018/5/layout/CenteredIconLabelDescriptionList"/>
    <dgm:cxn modelId="{493C279A-A329-4105-A523-9472764D715A}" type="presOf" srcId="{B4C55E9F-B5C0-4AD1-919B-D2D83AC9CD40}" destId="{AD07D9E5-6DF0-4C4E-ADF8-E58E9A9629D7}" srcOrd="0" destOrd="0" presId="urn:microsoft.com/office/officeart/2018/5/layout/CenteredIconLabelDescriptionList"/>
    <dgm:cxn modelId="{4D6131AC-1805-4438-A39D-4F587C933D11}" type="presOf" srcId="{E817CCF5-DA3F-4E5F-BE7C-D8111B2BFEBA}" destId="{071926C8-9E08-4BE0-A1E4-133B16FF713E}" srcOrd="0" destOrd="0" presId="urn:microsoft.com/office/officeart/2018/5/layout/CenteredIconLabelDescriptionList"/>
    <dgm:cxn modelId="{7A243DB8-C0B8-4718-B558-CE939B8FF03E}" srcId="{E754A2A0-41CE-428B-9DDC-DCD1FD12D16A}" destId="{C2F66EED-74C3-4F36-A1D4-8AFCBB009938}" srcOrd="0" destOrd="0" parTransId="{5CF5C62A-BD1A-4922-92B6-33ECA44C1F76}" sibTransId="{F9BAA161-AAEC-4A41-B4D9-A27EAD80526E}"/>
    <dgm:cxn modelId="{E40A96C6-DC5F-42A1-9307-3B282B7BE6C8}" srcId="{B4C55E9F-B5C0-4AD1-919B-D2D83AC9CD40}" destId="{6BF509EE-1E1E-4BF7-84F4-158CD8D2DC09}" srcOrd="0" destOrd="0" parTransId="{A66C651E-305C-49C9-A282-1069A4617E85}" sibTransId="{20224668-7462-4C4B-BD92-AE4512D3930F}"/>
    <dgm:cxn modelId="{507A74C7-FEAF-4A4C-9250-0613CBC2F127}" srcId="{E817CCF5-DA3F-4E5F-BE7C-D8111B2BFEBA}" destId="{E754A2A0-41CE-428B-9DDC-DCD1FD12D16A}" srcOrd="0" destOrd="0" parTransId="{BE164097-A5AA-4EA1-9E64-D7FCD4DD2A4E}" sibTransId="{02D8D4EF-9694-45C7-AF26-E20371B3C352}"/>
    <dgm:cxn modelId="{B51342D1-507F-4538-B2E7-CC8612277523}" type="presOf" srcId="{1C1B28B7-2609-4BAA-AAAB-5801EDFD334C}" destId="{C4D97C04-1692-4931-9A64-809D862C1739}" srcOrd="0" destOrd="0" presId="urn:microsoft.com/office/officeart/2018/5/layout/CenteredIconLabelDescriptionList"/>
    <dgm:cxn modelId="{B2BEE9D2-644C-400C-8E33-2C4491C5B104}" srcId="{E817CCF5-DA3F-4E5F-BE7C-D8111B2BFEBA}" destId="{B4C55E9F-B5C0-4AD1-919B-D2D83AC9CD40}" srcOrd="1" destOrd="0" parTransId="{D1B05DEA-DFE0-4560-B75F-1C2BCB67A7C6}" sibTransId="{A6301E27-5ACC-4907-A7C8-B41877235C87}"/>
    <dgm:cxn modelId="{55A931F7-B2A3-4173-A574-A80CB726BAE2}" type="presOf" srcId="{C2F66EED-74C3-4F36-A1D4-8AFCBB009938}" destId="{DD091D0A-5A25-4241-91F3-18D32B0BDD4F}" srcOrd="0" destOrd="0" presId="urn:microsoft.com/office/officeart/2018/5/layout/CenteredIconLabelDescriptionList"/>
    <dgm:cxn modelId="{87DD2528-CB43-4F2F-AD70-34B2C76F4974}" type="presParOf" srcId="{071926C8-9E08-4BE0-A1E4-133B16FF713E}" destId="{1DA6F9F3-4A7F-42F9-8B77-7BD552F03105}" srcOrd="0" destOrd="0" presId="urn:microsoft.com/office/officeart/2018/5/layout/CenteredIconLabelDescriptionList"/>
    <dgm:cxn modelId="{C7D85599-D34F-41B3-ACEB-0C058EB1F61E}" type="presParOf" srcId="{1DA6F9F3-4A7F-42F9-8B77-7BD552F03105}" destId="{AF72813A-2810-4A52-BE92-611D54918694}" srcOrd="0" destOrd="0" presId="urn:microsoft.com/office/officeart/2018/5/layout/CenteredIconLabelDescriptionList"/>
    <dgm:cxn modelId="{C48669E0-1E6E-4350-9DF8-08B6FB55FE83}" type="presParOf" srcId="{1DA6F9F3-4A7F-42F9-8B77-7BD552F03105}" destId="{0FF9AC2C-F836-43CA-8259-A20F609F4C83}" srcOrd="1" destOrd="0" presId="urn:microsoft.com/office/officeart/2018/5/layout/CenteredIconLabelDescriptionList"/>
    <dgm:cxn modelId="{99FB1C93-FBB0-428C-B3D1-D2EC3308D436}" type="presParOf" srcId="{1DA6F9F3-4A7F-42F9-8B77-7BD552F03105}" destId="{DF27DA54-DCB6-45F4-890E-F7DCC5A4BE12}" srcOrd="2" destOrd="0" presId="urn:microsoft.com/office/officeart/2018/5/layout/CenteredIconLabelDescriptionList"/>
    <dgm:cxn modelId="{D2C113FF-430C-42FA-B64E-13ACE978DEE7}" type="presParOf" srcId="{1DA6F9F3-4A7F-42F9-8B77-7BD552F03105}" destId="{E3A03C26-8C60-4D73-A4C2-0678A1DD3B31}" srcOrd="3" destOrd="0" presId="urn:microsoft.com/office/officeart/2018/5/layout/CenteredIconLabelDescriptionList"/>
    <dgm:cxn modelId="{C10D59DD-0D52-4682-AC9F-5873A75B6FEF}" type="presParOf" srcId="{1DA6F9F3-4A7F-42F9-8B77-7BD552F03105}" destId="{DD091D0A-5A25-4241-91F3-18D32B0BDD4F}" srcOrd="4" destOrd="0" presId="urn:microsoft.com/office/officeart/2018/5/layout/CenteredIconLabelDescriptionList"/>
    <dgm:cxn modelId="{0510082E-5DF2-42DD-AE6C-D1E60730D4E3}" type="presParOf" srcId="{071926C8-9E08-4BE0-A1E4-133B16FF713E}" destId="{2564C0D4-4875-421D-81DB-70BF6751BBA7}" srcOrd="1" destOrd="0" presId="urn:microsoft.com/office/officeart/2018/5/layout/CenteredIconLabelDescriptionList"/>
    <dgm:cxn modelId="{6A1746D3-EDA2-4CB9-B64F-A5463BCE7F5F}" type="presParOf" srcId="{071926C8-9E08-4BE0-A1E4-133B16FF713E}" destId="{D00F0421-B819-4922-BD7E-2630164D8E23}" srcOrd="2" destOrd="0" presId="urn:microsoft.com/office/officeart/2018/5/layout/CenteredIconLabelDescriptionList"/>
    <dgm:cxn modelId="{1773DD22-B7E3-4ACC-841E-55B08BC199B6}" type="presParOf" srcId="{D00F0421-B819-4922-BD7E-2630164D8E23}" destId="{B89CAB4B-71F7-4CDF-811E-779FDFF5A3C7}" srcOrd="0" destOrd="0" presId="urn:microsoft.com/office/officeart/2018/5/layout/CenteredIconLabelDescriptionList"/>
    <dgm:cxn modelId="{FE167F2D-EB89-4B29-AEE8-E999D96B269A}" type="presParOf" srcId="{D00F0421-B819-4922-BD7E-2630164D8E23}" destId="{A1962FDF-044D-4173-9621-409CEDED0599}" srcOrd="1" destOrd="0" presId="urn:microsoft.com/office/officeart/2018/5/layout/CenteredIconLabelDescriptionList"/>
    <dgm:cxn modelId="{EDC5742F-69B3-4E43-BDC4-37D4E9A77B38}" type="presParOf" srcId="{D00F0421-B819-4922-BD7E-2630164D8E23}" destId="{AD07D9E5-6DF0-4C4E-ADF8-E58E9A9629D7}" srcOrd="2" destOrd="0" presId="urn:microsoft.com/office/officeart/2018/5/layout/CenteredIconLabelDescriptionList"/>
    <dgm:cxn modelId="{27FD4DEE-5968-49F7-993A-E1E26DBB8246}" type="presParOf" srcId="{D00F0421-B819-4922-BD7E-2630164D8E23}" destId="{81245B10-0E8A-4B47-BD6E-B71774DC900A}" srcOrd="3" destOrd="0" presId="urn:microsoft.com/office/officeart/2018/5/layout/CenteredIconLabelDescriptionList"/>
    <dgm:cxn modelId="{C5CAE944-CE52-4400-8D35-C9E4CA294583}" type="presParOf" srcId="{D00F0421-B819-4922-BD7E-2630164D8E23}" destId="{81B78647-58B0-47CA-8977-4D7A8D3576F0}" srcOrd="4" destOrd="0" presId="urn:microsoft.com/office/officeart/2018/5/layout/CenteredIconLabelDescriptionList"/>
    <dgm:cxn modelId="{97B660D2-6339-490B-B8CD-8F27ADEF33AC}" type="presParOf" srcId="{071926C8-9E08-4BE0-A1E4-133B16FF713E}" destId="{6F73F5F8-B0AE-43B7-A1E5-7058DD2586FA}" srcOrd="3" destOrd="0" presId="urn:microsoft.com/office/officeart/2018/5/layout/CenteredIconLabelDescriptionList"/>
    <dgm:cxn modelId="{04AF0028-0607-4319-870D-38F76BAD13CF}" type="presParOf" srcId="{071926C8-9E08-4BE0-A1E4-133B16FF713E}" destId="{13BCBAD6-8F08-4029-90C7-8E8A0D0733DD}" srcOrd="4" destOrd="0" presId="urn:microsoft.com/office/officeart/2018/5/layout/CenteredIconLabelDescriptionList"/>
    <dgm:cxn modelId="{6A4CD51F-23AC-49BF-A6C9-263678EFDC1A}" type="presParOf" srcId="{13BCBAD6-8F08-4029-90C7-8E8A0D0733DD}" destId="{B0A3ABD2-C471-4A21-8AEF-3843C86919E1}" srcOrd="0" destOrd="0" presId="urn:microsoft.com/office/officeart/2018/5/layout/CenteredIconLabelDescriptionList"/>
    <dgm:cxn modelId="{09B630B3-6E33-4A75-A9D0-DB0F7EABE59A}" type="presParOf" srcId="{13BCBAD6-8F08-4029-90C7-8E8A0D0733DD}" destId="{C05B68FE-639F-4FA9-A205-D74CFD77C39F}" srcOrd="1" destOrd="0" presId="urn:microsoft.com/office/officeart/2018/5/layout/CenteredIconLabelDescriptionList"/>
    <dgm:cxn modelId="{54C79EE1-3818-4202-8586-5211607DA0B9}" type="presParOf" srcId="{13BCBAD6-8F08-4029-90C7-8E8A0D0733DD}" destId="{C4D97C04-1692-4931-9A64-809D862C1739}" srcOrd="2" destOrd="0" presId="urn:microsoft.com/office/officeart/2018/5/layout/CenteredIconLabelDescriptionList"/>
    <dgm:cxn modelId="{18E2766E-C663-4DEC-B900-6C8AE4D2800E}" type="presParOf" srcId="{13BCBAD6-8F08-4029-90C7-8E8A0D0733DD}" destId="{62A868A2-37A4-4832-B3F5-E1EA98BA3648}" srcOrd="3" destOrd="0" presId="urn:microsoft.com/office/officeart/2018/5/layout/CenteredIconLabelDescriptionList"/>
    <dgm:cxn modelId="{9E5F65AC-D550-43B1-ABB5-AF4466613C81}" type="presParOf" srcId="{13BCBAD6-8F08-4029-90C7-8E8A0D0733DD}" destId="{6418EBED-F111-425B-8EE2-06B8B2297A68}"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2813A-2810-4A52-BE92-611D54918694}">
      <dsp:nvSpPr>
        <dsp:cNvPr id="0" name=""/>
        <dsp:cNvSpPr/>
      </dsp:nvSpPr>
      <dsp:spPr>
        <a:xfrm>
          <a:off x="1007868" y="560540"/>
          <a:ext cx="1080843" cy="10808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F27DA54-DCB6-45F4-890E-F7DCC5A4BE12}">
      <dsp:nvSpPr>
        <dsp:cNvPr id="0" name=""/>
        <dsp:cNvSpPr/>
      </dsp:nvSpPr>
      <dsp:spPr>
        <a:xfrm>
          <a:off x="4228" y="1752912"/>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b="1"/>
          </a:pPr>
          <a:r>
            <a:rPr lang="en-US" sz="3000" kern="1200" dirty="0"/>
            <a:t>SIZE</a:t>
          </a:r>
        </a:p>
      </dsp:txBody>
      <dsp:txXfrm>
        <a:off x="4228" y="1752912"/>
        <a:ext cx="3088125" cy="463218"/>
      </dsp:txXfrm>
    </dsp:sp>
    <dsp:sp modelId="{DD091D0A-5A25-4241-91F3-18D32B0BDD4F}">
      <dsp:nvSpPr>
        <dsp:cNvPr id="0" name=""/>
        <dsp:cNvSpPr/>
      </dsp:nvSpPr>
      <dsp:spPr>
        <a:xfrm>
          <a:off x="4228" y="2268004"/>
          <a:ext cx="3088125" cy="886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500 INSTANCES FROM KAGGLE </a:t>
          </a:r>
          <a:r>
            <a:rPr lang="en-US" sz="1700" kern="1200"/>
            <a:t>14.0 KB</a:t>
          </a:r>
          <a:endParaRPr lang="en-US" sz="1700" kern="1200" dirty="0"/>
        </a:p>
      </dsp:txBody>
      <dsp:txXfrm>
        <a:off x="4228" y="2268004"/>
        <a:ext cx="3088125" cy="886205"/>
      </dsp:txXfrm>
    </dsp:sp>
    <dsp:sp modelId="{B89CAB4B-71F7-4CDF-811E-779FDFF5A3C7}">
      <dsp:nvSpPr>
        <dsp:cNvPr id="0" name=""/>
        <dsp:cNvSpPr/>
      </dsp:nvSpPr>
      <dsp:spPr>
        <a:xfrm>
          <a:off x="4636415" y="560540"/>
          <a:ext cx="1080843" cy="1080843"/>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07D9E5-6DF0-4C4E-ADF8-E58E9A9629D7}">
      <dsp:nvSpPr>
        <dsp:cNvPr id="0" name=""/>
        <dsp:cNvSpPr/>
      </dsp:nvSpPr>
      <dsp:spPr>
        <a:xfrm>
          <a:off x="3632774" y="1752912"/>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b="1"/>
          </a:pPr>
          <a:r>
            <a:rPr lang="en-US" sz="3000" kern="1200" dirty="0"/>
            <a:t>PREDICTERS</a:t>
          </a:r>
        </a:p>
      </dsp:txBody>
      <dsp:txXfrm>
        <a:off x="3632774" y="1752912"/>
        <a:ext cx="3088125" cy="463218"/>
      </dsp:txXfrm>
    </dsp:sp>
    <dsp:sp modelId="{81B78647-58B0-47CA-8977-4D7A8D3576F0}">
      <dsp:nvSpPr>
        <dsp:cNvPr id="0" name=""/>
        <dsp:cNvSpPr/>
      </dsp:nvSpPr>
      <dsp:spPr>
        <a:xfrm>
          <a:off x="3632774" y="2268004"/>
          <a:ext cx="3088125" cy="886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13 FEATURES</a:t>
          </a:r>
        </a:p>
      </dsp:txBody>
      <dsp:txXfrm>
        <a:off x="3632774" y="2268004"/>
        <a:ext cx="3088125" cy="886205"/>
      </dsp:txXfrm>
    </dsp:sp>
    <dsp:sp modelId="{B0A3ABD2-C471-4A21-8AEF-3843C86919E1}">
      <dsp:nvSpPr>
        <dsp:cNvPr id="0" name=""/>
        <dsp:cNvSpPr/>
      </dsp:nvSpPr>
      <dsp:spPr>
        <a:xfrm>
          <a:off x="8264962" y="560540"/>
          <a:ext cx="1080843" cy="10808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D97C04-1692-4931-9A64-809D862C1739}">
      <dsp:nvSpPr>
        <dsp:cNvPr id="0" name=""/>
        <dsp:cNvSpPr/>
      </dsp:nvSpPr>
      <dsp:spPr>
        <a:xfrm>
          <a:off x="7261321" y="1752912"/>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b="1"/>
          </a:pPr>
          <a:r>
            <a:rPr lang="en-US" sz="3000" kern="1200" dirty="0"/>
            <a:t>TARGET</a:t>
          </a:r>
        </a:p>
      </dsp:txBody>
      <dsp:txXfrm>
        <a:off x="7261321" y="1752912"/>
        <a:ext cx="3088125" cy="463218"/>
      </dsp:txXfrm>
    </dsp:sp>
    <dsp:sp modelId="{6418EBED-F111-425B-8EE2-06B8B2297A68}">
      <dsp:nvSpPr>
        <dsp:cNvPr id="0" name=""/>
        <dsp:cNvSpPr/>
      </dsp:nvSpPr>
      <dsp:spPr>
        <a:xfrm>
          <a:off x="7261321" y="2268004"/>
          <a:ext cx="3088125" cy="886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1" i="0" kern="1200" dirty="0"/>
            <a:t>MEDV</a:t>
          </a:r>
          <a:endParaRPr lang="en-US" sz="1700" kern="1200" dirty="0"/>
        </a:p>
        <a:p>
          <a:pPr marL="0" lvl="0" indent="0" algn="ctr" defTabSz="755650">
            <a:lnSpc>
              <a:spcPct val="100000"/>
            </a:lnSpc>
            <a:spcBef>
              <a:spcPct val="0"/>
            </a:spcBef>
            <a:spcAft>
              <a:spcPct val="35000"/>
            </a:spcAft>
            <a:buNone/>
          </a:pPr>
          <a:r>
            <a:rPr lang="en-US" sz="1700" b="1" i="0" kern="1200"/>
            <a:t>(</a:t>
          </a:r>
          <a:r>
            <a:rPr lang="en-US" sz="1700" b="1" i="0" kern="1200" dirty="0"/>
            <a:t>Median Value of Owner-Occupied Homes)</a:t>
          </a:r>
          <a:endParaRPr lang="en-US" sz="1700" kern="1200" dirty="0"/>
        </a:p>
      </dsp:txBody>
      <dsp:txXfrm>
        <a:off x="7261321" y="2268004"/>
        <a:ext cx="3088125" cy="886205"/>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02-Jan-24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02-Jan-24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02-Jan-24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02-Jan-24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02-Jan-24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02-Jan-24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02-Jan-24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02-Jan-24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02-Jan-24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02-Jan-24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02-Jan-24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02-Jan-24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02-Jan-24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02-Jan-24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02-Jan-24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02-Jan-24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Real</a:t>
            </a:r>
            <a:br>
              <a:rPr lang="en-US" sz="4000" dirty="0"/>
            </a:br>
            <a:r>
              <a:rPr lang="en-US" sz="4000" dirty="0"/>
              <a:t>	Estate</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solidFill>
                  <a:srgbClr val="5792BA"/>
                </a:solidFill>
              </a:rPr>
              <a:t>Ali Reda &amp;</a:t>
            </a:r>
            <a:br>
              <a:rPr lang="en-US" dirty="0">
                <a:solidFill>
                  <a:srgbClr val="5792BA"/>
                </a:solidFill>
              </a:rPr>
            </a:br>
            <a:r>
              <a:rPr lang="en-US" dirty="0">
                <a:solidFill>
                  <a:srgbClr val="5792BA"/>
                </a:solidFill>
              </a:rPr>
              <a:t>	Hadi </a:t>
            </a:r>
            <a:r>
              <a:rPr lang="en-US" dirty="0" err="1">
                <a:solidFill>
                  <a:srgbClr val="5792BA"/>
                </a:solidFill>
              </a:rPr>
              <a:t>Srour</a:t>
            </a:r>
            <a:endParaRPr lang="en-US" sz="2300" dirty="0">
              <a:solidFill>
                <a:srgbClr val="5792BA"/>
              </a:solidFill>
            </a:endParaRPr>
          </a:p>
        </p:txBody>
      </p:sp>
    </p:spTree>
    <p:extLst>
      <p:ext uri="{BB962C8B-B14F-4D97-AF65-F5344CB8AC3E}">
        <p14:creationId xmlns:p14="http://schemas.microsoft.com/office/powerpoint/2010/main" val="158312012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A1902C0D-EFAF-10AF-0664-5A93B222333B}"/>
              </a:ext>
            </a:extLst>
          </p:cNvPr>
          <p:cNvGraphicFramePr/>
          <p:nvPr>
            <p:extLst>
              <p:ext uri="{D42A27DB-BD31-4B8C-83A1-F6EECF244321}">
                <p14:modId xmlns:p14="http://schemas.microsoft.com/office/powerpoint/2010/main" val="1082556580"/>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9206991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4A85E-5357-3829-A6A7-C8FC337D6386}"/>
              </a:ext>
            </a:extLst>
          </p:cNvPr>
          <p:cNvSpPr>
            <a:spLocks noGrp="1"/>
          </p:cNvSpPr>
          <p:nvPr>
            <p:ph type="title" idx="4294967295"/>
          </p:nvPr>
        </p:nvSpPr>
        <p:spPr>
          <a:xfrm>
            <a:off x="6360160" y="1188720"/>
            <a:ext cx="4359275" cy="1361440"/>
          </a:xfrm>
        </p:spPr>
        <p:txBody>
          <a:bodyPr/>
          <a:lstStyle/>
          <a:p>
            <a:r>
              <a:rPr lang="en-US" dirty="0"/>
              <a:t>Conclusion</a:t>
            </a:r>
          </a:p>
        </p:txBody>
      </p:sp>
      <p:pic>
        <p:nvPicPr>
          <p:cNvPr id="4" name="Graphic 3" descr="Head with gears">
            <a:extLst>
              <a:ext uri="{FF2B5EF4-FFF2-40B4-BE49-F238E27FC236}">
                <a16:creationId xmlns:a16="http://schemas.microsoft.com/office/drawing/2014/main" id="{5FFE7CA2-E19F-A6D6-C0DF-663154E638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07640" y="1734820"/>
            <a:ext cx="3388360" cy="3388360"/>
          </a:xfrm>
          <a:prstGeom prst="rect">
            <a:avLst/>
          </a:prstGeom>
        </p:spPr>
      </p:pic>
      <p:sp>
        <p:nvSpPr>
          <p:cNvPr id="5" name="TextBox 4">
            <a:extLst>
              <a:ext uri="{FF2B5EF4-FFF2-40B4-BE49-F238E27FC236}">
                <a16:creationId xmlns:a16="http://schemas.microsoft.com/office/drawing/2014/main" id="{3581A52F-1A4C-EDFC-8097-C85C52C7BC79}"/>
              </a:ext>
            </a:extLst>
          </p:cNvPr>
          <p:cNvSpPr txBox="1"/>
          <p:nvPr/>
        </p:nvSpPr>
        <p:spPr>
          <a:xfrm>
            <a:off x="6914832" y="2550160"/>
            <a:ext cx="3249929" cy="646331"/>
          </a:xfrm>
          <a:prstGeom prst="rect">
            <a:avLst/>
          </a:prstGeom>
          <a:noFill/>
        </p:spPr>
        <p:txBody>
          <a:bodyPr wrap="none" rtlCol="0">
            <a:spAutoFit/>
          </a:bodyPr>
          <a:lstStyle/>
          <a:p>
            <a:pPr marL="285750" indent="-285750">
              <a:buFont typeface="Wingdings" panose="05000000000000000000" pitchFamily="2" charset="2"/>
              <a:buChar char="v"/>
            </a:pPr>
            <a:r>
              <a:rPr lang="en-US" dirty="0"/>
              <a:t>MEDV is mostly affected by</a:t>
            </a:r>
          </a:p>
          <a:p>
            <a:pPr lvl="2"/>
            <a:r>
              <a:rPr lang="en-US" dirty="0"/>
              <a:t>RM and LSTAT</a:t>
            </a:r>
          </a:p>
        </p:txBody>
      </p:sp>
      <p:sp>
        <p:nvSpPr>
          <p:cNvPr id="6" name="TextBox 5">
            <a:extLst>
              <a:ext uri="{FF2B5EF4-FFF2-40B4-BE49-F238E27FC236}">
                <a16:creationId xmlns:a16="http://schemas.microsoft.com/office/drawing/2014/main" id="{678B0DE5-11B8-89A0-6264-30FE9FAD6A10}"/>
              </a:ext>
            </a:extLst>
          </p:cNvPr>
          <p:cNvSpPr txBox="1"/>
          <p:nvPr/>
        </p:nvSpPr>
        <p:spPr>
          <a:xfrm>
            <a:off x="6850359" y="3429000"/>
            <a:ext cx="3378874" cy="369332"/>
          </a:xfrm>
          <a:prstGeom prst="rect">
            <a:avLst/>
          </a:prstGeom>
          <a:noFill/>
        </p:spPr>
        <p:txBody>
          <a:bodyPr wrap="none" rtlCol="0">
            <a:spAutoFit/>
          </a:bodyPr>
          <a:lstStyle/>
          <a:p>
            <a:pPr marL="285750" indent="-285750">
              <a:buFont typeface="Wingdings" panose="05000000000000000000" pitchFamily="2" charset="2"/>
              <a:buChar char="v"/>
            </a:pPr>
            <a:r>
              <a:rPr lang="en-US" dirty="0"/>
              <a:t>RF gave the best predictions</a:t>
            </a:r>
          </a:p>
        </p:txBody>
      </p:sp>
    </p:spTree>
    <p:extLst>
      <p:ext uri="{BB962C8B-B14F-4D97-AF65-F5344CB8AC3E}">
        <p14:creationId xmlns:p14="http://schemas.microsoft.com/office/powerpoint/2010/main" val="271476644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0EE7CA-6877-9E5F-CDBD-74FC7F4F7519}"/>
              </a:ext>
            </a:extLst>
          </p:cNvPr>
          <p:cNvSpPr txBox="1"/>
          <p:nvPr/>
        </p:nvSpPr>
        <p:spPr>
          <a:xfrm>
            <a:off x="186614" y="1715796"/>
            <a:ext cx="12191999" cy="3693319"/>
          </a:xfrm>
          <a:prstGeom prst="rect">
            <a:avLst/>
          </a:prstGeom>
          <a:noFill/>
        </p:spPr>
        <p:txBody>
          <a:bodyPr wrap="square" rtlCol="0">
            <a:spAutoFit/>
          </a:bodyPr>
          <a:lstStyle/>
          <a:p>
            <a:pPr algn="l">
              <a:buFont typeface="+mj-lt"/>
              <a:buAutoNum type="arabicPeriod"/>
            </a:pPr>
            <a:endParaRPr lang="en-US" b="1" i="0" dirty="0">
              <a:effectLst/>
              <a:latin typeface="Söhne"/>
            </a:endParaRPr>
          </a:p>
          <a:p>
            <a:pPr algn="l">
              <a:buFont typeface="+mj-lt"/>
              <a:buAutoNum type="arabicPeriod"/>
            </a:pPr>
            <a:endParaRPr lang="en-US" b="1" dirty="0">
              <a:latin typeface="Söhne"/>
            </a:endParaRPr>
          </a:p>
          <a:p>
            <a:pPr algn="l">
              <a:buFont typeface="+mj-lt"/>
              <a:buAutoNum type="arabicPeriod"/>
            </a:pPr>
            <a:endParaRPr lang="en-US" b="1" i="0" dirty="0">
              <a:effectLst/>
              <a:latin typeface="Söhne"/>
            </a:endParaRPr>
          </a:p>
          <a:p>
            <a:pPr algn="l">
              <a:buFont typeface="+mj-lt"/>
              <a:buAutoNum type="arabicPeriod"/>
            </a:pPr>
            <a:r>
              <a:rPr lang="en-US" b="1" i="0" dirty="0">
                <a:effectLst/>
                <a:latin typeface="Söhne"/>
              </a:rPr>
              <a:t>Understanding of Machine Learning Concepts:</a:t>
            </a:r>
            <a:endParaRPr lang="en-US" b="0" i="0" dirty="0">
              <a:effectLst/>
              <a:latin typeface="Söhne"/>
            </a:endParaRPr>
          </a:p>
          <a:p>
            <a:pPr marL="742950" lvl="1" indent="-285750" algn="l">
              <a:buFont typeface="+mj-lt"/>
              <a:buAutoNum type="arabicPeriod"/>
            </a:pPr>
            <a:r>
              <a:rPr lang="en-US" b="0" i="0" dirty="0">
                <a:effectLst/>
                <a:latin typeface="Söhne"/>
              </a:rPr>
              <a:t>developing a solid understanding of fundamental machine learning concepts, including supervised learning, regression analysis, and model evaluation.</a:t>
            </a:r>
          </a:p>
          <a:p>
            <a:pPr algn="l">
              <a:buFont typeface="+mj-lt"/>
              <a:buAutoNum type="arabicPeriod"/>
            </a:pPr>
            <a:r>
              <a:rPr lang="en-US" b="1" i="0" dirty="0">
                <a:effectLst/>
                <a:latin typeface="Söhne"/>
              </a:rPr>
              <a:t>Data Preprocessing Skills:</a:t>
            </a:r>
            <a:endParaRPr lang="en-US" b="0" i="0" dirty="0">
              <a:effectLst/>
              <a:latin typeface="Söhne"/>
            </a:endParaRPr>
          </a:p>
          <a:p>
            <a:pPr marL="742950" lvl="1" indent="-285750" algn="l">
              <a:buFont typeface="+mj-lt"/>
              <a:buAutoNum type="arabicPeriod"/>
            </a:pPr>
            <a:r>
              <a:rPr lang="en-US" b="0" i="0" dirty="0">
                <a:effectLst/>
                <a:latin typeface="Söhne"/>
              </a:rPr>
              <a:t>Preparing and cleaning real-world datasets , gaining experience in handling missing data, encoding categorical variables, and scaling numerical features.</a:t>
            </a:r>
          </a:p>
          <a:p>
            <a:pPr algn="l">
              <a:buFont typeface="+mj-lt"/>
              <a:buAutoNum type="arabicPeriod"/>
            </a:pPr>
            <a:r>
              <a:rPr lang="en-US" b="1" i="0" dirty="0">
                <a:effectLst/>
                <a:latin typeface="Söhne"/>
              </a:rPr>
              <a:t>Model Selection and Evaluation:</a:t>
            </a:r>
            <a:endParaRPr lang="en-US" b="0" i="0" dirty="0">
              <a:effectLst/>
              <a:latin typeface="Söhne"/>
            </a:endParaRPr>
          </a:p>
          <a:p>
            <a:pPr marL="742950" lvl="1" indent="-285750" algn="l">
              <a:buFont typeface="+mj-lt"/>
              <a:buAutoNum type="arabicPeriod"/>
            </a:pPr>
            <a:r>
              <a:rPr lang="en-US" b="0" i="0" dirty="0">
                <a:effectLst/>
                <a:latin typeface="Söhne"/>
              </a:rPr>
              <a:t>Working on a real estate prediction project likely involved experimenting with different machine learning models (e.g., linear regression, decision trees, random forest) and evaluating their performance using metrics such as mean squared error or R-squared.</a:t>
            </a:r>
          </a:p>
        </p:txBody>
      </p:sp>
      <p:sp>
        <p:nvSpPr>
          <p:cNvPr id="3" name="Title 2">
            <a:extLst>
              <a:ext uri="{FF2B5EF4-FFF2-40B4-BE49-F238E27FC236}">
                <a16:creationId xmlns:a16="http://schemas.microsoft.com/office/drawing/2014/main" id="{79920F78-62AC-6FC1-D181-86D84DF3F634}"/>
              </a:ext>
            </a:extLst>
          </p:cNvPr>
          <p:cNvSpPr>
            <a:spLocks noGrp="1"/>
          </p:cNvSpPr>
          <p:nvPr>
            <p:ph type="title"/>
          </p:nvPr>
        </p:nvSpPr>
        <p:spPr>
          <a:xfrm>
            <a:off x="919119" y="320351"/>
            <a:ext cx="10353762" cy="1257300"/>
          </a:xfrm>
        </p:spPr>
        <p:txBody>
          <a:bodyPr/>
          <a:lstStyle/>
          <a:p>
            <a:r>
              <a:rPr lang="en-US" dirty="0"/>
              <a:t>Self Learning</a:t>
            </a:r>
          </a:p>
        </p:txBody>
      </p:sp>
    </p:spTree>
    <p:extLst>
      <p:ext uri="{BB962C8B-B14F-4D97-AF65-F5344CB8AC3E}">
        <p14:creationId xmlns:p14="http://schemas.microsoft.com/office/powerpoint/2010/main" val="55063385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C2DD0-5D96-BB45-DE25-4C35CE3C9F76}"/>
              </a:ext>
            </a:extLst>
          </p:cNvPr>
          <p:cNvSpPr>
            <a:spLocks noGrp="1"/>
          </p:cNvSpPr>
          <p:nvPr>
            <p:ph type="title"/>
          </p:nvPr>
        </p:nvSpPr>
        <p:spPr/>
        <p:txBody>
          <a:bodyPr/>
          <a:lstStyle/>
          <a:p>
            <a:r>
              <a:rPr lang="en-US" dirty="0"/>
              <a:t>References</a:t>
            </a:r>
          </a:p>
        </p:txBody>
      </p:sp>
      <p:sp>
        <p:nvSpPr>
          <p:cNvPr id="3" name="TextBox 2">
            <a:extLst>
              <a:ext uri="{FF2B5EF4-FFF2-40B4-BE49-F238E27FC236}">
                <a16:creationId xmlns:a16="http://schemas.microsoft.com/office/drawing/2014/main" id="{8B929CC8-FD05-C841-F849-A97802F76F6F}"/>
              </a:ext>
            </a:extLst>
          </p:cNvPr>
          <p:cNvSpPr txBox="1"/>
          <p:nvPr/>
        </p:nvSpPr>
        <p:spPr>
          <a:xfrm>
            <a:off x="1474237" y="2230016"/>
            <a:ext cx="2262607" cy="461665"/>
          </a:xfrm>
          <a:prstGeom prst="rect">
            <a:avLst/>
          </a:prstGeom>
          <a:noFill/>
        </p:spPr>
        <p:txBody>
          <a:bodyPr wrap="none" rtlCol="0">
            <a:spAutoFit/>
          </a:bodyPr>
          <a:lstStyle/>
          <a:p>
            <a:pPr marL="342900" indent="-342900">
              <a:buFont typeface="Arial" panose="020B0604020202020204" pitchFamily="34" charset="0"/>
              <a:buChar char="•"/>
            </a:pPr>
            <a:r>
              <a:rPr lang="en-US" sz="2400" dirty="0"/>
              <a:t>Chatgpt.com</a:t>
            </a:r>
          </a:p>
        </p:txBody>
      </p:sp>
      <p:sp>
        <p:nvSpPr>
          <p:cNvPr id="4" name="TextBox 3">
            <a:extLst>
              <a:ext uri="{FF2B5EF4-FFF2-40B4-BE49-F238E27FC236}">
                <a16:creationId xmlns:a16="http://schemas.microsoft.com/office/drawing/2014/main" id="{77BC9542-47D5-155E-3226-E0EAF2A6DDE5}"/>
              </a:ext>
            </a:extLst>
          </p:cNvPr>
          <p:cNvSpPr txBox="1"/>
          <p:nvPr/>
        </p:nvSpPr>
        <p:spPr>
          <a:xfrm>
            <a:off x="1474237" y="3054797"/>
            <a:ext cx="2104294" cy="461665"/>
          </a:xfrm>
          <a:prstGeom prst="rect">
            <a:avLst/>
          </a:prstGeom>
          <a:noFill/>
        </p:spPr>
        <p:txBody>
          <a:bodyPr wrap="none" rtlCol="0">
            <a:spAutoFit/>
          </a:bodyPr>
          <a:lstStyle/>
          <a:p>
            <a:pPr marL="342900" indent="-342900">
              <a:buFont typeface="Arial" panose="020B0604020202020204" pitchFamily="34" charset="0"/>
              <a:buChar char="•"/>
            </a:pPr>
            <a:r>
              <a:rPr lang="en-US" sz="2400" dirty="0"/>
              <a:t>Github.com</a:t>
            </a:r>
          </a:p>
        </p:txBody>
      </p:sp>
      <p:sp>
        <p:nvSpPr>
          <p:cNvPr id="6" name="TextBox 5">
            <a:extLst>
              <a:ext uri="{FF2B5EF4-FFF2-40B4-BE49-F238E27FC236}">
                <a16:creationId xmlns:a16="http://schemas.microsoft.com/office/drawing/2014/main" id="{52C80852-94E5-A2CD-094F-32E602CC245C}"/>
              </a:ext>
            </a:extLst>
          </p:cNvPr>
          <p:cNvSpPr txBox="1"/>
          <p:nvPr/>
        </p:nvSpPr>
        <p:spPr>
          <a:xfrm>
            <a:off x="1474237" y="3704655"/>
            <a:ext cx="2119939" cy="461665"/>
          </a:xfrm>
          <a:prstGeom prst="rect">
            <a:avLst/>
          </a:prstGeom>
          <a:noFill/>
        </p:spPr>
        <p:txBody>
          <a:bodyPr wrap="none" rtlCol="0">
            <a:spAutoFit/>
          </a:bodyPr>
          <a:lstStyle/>
          <a:p>
            <a:pPr marL="342900" indent="-342900">
              <a:buFont typeface="Arial" panose="020B0604020202020204" pitchFamily="34" charset="0"/>
              <a:buChar char="•"/>
            </a:pPr>
            <a:r>
              <a:rPr lang="en-US" sz="2400" dirty="0"/>
              <a:t>Kaggle.com</a:t>
            </a:r>
          </a:p>
        </p:txBody>
      </p:sp>
    </p:spTree>
    <p:extLst>
      <p:ext uri="{BB962C8B-B14F-4D97-AF65-F5344CB8AC3E}">
        <p14:creationId xmlns:p14="http://schemas.microsoft.com/office/powerpoint/2010/main" val="418742897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DFB93E-3C4C-3CFA-20A9-DAB822FC580C}"/>
              </a:ext>
            </a:extLst>
          </p:cNvPr>
          <p:cNvSpPr txBox="1"/>
          <p:nvPr/>
        </p:nvSpPr>
        <p:spPr>
          <a:xfrm>
            <a:off x="1" y="865220"/>
            <a:ext cx="12191999" cy="4801314"/>
          </a:xfrm>
          <a:prstGeom prst="rect">
            <a:avLst/>
          </a:prstGeom>
          <a:noFill/>
        </p:spPr>
        <p:txBody>
          <a:bodyPr wrap="square" rtlCol="0">
            <a:spAutoFit/>
          </a:bodyPr>
          <a:lstStyle/>
          <a:p>
            <a:pPr algn="l"/>
            <a:r>
              <a:rPr lang="en-US" b="1" i="0" dirty="0">
                <a:effectLst/>
                <a:latin typeface="Söhne"/>
              </a:rPr>
              <a:t>Model Deployment Considerations:</a:t>
            </a:r>
            <a:endParaRPr lang="en-US" b="0" i="0" dirty="0">
              <a:effectLst/>
              <a:latin typeface="Söhne"/>
            </a:endParaRPr>
          </a:p>
          <a:p>
            <a:pPr lvl="1" algn="l"/>
            <a:r>
              <a:rPr lang="en-US" b="0" i="0" dirty="0">
                <a:effectLst/>
                <a:latin typeface="Söhne"/>
              </a:rPr>
              <a:t>Understanding the considerations and steps involved in deploying a machine learning model, even if it's not directly deployed, is a valuable skill. This includes considerations for scalability, interpretability, and maintenance.</a:t>
            </a:r>
          </a:p>
          <a:p>
            <a:pPr algn="l">
              <a:buFont typeface="+mj-lt"/>
              <a:buAutoNum type="arabicPeriod"/>
            </a:pPr>
            <a:r>
              <a:rPr lang="en-US" b="1" i="0" dirty="0">
                <a:effectLst/>
                <a:latin typeface="Söhne"/>
              </a:rPr>
              <a:t>Domain Knowledge in Real Estate:</a:t>
            </a:r>
            <a:endParaRPr lang="en-US" b="0" i="0" dirty="0">
              <a:effectLst/>
              <a:latin typeface="Söhne"/>
            </a:endParaRPr>
          </a:p>
          <a:p>
            <a:pPr marL="742950" lvl="1" indent="-285750" algn="l">
              <a:buFont typeface="+mj-lt"/>
              <a:buAutoNum type="arabicPeriod"/>
            </a:pPr>
            <a:r>
              <a:rPr lang="en-US" b="0" i="0" dirty="0">
                <a:effectLst/>
                <a:latin typeface="Söhne"/>
              </a:rPr>
              <a:t>You likely acquired domain-specific knowledge related to real estate, such as understanding the factors that influence property prices and the significance of different features in the context of the real estate market.</a:t>
            </a:r>
          </a:p>
          <a:p>
            <a:pPr algn="l">
              <a:buFont typeface="+mj-lt"/>
              <a:buAutoNum type="arabicPeriod"/>
            </a:pPr>
            <a:r>
              <a:rPr lang="en-US" b="1" i="0" dirty="0">
                <a:effectLst/>
                <a:latin typeface="Söhne"/>
              </a:rPr>
              <a:t>Critical Thinking and Problem-Solving:</a:t>
            </a:r>
            <a:endParaRPr lang="en-US" b="0" i="0" dirty="0">
              <a:effectLst/>
              <a:latin typeface="Söhne"/>
            </a:endParaRPr>
          </a:p>
          <a:p>
            <a:pPr marL="742950" lvl="1" indent="-285750" algn="l">
              <a:buFont typeface="+mj-lt"/>
              <a:buAutoNum type="arabicPeriod"/>
            </a:pPr>
            <a:r>
              <a:rPr lang="en-US" b="0" i="0" dirty="0">
                <a:effectLst/>
                <a:latin typeface="Söhne"/>
              </a:rPr>
              <a:t>Machine learning projects often involve addressing challenges and making decisions based on data. You may have honed your critical thinking and problem-solving skills throughout the project.</a:t>
            </a:r>
          </a:p>
          <a:p>
            <a:pPr algn="l">
              <a:buFont typeface="+mj-lt"/>
              <a:buAutoNum type="arabicPeriod"/>
            </a:pPr>
            <a:r>
              <a:rPr lang="en-US" b="1" i="0" dirty="0">
                <a:effectLst/>
                <a:latin typeface="Söhne"/>
              </a:rPr>
              <a:t>Project Management Skills:</a:t>
            </a:r>
            <a:endParaRPr lang="en-US" b="0" i="0" dirty="0">
              <a:effectLst/>
              <a:latin typeface="Söhne"/>
            </a:endParaRPr>
          </a:p>
          <a:p>
            <a:pPr marL="742950" lvl="1" indent="-285750" algn="l">
              <a:buFont typeface="+mj-lt"/>
              <a:buAutoNum type="arabicPeriod"/>
            </a:pPr>
            <a:r>
              <a:rPr lang="en-US" b="0" i="0" dirty="0">
                <a:effectLst/>
                <a:latin typeface="Söhne"/>
              </a:rPr>
              <a:t>Completing a machine learning project involves managing tasks, timelines, and resources. You may have developed project management skills in planning and executing different phases of the real estate prediction project.</a:t>
            </a:r>
          </a:p>
          <a:p>
            <a:pPr algn="l"/>
            <a:r>
              <a:rPr lang="en-US" b="0" i="0" dirty="0">
                <a:effectLst/>
                <a:latin typeface="Söhne"/>
              </a:rPr>
              <a:t>Reflecting on these outcomes and considering how they contribute to your overall skill set will be valuable for your future endeavors in machine learning or related fields. The hands-on experience gained from working on a real-world project enhances your practical knowledge and prepares you for more complex challenges in the field.</a:t>
            </a:r>
          </a:p>
          <a:p>
            <a:endParaRPr lang="en-US" dirty="0"/>
          </a:p>
          <a:p>
            <a:endParaRPr lang="en-US" dirty="0"/>
          </a:p>
        </p:txBody>
      </p:sp>
    </p:spTree>
    <p:extLst>
      <p:ext uri="{BB962C8B-B14F-4D97-AF65-F5344CB8AC3E}">
        <p14:creationId xmlns:p14="http://schemas.microsoft.com/office/powerpoint/2010/main" val="231695121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EB33AA-01BB-35EB-EFE0-4FC24070546C}"/>
              </a:ext>
            </a:extLst>
          </p:cNvPr>
          <p:cNvSpPr>
            <a:spLocks noGrp="1"/>
          </p:cNvSpPr>
          <p:nvPr>
            <p:ph type="title"/>
          </p:nvPr>
        </p:nvSpPr>
        <p:spPr/>
        <p:txBody>
          <a:bodyPr/>
          <a:lstStyle/>
          <a:p>
            <a:r>
              <a:rPr lang="en-US" dirty="0"/>
              <a:t>Table Of Contents</a:t>
            </a:r>
          </a:p>
        </p:txBody>
      </p:sp>
      <p:sp>
        <p:nvSpPr>
          <p:cNvPr id="2" name="Rectangle 1">
            <a:extLst>
              <a:ext uri="{FF2B5EF4-FFF2-40B4-BE49-F238E27FC236}">
                <a16:creationId xmlns:a16="http://schemas.microsoft.com/office/drawing/2014/main" id="{63C6C915-AD9A-B304-A1C5-B5E529B73499}"/>
              </a:ext>
            </a:extLst>
          </p:cNvPr>
          <p:cNvSpPr/>
          <p:nvPr/>
        </p:nvSpPr>
        <p:spPr>
          <a:xfrm>
            <a:off x="2410737" y="1866900"/>
            <a:ext cx="577401"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1</a:t>
            </a:r>
          </a:p>
        </p:txBody>
      </p:sp>
      <p:sp>
        <p:nvSpPr>
          <p:cNvPr id="4" name="Rectangle 3">
            <a:extLst>
              <a:ext uri="{FF2B5EF4-FFF2-40B4-BE49-F238E27FC236}">
                <a16:creationId xmlns:a16="http://schemas.microsoft.com/office/drawing/2014/main" id="{8EE1B42A-0C7B-AE37-3E84-7B7C25A23E5A}"/>
              </a:ext>
            </a:extLst>
          </p:cNvPr>
          <p:cNvSpPr/>
          <p:nvPr/>
        </p:nvSpPr>
        <p:spPr>
          <a:xfrm>
            <a:off x="5513275" y="1866900"/>
            <a:ext cx="577401"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2</a:t>
            </a:r>
          </a:p>
        </p:txBody>
      </p:sp>
      <p:sp>
        <p:nvSpPr>
          <p:cNvPr id="5" name="Rectangle 4">
            <a:extLst>
              <a:ext uri="{FF2B5EF4-FFF2-40B4-BE49-F238E27FC236}">
                <a16:creationId xmlns:a16="http://schemas.microsoft.com/office/drawing/2014/main" id="{6D8E68CD-8897-B141-4C27-D904ADDB8BA7}"/>
              </a:ext>
            </a:extLst>
          </p:cNvPr>
          <p:cNvSpPr/>
          <p:nvPr/>
        </p:nvSpPr>
        <p:spPr>
          <a:xfrm>
            <a:off x="8615813" y="1866900"/>
            <a:ext cx="577401"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3</a:t>
            </a:r>
          </a:p>
        </p:txBody>
      </p:sp>
      <p:sp>
        <p:nvSpPr>
          <p:cNvPr id="6" name="Rectangle 5">
            <a:extLst>
              <a:ext uri="{FF2B5EF4-FFF2-40B4-BE49-F238E27FC236}">
                <a16:creationId xmlns:a16="http://schemas.microsoft.com/office/drawing/2014/main" id="{44DD840C-ECF6-AF31-091C-D09C97224803}"/>
              </a:ext>
            </a:extLst>
          </p:cNvPr>
          <p:cNvSpPr/>
          <p:nvPr/>
        </p:nvSpPr>
        <p:spPr>
          <a:xfrm>
            <a:off x="3894523" y="3550298"/>
            <a:ext cx="577401"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4</a:t>
            </a:r>
          </a:p>
        </p:txBody>
      </p:sp>
      <p:sp>
        <p:nvSpPr>
          <p:cNvPr id="7" name="Rectangle 6">
            <a:extLst>
              <a:ext uri="{FF2B5EF4-FFF2-40B4-BE49-F238E27FC236}">
                <a16:creationId xmlns:a16="http://schemas.microsoft.com/office/drawing/2014/main" id="{9D97C442-DCA0-B49F-C786-8508E1A98022}"/>
              </a:ext>
            </a:extLst>
          </p:cNvPr>
          <p:cNvSpPr/>
          <p:nvPr/>
        </p:nvSpPr>
        <p:spPr>
          <a:xfrm>
            <a:off x="7720077" y="3550298"/>
            <a:ext cx="577401"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5</a:t>
            </a:r>
          </a:p>
        </p:txBody>
      </p:sp>
      <p:sp>
        <p:nvSpPr>
          <p:cNvPr id="8" name="TextBox 7">
            <a:extLst>
              <a:ext uri="{FF2B5EF4-FFF2-40B4-BE49-F238E27FC236}">
                <a16:creationId xmlns:a16="http://schemas.microsoft.com/office/drawing/2014/main" id="{AEDCC4C6-C496-2751-68E8-C50AD456B71F}"/>
              </a:ext>
            </a:extLst>
          </p:cNvPr>
          <p:cNvSpPr txBox="1"/>
          <p:nvPr/>
        </p:nvSpPr>
        <p:spPr>
          <a:xfrm>
            <a:off x="2144667" y="2538518"/>
            <a:ext cx="1294265" cy="646331"/>
          </a:xfrm>
          <a:prstGeom prst="rect">
            <a:avLst/>
          </a:prstGeom>
          <a:noFill/>
        </p:spPr>
        <p:txBody>
          <a:bodyPr wrap="none" rtlCol="0">
            <a:spAutoFit/>
          </a:bodyPr>
          <a:lstStyle/>
          <a:p>
            <a:r>
              <a:rPr lang="en-US" dirty="0"/>
              <a:t>Research </a:t>
            </a:r>
          </a:p>
          <a:p>
            <a:r>
              <a:rPr lang="en-US" dirty="0"/>
              <a:t>    Problem</a:t>
            </a:r>
          </a:p>
        </p:txBody>
      </p:sp>
      <p:sp>
        <p:nvSpPr>
          <p:cNvPr id="9" name="TextBox 8">
            <a:extLst>
              <a:ext uri="{FF2B5EF4-FFF2-40B4-BE49-F238E27FC236}">
                <a16:creationId xmlns:a16="http://schemas.microsoft.com/office/drawing/2014/main" id="{A1C4A1E1-A41D-7D0E-C8D7-AC087031D382}"/>
              </a:ext>
            </a:extLst>
          </p:cNvPr>
          <p:cNvSpPr txBox="1"/>
          <p:nvPr/>
        </p:nvSpPr>
        <p:spPr>
          <a:xfrm>
            <a:off x="5305236" y="2605564"/>
            <a:ext cx="1057597" cy="369332"/>
          </a:xfrm>
          <a:prstGeom prst="rect">
            <a:avLst/>
          </a:prstGeom>
          <a:noFill/>
        </p:spPr>
        <p:txBody>
          <a:bodyPr wrap="none" rtlCol="0">
            <a:spAutoFit/>
          </a:bodyPr>
          <a:lstStyle/>
          <a:p>
            <a:r>
              <a:rPr lang="en-US" dirty="0"/>
              <a:t>Data Set</a:t>
            </a:r>
          </a:p>
        </p:txBody>
      </p:sp>
      <p:sp>
        <p:nvSpPr>
          <p:cNvPr id="10" name="TextBox 9">
            <a:extLst>
              <a:ext uri="{FF2B5EF4-FFF2-40B4-BE49-F238E27FC236}">
                <a16:creationId xmlns:a16="http://schemas.microsoft.com/office/drawing/2014/main" id="{7033E13A-9985-4328-2D01-F88083B2222E}"/>
              </a:ext>
            </a:extLst>
          </p:cNvPr>
          <p:cNvSpPr txBox="1"/>
          <p:nvPr/>
        </p:nvSpPr>
        <p:spPr>
          <a:xfrm>
            <a:off x="8416212" y="2790230"/>
            <a:ext cx="1341906" cy="646331"/>
          </a:xfrm>
          <a:prstGeom prst="rect">
            <a:avLst/>
          </a:prstGeom>
          <a:noFill/>
        </p:spPr>
        <p:txBody>
          <a:bodyPr wrap="none" rtlCol="0">
            <a:spAutoFit/>
          </a:bodyPr>
          <a:lstStyle/>
          <a:p>
            <a:r>
              <a:rPr lang="en-US" dirty="0"/>
              <a:t>Exploratory</a:t>
            </a:r>
          </a:p>
          <a:p>
            <a:r>
              <a:rPr lang="en-US" dirty="0"/>
              <a:t>Analysis</a:t>
            </a:r>
          </a:p>
        </p:txBody>
      </p:sp>
      <p:sp>
        <p:nvSpPr>
          <p:cNvPr id="11" name="TextBox 10">
            <a:extLst>
              <a:ext uri="{FF2B5EF4-FFF2-40B4-BE49-F238E27FC236}">
                <a16:creationId xmlns:a16="http://schemas.microsoft.com/office/drawing/2014/main" id="{F4F18E6A-2B6B-4F4B-B04B-A40437C94324}"/>
              </a:ext>
            </a:extLst>
          </p:cNvPr>
          <p:cNvSpPr txBox="1"/>
          <p:nvPr/>
        </p:nvSpPr>
        <p:spPr>
          <a:xfrm>
            <a:off x="3339883" y="4398983"/>
            <a:ext cx="1686680" cy="369332"/>
          </a:xfrm>
          <a:prstGeom prst="rect">
            <a:avLst/>
          </a:prstGeom>
          <a:noFill/>
        </p:spPr>
        <p:txBody>
          <a:bodyPr wrap="none" rtlCol="0">
            <a:spAutoFit/>
          </a:bodyPr>
          <a:lstStyle/>
          <a:p>
            <a:r>
              <a:rPr lang="en-US" dirty="0"/>
              <a:t>ML algorithms</a:t>
            </a:r>
          </a:p>
        </p:txBody>
      </p:sp>
      <p:sp>
        <p:nvSpPr>
          <p:cNvPr id="12" name="TextBox 11">
            <a:extLst>
              <a:ext uri="{FF2B5EF4-FFF2-40B4-BE49-F238E27FC236}">
                <a16:creationId xmlns:a16="http://schemas.microsoft.com/office/drawing/2014/main" id="{0396B0B4-A7D0-99B5-16F9-5B161D517578}"/>
              </a:ext>
            </a:extLst>
          </p:cNvPr>
          <p:cNvSpPr txBox="1"/>
          <p:nvPr/>
        </p:nvSpPr>
        <p:spPr>
          <a:xfrm>
            <a:off x="7347698" y="4288962"/>
            <a:ext cx="1322157" cy="369332"/>
          </a:xfrm>
          <a:prstGeom prst="rect">
            <a:avLst/>
          </a:prstGeom>
          <a:noFill/>
        </p:spPr>
        <p:txBody>
          <a:bodyPr wrap="none" rtlCol="0">
            <a:spAutoFit/>
          </a:bodyPr>
          <a:lstStyle/>
          <a:p>
            <a:r>
              <a:rPr lang="en-US" dirty="0"/>
              <a:t>Conclusion</a:t>
            </a:r>
          </a:p>
        </p:txBody>
      </p:sp>
    </p:spTree>
    <p:extLst>
      <p:ext uri="{BB962C8B-B14F-4D97-AF65-F5344CB8AC3E}">
        <p14:creationId xmlns:p14="http://schemas.microsoft.com/office/powerpoint/2010/main" val="398246937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6A8D9F-882E-1EBD-1A43-84214DB1110D}"/>
              </a:ext>
            </a:extLst>
          </p:cNvPr>
          <p:cNvSpPr>
            <a:spLocks noGrp="1"/>
          </p:cNvSpPr>
          <p:nvPr>
            <p:ph type="title"/>
          </p:nvPr>
        </p:nvSpPr>
        <p:spPr/>
        <p:txBody>
          <a:bodyPr/>
          <a:lstStyle/>
          <a:p>
            <a:r>
              <a:rPr lang="en-US" dirty="0"/>
              <a:t>Introduction</a:t>
            </a:r>
          </a:p>
        </p:txBody>
      </p:sp>
      <p:sp>
        <p:nvSpPr>
          <p:cNvPr id="5" name="TextBox 4">
            <a:extLst>
              <a:ext uri="{FF2B5EF4-FFF2-40B4-BE49-F238E27FC236}">
                <a16:creationId xmlns:a16="http://schemas.microsoft.com/office/drawing/2014/main" id="{DDE7A9F3-E4AC-1AD9-09A5-1DE8F33E90B4}"/>
              </a:ext>
            </a:extLst>
          </p:cNvPr>
          <p:cNvSpPr txBox="1"/>
          <p:nvPr/>
        </p:nvSpPr>
        <p:spPr>
          <a:xfrm>
            <a:off x="913796" y="2405778"/>
            <a:ext cx="10353762" cy="3139321"/>
          </a:xfrm>
          <a:prstGeom prst="rect">
            <a:avLst/>
          </a:prstGeom>
          <a:noFill/>
        </p:spPr>
        <p:txBody>
          <a:bodyPr wrap="square" rtlCol="0">
            <a:spAutoFit/>
          </a:bodyPr>
          <a:lstStyle/>
          <a:p>
            <a:r>
              <a:rPr lang="en-US" b="1" dirty="0">
                <a:solidFill>
                  <a:srgbClr val="569CD6"/>
                </a:solidFill>
                <a:effectLst/>
                <a:latin typeface="Consolas" panose="020B0609020204030204" pitchFamily="49" charset="0"/>
              </a:rPr>
              <a:t># Real-State-Price-Prediction</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In this project we want to predict prices based on some feature.</a:t>
            </a:r>
          </a:p>
          <a:p>
            <a:r>
              <a:rPr lang="en-US" b="0" dirty="0">
                <a:solidFill>
                  <a:srgbClr val="D4D4D4"/>
                </a:solidFill>
                <a:effectLst/>
                <a:latin typeface="Consolas" panose="020B0609020204030204" pitchFamily="49" charset="0"/>
              </a:rPr>
              <a:t>I have used machine learning regression models to predict the prices Data cleaning and exploration is performed at initial stages. </a:t>
            </a:r>
          </a:p>
          <a:p>
            <a:r>
              <a:rPr lang="en-US" b="0" dirty="0">
                <a:solidFill>
                  <a:srgbClr val="D4D4D4"/>
                </a:solidFill>
                <a:effectLst/>
                <a:latin typeface="Consolas" panose="020B0609020204030204" pitchFamily="49" charset="0"/>
              </a:rPr>
              <a:t>visualization techniques are use for better understanding of data.</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At the end best regression model is chosen out of Linear Regression , Decision Tree , Random Forest and KNN base on the performance of the models.</a:t>
            </a: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339090454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5" y="609600"/>
            <a:ext cx="10353762" cy="1257300"/>
          </a:xfrm>
        </p:spPr>
        <p:txBody>
          <a:bodyPr>
            <a:normAutofit/>
          </a:bodyPr>
          <a:lstStyle/>
          <a:p>
            <a:r>
              <a:rPr lang="en-US" dirty="0"/>
              <a:t>About the Dataset</a:t>
            </a:r>
          </a:p>
        </p:txBody>
      </p:sp>
      <p:graphicFrame>
        <p:nvGraphicFramePr>
          <p:cNvPr id="12" name="Content Placeholder 2" descr="SmartArt graphic">
            <a:extLst>
              <a:ext uri="{FF2B5EF4-FFF2-40B4-BE49-F238E27FC236}">
                <a16:creationId xmlns:a16="http://schemas.microsoft.com/office/drawing/2014/main" id="{1E5659A2-FA7D-4C38-864B-37B42C27540F}"/>
              </a:ext>
            </a:extLst>
          </p:cNvPr>
          <p:cNvGraphicFramePr>
            <a:graphicFrameLocks noGrp="1"/>
          </p:cNvGraphicFramePr>
          <p:nvPr>
            <p:ph idx="1"/>
            <p:extLst>
              <p:ext uri="{D42A27DB-BD31-4B8C-83A1-F6EECF244321}">
                <p14:modId xmlns:p14="http://schemas.microsoft.com/office/powerpoint/2010/main" val="3510556182"/>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507745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Lightbulb and gear">
            <a:extLst>
              <a:ext uri="{FF2B5EF4-FFF2-40B4-BE49-F238E27FC236}">
                <a16:creationId xmlns:a16="http://schemas.microsoft.com/office/drawing/2014/main" id="{6383E997-35EB-F0F5-92D4-0C1DD779C9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59580" y="1592580"/>
            <a:ext cx="3672840" cy="3672840"/>
          </a:xfrm>
          <a:prstGeom prst="rect">
            <a:avLst/>
          </a:prstGeom>
        </p:spPr>
      </p:pic>
      <p:sp>
        <p:nvSpPr>
          <p:cNvPr id="6" name="TextBox 5">
            <a:extLst>
              <a:ext uri="{FF2B5EF4-FFF2-40B4-BE49-F238E27FC236}">
                <a16:creationId xmlns:a16="http://schemas.microsoft.com/office/drawing/2014/main" id="{198B7AD4-FE47-20E0-99C1-B25E95E76501}"/>
              </a:ext>
            </a:extLst>
          </p:cNvPr>
          <p:cNvSpPr txBox="1"/>
          <p:nvPr/>
        </p:nvSpPr>
        <p:spPr>
          <a:xfrm>
            <a:off x="1717040" y="540991"/>
            <a:ext cx="3500510" cy="369332"/>
          </a:xfrm>
          <a:prstGeom prst="rect">
            <a:avLst/>
          </a:prstGeom>
          <a:noFill/>
        </p:spPr>
        <p:txBody>
          <a:bodyPr wrap="none" rtlCol="0">
            <a:spAutoFit/>
          </a:bodyPr>
          <a:lstStyle/>
          <a:p>
            <a:r>
              <a:rPr lang="en-US" b="0" i="0" dirty="0">
                <a:effectLst/>
                <a:latin typeface="inherit"/>
              </a:rPr>
              <a:t>CRIM per capita crime rate by town</a:t>
            </a:r>
          </a:p>
        </p:txBody>
      </p:sp>
      <p:sp>
        <p:nvSpPr>
          <p:cNvPr id="7" name="TextBox 6">
            <a:extLst>
              <a:ext uri="{FF2B5EF4-FFF2-40B4-BE49-F238E27FC236}">
                <a16:creationId xmlns:a16="http://schemas.microsoft.com/office/drawing/2014/main" id="{C2C71C09-FA65-A92A-B9BE-894D6636AFDC}"/>
              </a:ext>
            </a:extLst>
          </p:cNvPr>
          <p:cNvSpPr txBox="1"/>
          <p:nvPr/>
        </p:nvSpPr>
        <p:spPr>
          <a:xfrm>
            <a:off x="778960" y="1502970"/>
            <a:ext cx="3308085" cy="646331"/>
          </a:xfrm>
          <a:prstGeom prst="rect">
            <a:avLst/>
          </a:prstGeom>
          <a:noFill/>
        </p:spPr>
        <p:txBody>
          <a:bodyPr wrap="none" rtlCol="0">
            <a:spAutoFit/>
          </a:bodyPr>
          <a:lstStyle/>
          <a:p>
            <a:r>
              <a:rPr lang="en-US" b="0" i="0" dirty="0">
                <a:effectLst/>
                <a:latin typeface="inherit"/>
              </a:rPr>
              <a:t>ZN proportion of residential land </a:t>
            </a:r>
          </a:p>
          <a:p>
            <a:r>
              <a:rPr lang="en-US" b="0" i="0" dirty="0">
                <a:effectLst/>
                <a:latin typeface="inherit"/>
              </a:rPr>
              <a:t>zoned for lots over 25,000 </a:t>
            </a:r>
            <a:r>
              <a:rPr lang="en-US" b="0" i="0" dirty="0" err="1">
                <a:effectLst/>
                <a:latin typeface="inherit"/>
              </a:rPr>
              <a:t>sq.ft</a:t>
            </a:r>
            <a:r>
              <a:rPr lang="en-US" b="0" i="0" dirty="0">
                <a:effectLst/>
                <a:latin typeface="inherit"/>
              </a:rPr>
              <a:t>.</a:t>
            </a:r>
          </a:p>
        </p:txBody>
      </p:sp>
      <p:sp>
        <p:nvSpPr>
          <p:cNvPr id="8" name="TextBox 7">
            <a:extLst>
              <a:ext uri="{FF2B5EF4-FFF2-40B4-BE49-F238E27FC236}">
                <a16:creationId xmlns:a16="http://schemas.microsoft.com/office/drawing/2014/main" id="{1CAA511A-4693-E8DA-9EB3-A5DE1E7668AA}"/>
              </a:ext>
            </a:extLst>
          </p:cNvPr>
          <p:cNvSpPr txBox="1"/>
          <p:nvPr/>
        </p:nvSpPr>
        <p:spPr>
          <a:xfrm>
            <a:off x="536971" y="2755259"/>
            <a:ext cx="3460819" cy="646331"/>
          </a:xfrm>
          <a:prstGeom prst="rect">
            <a:avLst/>
          </a:prstGeom>
          <a:noFill/>
        </p:spPr>
        <p:txBody>
          <a:bodyPr wrap="none" rtlCol="0">
            <a:spAutoFit/>
          </a:bodyPr>
          <a:lstStyle/>
          <a:p>
            <a:r>
              <a:rPr lang="en-US" b="0" i="0" dirty="0">
                <a:effectLst/>
                <a:latin typeface="inherit"/>
              </a:rPr>
              <a:t>INDUS proportion of</a:t>
            </a:r>
          </a:p>
          <a:p>
            <a:r>
              <a:rPr lang="en-US" b="0" i="0" dirty="0">
                <a:effectLst/>
                <a:latin typeface="inherit"/>
              </a:rPr>
              <a:t> non-retail business acres per town</a:t>
            </a:r>
          </a:p>
        </p:txBody>
      </p:sp>
      <p:sp>
        <p:nvSpPr>
          <p:cNvPr id="9" name="TextBox 8">
            <a:extLst>
              <a:ext uri="{FF2B5EF4-FFF2-40B4-BE49-F238E27FC236}">
                <a16:creationId xmlns:a16="http://schemas.microsoft.com/office/drawing/2014/main" id="{C4E7E10D-F64F-C81E-83D2-3F8AE30B5847}"/>
              </a:ext>
            </a:extLst>
          </p:cNvPr>
          <p:cNvSpPr txBox="1"/>
          <p:nvPr/>
        </p:nvSpPr>
        <p:spPr>
          <a:xfrm>
            <a:off x="536971" y="3888887"/>
            <a:ext cx="3792064" cy="923330"/>
          </a:xfrm>
          <a:prstGeom prst="rect">
            <a:avLst/>
          </a:prstGeom>
          <a:noFill/>
        </p:spPr>
        <p:txBody>
          <a:bodyPr wrap="none" rtlCol="0">
            <a:spAutoFit/>
          </a:bodyPr>
          <a:lstStyle/>
          <a:p>
            <a:r>
              <a:rPr lang="en-US" b="0" i="0" dirty="0">
                <a:effectLst/>
                <a:latin typeface="inherit"/>
              </a:rPr>
              <a:t>CHAS Charles River dummy variable</a:t>
            </a:r>
          </a:p>
          <a:p>
            <a:r>
              <a:rPr lang="en-US" b="0" i="0" dirty="0">
                <a:effectLst/>
                <a:latin typeface="inherit"/>
              </a:rPr>
              <a:t> (= 1 if tract bounds river; 0 otherwise)</a:t>
            </a:r>
          </a:p>
          <a:p>
            <a:endParaRPr lang="en-US" dirty="0"/>
          </a:p>
        </p:txBody>
      </p:sp>
      <p:sp>
        <p:nvSpPr>
          <p:cNvPr id="10" name="TextBox 9">
            <a:extLst>
              <a:ext uri="{FF2B5EF4-FFF2-40B4-BE49-F238E27FC236}">
                <a16:creationId xmlns:a16="http://schemas.microsoft.com/office/drawing/2014/main" id="{DAC17689-3493-23E3-DDD5-B6349D577A21}"/>
              </a:ext>
            </a:extLst>
          </p:cNvPr>
          <p:cNvSpPr txBox="1"/>
          <p:nvPr/>
        </p:nvSpPr>
        <p:spPr>
          <a:xfrm>
            <a:off x="536971" y="5282344"/>
            <a:ext cx="5166607" cy="369332"/>
          </a:xfrm>
          <a:prstGeom prst="rect">
            <a:avLst/>
          </a:prstGeom>
          <a:noFill/>
        </p:spPr>
        <p:txBody>
          <a:bodyPr wrap="none" rtlCol="0">
            <a:spAutoFit/>
          </a:bodyPr>
          <a:lstStyle/>
          <a:p>
            <a:r>
              <a:rPr lang="en-US" b="0" i="0" dirty="0">
                <a:effectLst/>
                <a:latin typeface="inherit"/>
              </a:rPr>
              <a:t>NOX nitric oxides concentration (parts per 10 million)</a:t>
            </a:r>
          </a:p>
        </p:txBody>
      </p:sp>
      <p:sp>
        <p:nvSpPr>
          <p:cNvPr id="11" name="TextBox 10">
            <a:extLst>
              <a:ext uri="{FF2B5EF4-FFF2-40B4-BE49-F238E27FC236}">
                <a16:creationId xmlns:a16="http://schemas.microsoft.com/office/drawing/2014/main" id="{B4AEB73C-1A27-34CC-49AC-D28728CBAABE}"/>
              </a:ext>
            </a:extLst>
          </p:cNvPr>
          <p:cNvSpPr txBox="1"/>
          <p:nvPr/>
        </p:nvSpPr>
        <p:spPr>
          <a:xfrm>
            <a:off x="6974452" y="540991"/>
            <a:ext cx="4196085" cy="369332"/>
          </a:xfrm>
          <a:prstGeom prst="rect">
            <a:avLst/>
          </a:prstGeom>
          <a:noFill/>
        </p:spPr>
        <p:txBody>
          <a:bodyPr wrap="none" rtlCol="0">
            <a:spAutoFit/>
          </a:bodyPr>
          <a:lstStyle/>
          <a:p>
            <a:r>
              <a:rPr lang="en-US" b="0" i="0" dirty="0">
                <a:effectLst/>
                <a:latin typeface="inherit"/>
              </a:rPr>
              <a:t>RM average number of rooms per dwelling</a:t>
            </a:r>
          </a:p>
        </p:txBody>
      </p:sp>
      <p:sp>
        <p:nvSpPr>
          <p:cNvPr id="12" name="TextBox 11">
            <a:extLst>
              <a:ext uri="{FF2B5EF4-FFF2-40B4-BE49-F238E27FC236}">
                <a16:creationId xmlns:a16="http://schemas.microsoft.com/office/drawing/2014/main" id="{03CDD812-809A-2D94-E953-9D2CCF26DA9B}"/>
              </a:ext>
            </a:extLst>
          </p:cNvPr>
          <p:cNvSpPr txBox="1"/>
          <p:nvPr/>
        </p:nvSpPr>
        <p:spPr>
          <a:xfrm>
            <a:off x="7564571" y="1210072"/>
            <a:ext cx="3467744" cy="646331"/>
          </a:xfrm>
          <a:prstGeom prst="rect">
            <a:avLst/>
          </a:prstGeom>
          <a:noFill/>
        </p:spPr>
        <p:txBody>
          <a:bodyPr wrap="none" rtlCol="0">
            <a:spAutoFit/>
          </a:bodyPr>
          <a:lstStyle/>
          <a:p>
            <a:r>
              <a:rPr lang="en-US" b="0" i="0" dirty="0">
                <a:effectLst/>
                <a:latin typeface="inherit"/>
              </a:rPr>
              <a:t>AGE proportion of owner-occupied</a:t>
            </a:r>
          </a:p>
          <a:p>
            <a:r>
              <a:rPr lang="en-US" b="0" i="0" dirty="0">
                <a:effectLst/>
                <a:latin typeface="inherit"/>
              </a:rPr>
              <a:t> units built prior to 1940</a:t>
            </a:r>
          </a:p>
        </p:txBody>
      </p:sp>
      <p:sp>
        <p:nvSpPr>
          <p:cNvPr id="14" name="TextBox 13">
            <a:extLst>
              <a:ext uri="{FF2B5EF4-FFF2-40B4-BE49-F238E27FC236}">
                <a16:creationId xmlns:a16="http://schemas.microsoft.com/office/drawing/2014/main" id="{A1699BE2-700A-970F-8E1D-C305823B6765}"/>
              </a:ext>
            </a:extLst>
          </p:cNvPr>
          <p:cNvSpPr txBox="1"/>
          <p:nvPr/>
        </p:nvSpPr>
        <p:spPr>
          <a:xfrm>
            <a:off x="7823569" y="3023145"/>
            <a:ext cx="4304192" cy="369332"/>
          </a:xfrm>
          <a:prstGeom prst="rect">
            <a:avLst/>
          </a:prstGeom>
          <a:noFill/>
        </p:spPr>
        <p:txBody>
          <a:bodyPr wrap="none" rtlCol="0">
            <a:spAutoFit/>
          </a:bodyPr>
          <a:lstStyle/>
          <a:p>
            <a:r>
              <a:rPr lang="en-US" b="0" i="0" dirty="0">
                <a:effectLst/>
                <a:latin typeface="inherit"/>
              </a:rPr>
              <a:t>RAD index of accessibility to radial highways</a:t>
            </a:r>
            <a:endParaRPr lang="en-US" dirty="0"/>
          </a:p>
        </p:txBody>
      </p:sp>
      <p:sp>
        <p:nvSpPr>
          <p:cNvPr id="15" name="TextBox 14">
            <a:extLst>
              <a:ext uri="{FF2B5EF4-FFF2-40B4-BE49-F238E27FC236}">
                <a16:creationId xmlns:a16="http://schemas.microsoft.com/office/drawing/2014/main" id="{95AB5916-3204-F6D8-412F-40D686C5E45D}"/>
              </a:ext>
            </a:extLst>
          </p:cNvPr>
          <p:cNvSpPr txBox="1"/>
          <p:nvPr/>
        </p:nvSpPr>
        <p:spPr>
          <a:xfrm>
            <a:off x="7720399" y="3835948"/>
            <a:ext cx="4288995" cy="369332"/>
          </a:xfrm>
          <a:prstGeom prst="rect">
            <a:avLst/>
          </a:prstGeom>
          <a:noFill/>
        </p:spPr>
        <p:txBody>
          <a:bodyPr wrap="none" rtlCol="0">
            <a:spAutoFit/>
          </a:bodyPr>
          <a:lstStyle/>
          <a:p>
            <a:r>
              <a:rPr lang="en-US" b="0" i="0" dirty="0">
                <a:effectLst/>
                <a:latin typeface="inherit"/>
              </a:rPr>
              <a:t>TAX full-value property-tax rate per $10,000</a:t>
            </a:r>
            <a:endParaRPr lang="en-US" dirty="0"/>
          </a:p>
        </p:txBody>
      </p:sp>
      <p:sp>
        <p:nvSpPr>
          <p:cNvPr id="19" name="TextBox 18">
            <a:extLst>
              <a:ext uri="{FF2B5EF4-FFF2-40B4-BE49-F238E27FC236}">
                <a16:creationId xmlns:a16="http://schemas.microsoft.com/office/drawing/2014/main" id="{A7E21A81-2DDA-74AB-601B-75B75CE0888E}"/>
              </a:ext>
            </a:extLst>
          </p:cNvPr>
          <p:cNvSpPr txBox="1"/>
          <p:nvPr/>
        </p:nvSpPr>
        <p:spPr>
          <a:xfrm>
            <a:off x="7686263" y="2201807"/>
            <a:ext cx="3810146" cy="369332"/>
          </a:xfrm>
          <a:prstGeom prst="rect">
            <a:avLst/>
          </a:prstGeom>
          <a:noFill/>
        </p:spPr>
        <p:txBody>
          <a:bodyPr wrap="none" rtlCol="0">
            <a:spAutoFit/>
          </a:bodyPr>
          <a:lstStyle/>
          <a:p>
            <a:r>
              <a:rPr lang="en-US" b="0" i="0" dirty="0">
                <a:effectLst/>
                <a:latin typeface="inherit"/>
              </a:rPr>
              <a:t>LSTAT % lower status of the population</a:t>
            </a:r>
          </a:p>
        </p:txBody>
      </p:sp>
      <p:sp>
        <p:nvSpPr>
          <p:cNvPr id="20" name="TextBox 19">
            <a:extLst>
              <a:ext uri="{FF2B5EF4-FFF2-40B4-BE49-F238E27FC236}">
                <a16:creationId xmlns:a16="http://schemas.microsoft.com/office/drawing/2014/main" id="{10852F33-7A14-1782-37FE-EB0A21467770}"/>
              </a:ext>
            </a:extLst>
          </p:cNvPr>
          <p:cNvSpPr txBox="1"/>
          <p:nvPr/>
        </p:nvSpPr>
        <p:spPr>
          <a:xfrm>
            <a:off x="6704088" y="5001598"/>
            <a:ext cx="5608651" cy="369332"/>
          </a:xfrm>
          <a:prstGeom prst="rect">
            <a:avLst/>
          </a:prstGeom>
          <a:noFill/>
        </p:spPr>
        <p:txBody>
          <a:bodyPr wrap="none" rtlCol="0">
            <a:spAutoFit/>
          </a:bodyPr>
          <a:lstStyle/>
          <a:p>
            <a:r>
              <a:rPr lang="en-US" b="0" i="0" dirty="0">
                <a:effectLst/>
                <a:latin typeface="inherit"/>
              </a:rPr>
              <a:t>MEDV Median value of owner-occupied homes in $1000's</a:t>
            </a:r>
          </a:p>
        </p:txBody>
      </p:sp>
    </p:spTree>
    <p:extLst>
      <p:ext uri="{BB962C8B-B14F-4D97-AF65-F5344CB8AC3E}">
        <p14:creationId xmlns:p14="http://schemas.microsoft.com/office/powerpoint/2010/main" val="353545204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3AC0F-5810-65D8-3582-28C30299BBAC}"/>
              </a:ext>
            </a:extLst>
          </p:cNvPr>
          <p:cNvSpPr>
            <a:spLocks noGrp="1"/>
          </p:cNvSpPr>
          <p:nvPr>
            <p:ph type="title"/>
          </p:nvPr>
        </p:nvSpPr>
        <p:spPr/>
        <p:txBody>
          <a:bodyPr/>
          <a:lstStyle/>
          <a:p>
            <a:r>
              <a:rPr lang="en-US" dirty="0"/>
              <a:t>Exploratory Analysis</a:t>
            </a:r>
          </a:p>
        </p:txBody>
      </p:sp>
      <p:pic>
        <p:nvPicPr>
          <p:cNvPr id="5" name="Content Placeholder 4">
            <a:extLst>
              <a:ext uri="{FF2B5EF4-FFF2-40B4-BE49-F238E27FC236}">
                <a16:creationId xmlns:a16="http://schemas.microsoft.com/office/drawing/2014/main" id="{E572A098-E6E9-93D5-23B3-B64000D3F930}"/>
              </a:ext>
            </a:extLst>
          </p:cNvPr>
          <p:cNvPicPr>
            <a:picLocks noGrp="1" noChangeAspect="1"/>
          </p:cNvPicPr>
          <p:nvPr>
            <p:ph idx="1"/>
          </p:nvPr>
        </p:nvPicPr>
        <p:blipFill>
          <a:blip r:embed="rId2"/>
          <a:stretch>
            <a:fillRect/>
          </a:stretch>
        </p:blipFill>
        <p:spPr>
          <a:xfrm>
            <a:off x="2656960" y="2045970"/>
            <a:ext cx="6878079" cy="4639310"/>
          </a:xfrm>
        </p:spPr>
      </p:pic>
    </p:spTree>
    <p:extLst>
      <p:ext uri="{BB962C8B-B14F-4D97-AF65-F5344CB8AC3E}">
        <p14:creationId xmlns:p14="http://schemas.microsoft.com/office/powerpoint/2010/main" val="330307923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F7CFB1B-7C9A-2DEA-7F9B-78EBFDC6F348}"/>
              </a:ext>
            </a:extLst>
          </p:cNvPr>
          <p:cNvSpPr>
            <a:spLocks noGrp="1"/>
          </p:cNvSpPr>
          <p:nvPr>
            <p:ph type="title"/>
          </p:nvPr>
        </p:nvSpPr>
        <p:spPr/>
        <p:txBody>
          <a:bodyPr/>
          <a:lstStyle/>
          <a:p>
            <a:r>
              <a:rPr lang="en-US" dirty="0"/>
              <a:t>Correlation</a:t>
            </a:r>
          </a:p>
        </p:txBody>
      </p:sp>
      <p:pic>
        <p:nvPicPr>
          <p:cNvPr id="9" name="Content Placeholder 8">
            <a:extLst>
              <a:ext uri="{FF2B5EF4-FFF2-40B4-BE49-F238E27FC236}">
                <a16:creationId xmlns:a16="http://schemas.microsoft.com/office/drawing/2014/main" id="{3E70D213-D673-1931-5544-15F603966CFE}"/>
              </a:ext>
            </a:extLst>
          </p:cNvPr>
          <p:cNvPicPr>
            <a:picLocks noGrp="1" noChangeAspect="1"/>
          </p:cNvPicPr>
          <p:nvPr>
            <p:ph idx="1"/>
          </p:nvPr>
        </p:nvPicPr>
        <p:blipFill>
          <a:blip r:embed="rId2"/>
          <a:stretch>
            <a:fillRect/>
          </a:stretch>
        </p:blipFill>
        <p:spPr>
          <a:xfrm>
            <a:off x="1675126" y="2195411"/>
            <a:ext cx="8831099" cy="4297680"/>
          </a:xfrm>
        </p:spPr>
      </p:pic>
    </p:spTree>
    <p:extLst>
      <p:ext uri="{BB962C8B-B14F-4D97-AF65-F5344CB8AC3E}">
        <p14:creationId xmlns:p14="http://schemas.microsoft.com/office/powerpoint/2010/main" val="423124124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3A2DD-4DA1-5C3E-929E-73E914C3DD19}"/>
              </a:ext>
            </a:extLst>
          </p:cNvPr>
          <p:cNvSpPr>
            <a:spLocks noGrp="1"/>
          </p:cNvSpPr>
          <p:nvPr>
            <p:ph type="title"/>
          </p:nvPr>
        </p:nvSpPr>
        <p:spPr>
          <a:xfrm>
            <a:off x="1295401" y="125307"/>
            <a:ext cx="9590550" cy="1429173"/>
          </a:xfrm>
        </p:spPr>
        <p:txBody>
          <a:bodyPr/>
          <a:lstStyle/>
          <a:p>
            <a:r>
              <a:rPr lang="en-US" dirty="0"/>
              <a:t>Machine Learning Models</a:t>
            </a:r>
          </a:p>
        </p:txBody>
      </p:sp>
      <p:sp>
        <p:nvSpPr>
          <p:cNvPr id="3" name="Text Placeholder 2">
            <a:extLst>
              <a:ext uri="{FF2B5EF4-FFF2-40B4-BE49-F238E27FC236}">
                <a16:creationId xmlns:a16="http://schemas.microsoft.com/office/drawing/2014/main" id="{FABE4C7E-7076-A245-C202-D8EA07790B43}"/>
              </a:ext>
            </a:extLst>
          </p:cNvPr>
          <p:cNvSpPr>
            <a:spLocks noGrp="1"/>
          </p:cNvSpPr>
          <p:nvPr>
            <p:ph type="body" idx="1"/>
          </p:nvPr>
        </p:nvSpPr>
        <p:spPr>
          <a:xfrm>
            <a:off x="1300725" y="2069253"/>
            <a:ext cx="9590550" cy="3156373"/>
          </a:xfrm>
        </p:spPr>
        <p:txBody>
          <a:bodyPr>
            <a:normAutofit/>
          </a:bodyPr>
          <a:lstStyle/>
          <a:p>
            <a:pPr marL="514350" indent="-514350" algn="l">
              <a:buFont typeface="+mj-lt"/>
              <a:buAutoNum type="romanLcPeriod"/>
            </a:pPr>
            <a:r>
              <a:rPr lang="en-US" sz="3600" dirty="0"/>
              <a:t>K – Nearest Neighbor</a:t>
            </a:r>
          </a:p>
          <a:p>
            <a:pPr marL="514350" indent="-514350" algn="l">
              <a:buFont typeface="+mj-lt"/>
              <a:buAutoNum type="romanLcPeriod"/>
            </a:pPr>
            <a:r>
              <a:rPr lang="en-US" sz="3600" dirty="0"/>
              <a:t>Linear Regression </a:t>
            </a:r>
          </a:p>
          <a:p>
            <a:pPr marL="514350" indent="-514350" algn="l">
              <a:buFont typeface="+mj-lt"/>
              <a:buAutoNum type="romanLcPeriod"/>
            </a:pPr>
            <a:r>
              <a:rPr lang="en-US" sz="3600" dirty="0"/>
              <a:t>Decision tree Regression </a:t>
            </a:r>
          </a:p>
          <a:p>
            <a:pPr marL="514350" indent="-514350" algn="l">
              <a:buFont typeface="+mj-lt"/>
              <a:buAutoNum type="romanLcPeriod"/>
            </a:pPr>
            <a:r>
              <a:rPr lang="en-US" sz="3600" dirty="0"/>
              <a:t>Random Forest Regression </a:t>
            </a:r>
          </a:p>
        </p:txBody>
      </p:sp>
    </p:spTree>
    <p:extLst>
      <p:ext uri="{BB962C8B-B14F-4D97-AF65-F5344CB8AC3E}">
        <p14:creationId xmlns:p14="http://schemas.microsoft.com/office/powerpoint/2010/main" val="396698548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2BE15-EDA5-96B3-F84D-E93681D996E4}"/>
              </a:ext>
            </a:extLst>
          </p:cNvPr>
          <p:cNvSpPr>
            <a:spLocks noGrp="1"/>
          </p:cNvSpPr>
          <p:nvPr>
            <p:ph type="title"/>
          </p:nvPr>
        </p:nvSpPr>
        <p:spPr/>
        <p:txBody>
          <a:bodyPr/>
          <a:lstStyle/>
          <a:p>
            <a:r>
              <a:rPr lang="en-US" dirty="0"/>
              <a:t>Evaluation Metrics</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1AD5CA00-C432-7369-9C90-ECE6C7700C59}"/>
                  </a:ext>
                </a:extLst>
              </p:cNvPr>
              <p:cNvGraphicFramePr>
                <a:graphicFrameLocks noGrp="1"/>
              </p:cNvGraphicFramePr>
              <p:nvPr>
                <p:extLst>
                  <p:ext uri="{D42A27DB-BD31-4B8C-83A1-F6EECF244321}">
                    <p14:modId xmlns:p14="http://schemas.microsoft.com/office/powerpoint/2010/main" val="2638585845"/>
                  </p:ext>
                </p:extLst>
              </p:nvPr>
            </p:nvGraphicFramePr>
            <p:xfrm>
              <a:off x="1940560" y="2832918"/>
              <a:ext cx="8214116" cy="3415455"/>
            </p:xfrm>
            <a:graphic>
              <a:graphicData uri="http://schemas.openxmlformats.org/drawingml/2006/table">
                <a:tbl>
                  <a:tblPr firstRow="1" bandRow="1">
                    <a:tableStyleId>{5C22544A-7EE6-4342-B048-85BDC9FD1C3A}</a:tableStyleId>
                  </a:tblPr>
                  <a:tblGrid>
                    <a:gridCol w="2053529">
                      <a:extLst>
                        <a:ext uri="{9D8B030D-6E8A-4147-A177-3AD203B41FA5}">
                          <a16:colId xmlns:a16="http://schemas.microsoft.com/office/drawing/2014/main" val="1333680116"/>
                        </a:ext>
                      </a:extLst>
                    </a:gridCol>
                    <a:gridCol w="2053529">
                      <a:extLst>
                        <a:ext uri="{9D8B030D-6E8A-4147-A177-3AD203B41FA5}">
                          <a16:colId xmlns:a16="http://schemas.microsoft.com/office/drawing/2014/main" val="2739409675"/>
                        </a:ext>
                      </a:extLst>
                    </a:gridCol>
                    <a:gridCol w="2053529">
                      <a:extLst>
                        <a:ext uri="{9D8B030D-6E8A-4147-A177-3AD203B41FA5}">
                          <a16:colId xmlns:a16="http://schemas.microsoft.com/office/drawing/2014/main" val="151600532"/>
                        </a:ext>
                      </a:extLst>
                    </a:gridCol>
                    <a:gridCol w="2053529">
                      <a:extLst>
                        <a:ext uri="{9D8B030D-6E8A-4147-A177-3AD203B41FA5}">
                          <a16:colId xmlns:a16="http://schemas.microsoft.com/office/drawing/2014/main" val="328394657"/>
                        </a:ext>
                      </a:extLst>
                    </a:gridCol>
                  </a:tblGrid>
                  <a:tr h="683091">
                    <a:tc>
                      <a:txBody>
                        <a:bodyPr/>
                        <a:lstStyle/>
                        <a:p>
                          <a:pPr lvl="0" algn="ctr">
                            <a:lnSpc>
                              <a:spcPct val="200000"/>
                            </a:lnSpc>
                          </a:pPr>
                          <a:r>
                            <a:rPr lang="en-US" dirty="0"/>
                            <a:t>Model</a:t>
                          </a:r>
                        </a:p>
                      </a:txBody>
                      <a:tcPr>
                        <a:solidFill>
                          <a:schemeClr val="accent1">
                            <a:lumMod val="75000"/>
                            <a:alpha val="69000"/>
                          </a:schemeClr>
                        </a:solidFill>
                      </a:tcPr>
                    </a:tc>
                    <a:tc>
                      <a:txBody>
                        <a:bodyPr/>
                        <a:lstStyle/>
                        <a:p>
                          <a:pPr lvl="0" algn="ctr">
                            <a:lnSpc>
                              <a:spcPct val="200000"/>
                            </a:lnSpc>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𝑹</m:t>
                                    </m:r>
                                  </m:e>
                                  <m:sup>
                                    <m:r>
                                      <a:rPr lang="en-US" i="1" smtClean="0">
                                        <a:latin typeface="Cambria Math" panose="02040503050406030204" pitchFamily="18" charset="0"/>
                                      </a:rPr>
                                      <m:t>2</m:t>
                                    </m:r>
                                  </m:sup>
                                </m:sSup>
                              </m:oMath>
                            </m:oMathPara>
                          </a14:m>
                          <a:endParaRPr lang="en-US" dirty="0"/>
                        </a:p>
                      </a:txBody>
                      <a:tcPr>
                        <a:solidFill>
                          <a:schemeClr val="accent1">
                            <a:lumMod val="75000"/>
                            <a:alpha val="69000"/>
                          </a:schemeClr>
                        </a:solidFill>
                      </a:tcPr>
                    </a:tc>
                    <a:tc>
                      <a:txBody>
                        <a:bodyPr/>
                        <a:lstStyle/>
                        <a:p>
                          <a:pPr lvl="0" algn="ctr">
                            <a:lnSpc>
                              <a:spcPct val="200000"/>
                            </a:lnSpc>
                          </a:pPr>
                          <a:r>
                            <a:rPr lang="en-US" dirty="0"/>
                            <a:t>MAE</a:t>
                          </a:r>
                        </a:p>
                      </a:txBody>
                      <a:tcPr>
                        <a:solidFill>
                          <a:schemeClr val="accent1">
                            <a:lumMod val="75000"/>
                            <a:alpha val="69000"/>
                          </a:schemeClr>
                        </a:solidFill>
                      </a:tcPr>
                    </a:tc>
                    <a:tc>
                      <a:txBody>
                        <a:bodyPr/>
                        <a:lstStyle/>
                        <a:p>
                          <a:pPr lvl="0" algn="ctr">
                            <a:lnSpc>
                              <a:spcPct val="200000"/>
                            </a:lnSpc>
                          </a:pPr>
                          <a:r>
                            <a:rPr lang="en-US" dirty="0"/>
                            <a:t>MSE</a:t>
                          </a:r>
                        </a:p>
                      </a:txBody>
                      <a:tcPr>
                        <a:solidFill>
                          <a:schemeClr val="accent1">
                            <a:lumMod val="75000"/>
                            <a:alpha val="69000"/>
                          </a:schemeClr>
                        </a:solidFill>
                      </a:tcPr>
                    </a:tc>
                    <a:extLst>
                      <a:ext uri="{0D108BD9-81ED-4DB2-BD59-A6C34878D82A}">
                        <a16:rowId xmlns:a16="http://schemas.microsoft.com/office/drawing/2014/main" val="3870189587"/>
                      </a:ext>
                    </a:extLst>
                  </a:tr>
                  <a:tr h="683091">
                    <a:tc>
                      <a:txBody>
                        <a:bodyPr/>
                        <a:lstStyle/>
                        <a:p>
                          <a:pPr lvl="0" algn="ctr">
                            <a:lnSpc>
                              <a:spcPct val="200000"/>
                            </a:lnSpc>
                          </a:pPr>
                          <a:r>
                            <a:rPr lang="en-US" dirty="0"/>
                            <a:t>KNN</a:t>
                          </a:r>
                        </a:p>
                      </a:txBody>
                      <a:tcPr>
                        <a:solidFill>
                          <a:schemeClr val="accent1">
                            <a:lumMod val="75000"/>
                            <a:alpha val="69000"/>
                          </a:schemeClr>
                        </a:solidFill>
                      </a:tcPr>
                    </a:tc>
                    <a:tc>
                      <a:txBody>
                        <a:bodyPr/>
                        <a:lstStyle/>
                        <a:p>
                          <a:pPr lvl="0" algn="ctr">
                            <a:lnSpc>
                              <a:spcPct val="200000"/>
                            </a:lnSpc>
                          </a:pPr>
                          <a:r>
                            <a:rPr lang="en-US"/>
                            <a:t>0.75</a:t>
                          </a:r>
                          <a:endParaRPr lang="en-US" dirty="0"/>
                        </a:p>
                      </a:txBody>
                      <a:tcPr>
                        <a:solidFill>
                          <a:schemeClr val="accent1">
                            <a:lumMod val="75000"/>
                            <a:alpha val="69000"/>
                          </a:schemeClr>
                        </a:solidFill>
                      </a:tcPr>
                    </a:tc>
                    <a:tc>
                      <a:txBody>
                        <a:bodyPr/>
                        <a:lstStyle/>
                        <a:p>
                          <a:pPr lvl="0" algn="ctr">
                            <a:lnSpc>
                              <a:spcPct val="200000"/>
                            </a:lnSpc>
                          </a:pPr>
                          <a:r>
                            <a:rPr lang="en-US" dirty="0"/>
                            <a:t>3.06</a:t>
                          </a:r>
                        </a:p>
                      </a:txBody>
                      <a:tcPr>
                        <a:solidFill>
                          <a:schemeClr val="accent1">
                            <a:lumMod val="75000"/>
                            <a:alpha val="69000"/>
                          </a:schemeClr>
                        </a:solidFill>
                      </a:tcPr>
                    </a:tc>
                    <a:tc>
                      <a:txBody>
                        <a:bodyPr/>
                        <a:lstStyle/>
                        <a:p>
                          <a:pPr lvl="0" algn="ctr">
                            <a:lnSpc>
                              <a:spcPct val="200000"/>
                            </a:lnSpc>
                          </a:pPr>
                          <a:r>
                            <a:rPr lang="en-US" dirty="0"/>
                            <a:t>25.6</a:t>
                          </a:r>
                        </a:p>
                      </a:txBody>
                      <a:tcPr>
                        <a:solidFill>
                          <a:schemeClr val="accent1">
                            <a:lumMod val="75000"/>
                            <a:alpha val="69000"/>
                          </a:schemeClr>
                        </a:solidFill>
                      </a:tcPr>
                    </a:tc>
                    <a:extLst>
                      <a:ext uri="{0D108BD9-81ED-4DB2-BD59-A6C34878D82A}">
                        <a16:rowId xmlns:a16="http://schemas.microsoft.com/office/drawing/2014/main" val="2277446095"/>
                      </a:ext>
                    </a:extLst>
                  </a:tr>
                  <a:tr h="683091">
                    <a:tc>
                      <a:txBody>
                        <a:bodyPr/>
                        <a:lstStyle/>
                        <a:p>
                          <a:pPr lvl="0" algn="ctr">
                            <a:lnSpc>
                              <a:spcPct val="200000"/>
                            </a:lnSpc>
                          </a:pPr>
                          <a:r>
                            <a:rPr lang="en-US" dirty="0"/>
                            <a:t>LR</a:t>
                          </a:r>
                        </a:p>
                      </a:txBody>
                      <a:tcPr>
                        <a:solidFill>
                          <a:schemeClr val="accent1">
                            <a:lumMod val="75000"/>
                            <a:alpha val="69000"/>
                          </a:schemeClr>
                        </a:solidFill>
                      </a:tcPr>
                    </a:tc>
                    <a:tc>
                      <a:txBody>
                        <a:bodyPr/>
                        <a:lstStyle/>
                        <a:p>
                          <a:pPr lvl="0" algn="ctr">
                            <a:lnSpc>
                              <a:spcPct val="200000"/>
                            </a:lnSpc>
                          </a:pPr>
                          <a:r>
                            <a:rPr lang="en-US" dirty="0"/>
                            <a:t>0.65</a:t>
                          </a:r>
                        </a:p>
                      </a:txBody>
                      <a:tcPr>
                        <a:solidFill>
                          <a:schemeClr val="accent1">
                            <a:lumMod val="75000"/>
                            <a:alpha val="69000"/>
                          </a:schemeClr>
                        </a:solidFill>
                      </a:tcPr>
                    </a:tc>
                    <a:tc>
                      <a:txBody>
                        <a:bodyPr/>
                        <a:lstStyle/>
                        <a:p>
                          <a:pPr lvl="0" algn="ctr">
                            <a:lnSpc>
                              <a:spcPct val="200000"/>
                            </a:lnSpc>
                          </a:pPr>
                          <a:r>
                            <a:rPr lang="en-US" dirty="0"/>
                            <a:t>3.6</a:t>
                          </a:r>
                        </a:p>
                      </a:txBody>
                      <a:tcPr>
                        <a:solidFill>
                          <a:schemeClr val="accent1">
                            <a:lumMod val="75000"/>
                            <a:alpha val="69000"/>
                          </a:schemeClr>
                        </a:solidFill>
                      </a:tcPr>
                    </a:tc>
                    <a:tc>
                      <a:txBody>
                        <a:bodyPr/>
                        <a:lstStyle/>
                        <a:p>
                          <a:pPr lvl="0" algn="ctr">
                            <a:lnSpc>
                              <a:spcPct val="200000"/>
                            </a:lnSpc>
                          </a:pPr>
                          <a:r>
                            <a:rPr lang="en-US" dirty="0"/>
                            <a:t>28.9</a:t>
                          </a:r>
                        </a:p>
                      </a:txBody>
                      <a:tcPr>
                        <a:solidFill>
                          <a:schemeClr val="accent1">
                            <a:lumMod val="75000"/>
                            <a:alpha val="69000"/>
                          </a:schemeClr>
                        </a:solidFill>
                      </a:tcPr>
                    </a:tc>
                    <a:extLst>
                      <a:ext uri="{0D108BD9-81ED-4DB2-BD59-A6C34878D82A}">
                        <a16:rowId xmlns:a16="http://schemas.microsoft.com/office/drawing/2014/main" val="698179468"/>
                      </a:ext>
                    </a:extLst>
                  </a:tr>
                  <a:tr h="683091">
                    <a:tc>
                      <a:txBody>
                        <a:bodyPr/>
                        <a:lstStyle/>
                        <a:p>
                          <a:pPr lvl="0" algn="ctr">
                            <a:lnSpc>
                              <a:spcPct val="200000"/>
                            </a:lnSpc>
                          </a:pPr>
                          <a:r>
                            <a:rPr lang="en-US" dirty="0"/>
                            <a:t>DT</a:t>
                          </a:r>
                        </a:p>
                      </a:txBody>
                      <a:tcPr>
                        <a:solidFill>
                          <a:schemeClr val="accent1">
                            <a:lumMod val="75000"/>
                            <a:alpha val="69000"/>
                          </a:schemeClr>
                        </a:solidFill>
                      </a:tcPr>
                    </a:tc>
                    <a:tc>
                      <a:txBody>
                        <a:bodyPr/>
                        <a:lstStyle/>
                        <a:p>
                          <a:pPr lvl="0" algn="ctr">
                            <a:lnSpc>
                              <a:spcPct val="200000"/>
                            </a:lnSpc>
                          </a:pPr>
                          <a:r>
                            <a:rPr lang="en-US" dirty="0"/>
                            <a:t>0.75</a:t>
                          </a:r>
                        </a:p>
                      </a:txBody>
                      <a:tcPr>
                        <a:solidFill>
                          <a:schemeClr val="accent1">
                            <a:lumMod val="75000"/>
                            <a:alpha val="69000"/>
                          </a:schemeClr>
                        </a:solidFill>
                      </a:tcPr>
                    </a:tc>
                    <a:tc>
                      <a:txBody>
                        <a:bodyPr/>
                        <a:lstStyle/>
                        <a:p>
                          <a:pPr lvl="0" algn="ctr">
                            <a:lnSpc>
                              <a:spcPct val="200000"/>
                            </a:lnSpc>
                          </a:pPr>
                          <a:r>
                            <a:rPr lang="en-US" dirty="0"/>
                            <a:t>2.89</a:t>
                          </a:r>
                        </a:p>
                      </a:txBody>
                      <a:tcPr>
                        <a:solidFill>
                          <a:schemeClr val="accent1">
                            <a:lumMod val="75000"/>
                            <a:alpha val="69000"/>
                          </a:schemeClr>
                        </a:solidFill>
                      </a:tcPr>
                    </a:tc>
                    <a:tc>
                      <a:txBody>
                        <a:bodyPr/>
                        <a:lstStyle/>
                        <a:p>
                          <a:pPr lvl="0" algn="ctr">
                            <a:lnSpc>
                              <a:spcPct val="200000"/>
                            </a:lnSpc>
                          </a:pPr>
                          <a:r>
                            <a:rPr lang="en-US" dirty="0"/>
                            <a:t>18.5</a:t>
                          </a:r>
                        </a:p>
                      </a:txBody>
                      <a:tcPr>
                        <a:solidFill>
                          <a:schemeClr val="accent1">
                            <a:lumMod val="75000"/>
                            <a:alpha val="69000"/>
                          </a:schemeClr>
                        </a:solidFill>
                      </a:tcPr>
                    </a:tc>
                    <a:extLst>
                      <a:ext uri="{0D108BD9-81ED-4DB2-BD59-A6C34878D82A}">
                        <a16:rowId xmlns:a16="http://schemas.microsoft.com/office/drawing/2014/main" val="1319543323"/>
                      </a:ext>
                    </a:extLst>
                  </a:tr>
                  <a:tr h="683091">
                    <a:tc>
                      <a:txBody>
                        <a:bodyPr/>
                        <a:lstStyle/>
                        <a:p>
                          <a:pPr lvl="0" algn="ctr">
                            <a:lnSpc>
                              <a:spcPct val="200000"/>
                            </a:lnSpc>
                          </a:pPr>
                          <a:r>
                            <a:rPr lang="en-US" dirty="0"/>
                            <a:t>RF</a:t>
                          </a:r>
                        </a:p>
                      </a:txBody>
                      <a:tcPr>
                        <a:solidFill>
                          <a:schemeClr val="accent1">
                            <a:lumMod val="75000"/>
                            <a:alpha val="69000"/>
                          </a:schemeClr>
                        </a:solidFill>
                      </a:tcPr>
                    </a:tc>
                    <a:tc>
                      <a:txBody>
                        <a:bodyPr/>
                        <a:lstStyle/>
                        <a:p>
                          <a:pPr lvl="0" algn="ctr">
                            <a:lnSpc>
                              <a:spcPct val="200000"/>
                            </a:lnSpc>
                          </a:pPr>
                          <a:r>
                            <a:rPr lang="en-US" dirty="0"/>
                            <a:t>0.81</a:t>
                          </a:r>
                        </a:p>
                      </a:txBody>
                      <a:tcPr>
                        <a:solidFill>
                          <a:schemeClr val="accent1">
                            <a:lumMod val="75000"/>
                            <a:alpha val="69000"/>
                          </a:schemeClr>
                        </a:solidFill>
                      </a:tcPr>
                    </a:tc>
                    <a:tc>
                      <a:txBody>
                        <a:bodyPr/>
                        <a:lstStyle/>
                        <a:p>
                          <a:pPr lvl="0" algn="ctr">
                            <a:lnSpc>
                              <a:spcPct val="200000"/>
                            </a:lnSpc>
                          </a:pPr>
                          <a:r>
                            <a:rPr lang="en-US" dirty="0"/>
                            <a:t>2.45</a:t>
                          </a:r>
                        </a:p>
                      </a:txBody>
                      <a:tcPr>
                        <a:solidFill>
                          <a:schemeClr val="accent1">
                            <a:lumMod val="75000"/>
                            <a:alpha val="69000"/>
                          </a:schemeClr>
                        </a:solidFill>
                      </a:tcPr>
                    </a:tc>
                    <a:tc>
                      <a:txBody>
                        <a:bodyPr/>
                        <a:lstStyle/>
                        <a:p>
                          <a:pPr lvl="0" algn="ctr">
                            <a:lnSpc>
                              <a:spcPct val="200000"/>
                            </a:lnSpc>
                          </a:pPr>
                          <a:r>
                            <a:rPr lang="en-US" dirty="0"/>
                            <a:t>15.8</a:t>
                          </a:r>
                        </a:p>
                      </a:txBody>
                      <a:tcPr>
                        <a:solidFill>
                          <a:schemeClr val="accent1">
                            <a:lumMod val="75000"/>
                            <a:alpha val="69000"/>
                          </a:schemeClr>
                        </a:solidFill>
                      </a:tcPr>
                    </a:tc>
                    <a:extLst>
                      <a:ext uri="{0D108BD9-81ED-4DB2-BD59-A6C34878D82A}">
                        <a16:rowId xmlns:a16="http://schemas.microsoft.com/office/drawing/2014/main" val="1692674947"/>
                      </a:ext>
                    </a:extLst>
                  </a:tr>
                </a:tbl>
              </a:graphicData>
            </a:graphic>
          </p:graphicFrame>
        </mc:Choice>
        <mc:Fallback xmlns="">
          <p:graphicFrame>
            <p:nvGraphicFramePr>
              <p:cNvPr id="5" name="Table 4">
                <a:extLst>
                  <a:ext uri="{FF2B5EF4-FFF2-40B4-BE49-F238E27FC236}">
                    <a16:creationId xmlns:a16="http://schemas.microsoft.com/office/drawing/2014/main" id="{1AD5CA00-C432-7369-9C90-ECE6C7700C59}"/>
                  </a:ext>
                </a:extLst>
              </p:cNvPr>
              <p:cNvGraphicFramePr>
                <a:graphicFrameLocks noGrp="1"/>
              </p:cNvGraphicFramePr>
              <p:nvPr>
                <p:extLst>
                  <p:ext uri="{D42A27DB-BD31-4B8C-83A1-F6EECF244321}">
                    <p14:modId xmlns:p14="http://schemas.microsoft.com/office/powerpoint/2010/main" val="2638585845"/>
                  </p:ext>
                </p:extLst>
              </p:nvPr>
            </p:nvGraphicFramePr>
            <p:xfrm>
              <a:off x="1940560" y="2832918"/>
              <a:ext cx="8214116" cy="3415455"/>
            </p:xfrm>
            <a:graphic>
              <a:graphicData uri="http://schemas.openxmlformats.org/drawingml/2006/table">
                <a:tbl>
                  <a:tblPr firstRow="1" bandRow="1">
                    <a:tableStyleId>{5C22544A-7EE6-4342-B048-85BDC9FD1C3A}</a:tableStyleId>
                  </a:tblPr>
                  <a:tblGrid>
                    <a:gridCol w="2053529">
                      <a:extLst>
                        <a:ext uri="{9D8B030D-6E8A-4147-A177-3AD203B41FA5}">
                          <a16:colId xmlns:a16="http://schemas.microsoft.com/office/drawing/2014/main" val="1333680116"/>
                        </a:ext>
                      </a:extLst>
                    </a:gridCol>
                    <a:gridCol w="2053529">
                      <a:extLst>
                        <a:ext uri="{9D8B030D-6E8A-4147-A177-3AD203B41FA5}">
                          <a16:colId xmlns:a16="http://schemas.microsoft.com/office/drawing/2014/main" val="2739409675"/>
                        </a:ext>
                      </a:extLst>
                    </a:gridCol>
                    <a:gridCol w="2053529">
                      <a:extLst>
                        <a:ext uri="{9D8B030D-6E8A-4147-A177-3AD203B41FA5}">
                          <a16:colId xmlns:a16="http://schemas.microsoft.com/office/drawing/2014/main" val="151600532"/>
                        </a:ext>
                      </a:extLst>
                    </a:gridCol>
                    <a:gridCol w="2053529">
                      <a:extLst>
                        <a:ext uri="{9D8B030D-6E8A-4147-A177-3AD203B41FA5}">
                          <a16:colId xmlns:a16="http://schemas.microsoft.com/office/drawing/2014/main" val="328394657"/>
                        </a:ext>
                      </a:extLst>
                    </a:gridCol>
                  </a:tblGrid>
                  <a:tr h="683091">
                    <a:tc>
                      <a:txBody>
                        <a:bodyPr/>
                        <a:lstStyle/>
                        <a:p>
                          <a:pPr lvl="0" algn="ctr">
                            <a:lnSpc>
                              <a:spcPct val="200000"/>
                            </a:lnSpc>
                          </a:pPr>
                          <a:r>
                            <a:rPr lang="en-US" dirty="0"/>
                            <a:t>Model</a:t>
                          </a:r>
                        </a:p>
                      </a:txBody>
                      <a:tcPr>
                        <a:solidFill>
                          <a:schemeClr val="accent1">
                            <a:lumMod val="75000"/>
                            <a:alpha val="69000"/>
                          </a:schemeClr>
                        </a:solidFill>
                      </a:tcPr>
                    </a:tc>
                    <a:tc>
                      <a:txBody>
                        <a:bodyPr/>
                        <a:lstStyle/>
                        <a:p>
                          <a:endParaRPr lang="en-US"/>
                        </a:p>
                      </a:txBody>
                      <a:tcPr>
                        <a:blipFill>
                          <a:blip r:embed="rId2"/>
                          <a:stretch>
                            <a:fillRect l="-100297" t="-893" r="-201187" b="-403571"/>
                          </a:stretch>
                        </a:blipFill>
                      </a:tcPr>
                    </a:tc>
                    <a:tc>
                      <a:txBody>
                        <a:bodyPr/>
                        <a:lstStyle/>
                        <a:p>
                          <a:pPr lvl="0" algn="ctr">
                            <a:lnSpc>
                              <a:spcPct val="200000"/>
                            </a:lnSpc>
                          </a:pPr>
                          <a:r>
                            <a:rPr lang="en-US" dirty="0"/>
                            <a:t>MAE</a:t>
                          </a:r>
                        </a:p>
                      </a:txBody>
                      <a:tcPr>
                        <a:solidFill>
                          <a:schemeClr val="accent1">
                            <a:lumMod val="75000"/>
                            <a:alpha val="69000"/>
                          </a:schemeClr>
                        </a:solidFill>
                      </a:tcPr>
                    </a:tc>
                    <a:tc>
                      <a:txBody>
                        <a:bodyPr/>
                        <a:lstStyle/>
                        <a:p>
                          <a:pPr lvl="0" algn="ctr">
                            <a:lnSpc>
                              <a:spcPct val="200000"/>
                            </a:lnSpc>
                          </a:pPr>
                          <a:r>
                            <a:rPr lang="en-US" dirty="0"/>
                            <a:t>MSE</a:t>
                          </a:r>
                        </a:p>
                      </a:txBody>
                      <a:tcPr>
                        <a:solidFill>
                          <a:schemeClr val="accent1">
                            <a:lumMod val="75000"/>
                            <a:alpha val="69000"/>
                          </a:schemeClr>
                        </a:solidFill>
                      </a:tcPr>
                    </a:tc>
                    <a:extLst>
                      <a:ext uri="{0D108BD9-81ED-4DB2-BD59-A6C34878D82A}">
                        <a16:rowId xmlns:a16="http://schemas.microsoft.com/office/drawing/2014/main" val="3870189587"/>
                      </a:ext>
                    </a:extLst>
                  </a:tr>
                  <a:tr h="683091">
                    <a:tc>
                      <a:txBody>
                        <a:bodyPr/>
                        <a:lstStyle/>
                        <a:p>
                          <a:pPr lvl="0" algn="ctr">
                            <a:lnSpc>
                              <a:spcPct val="200000"/>
                            </a:lnSpc>
                          </a:pPr>
                          <a:r>
                            <a:rPr lang="en-US" dirty="0"/>
                            <a:t>KNN</a:t>
                          </a:r>
                        </a:p>
                      </a:txBody>
                      <a:tcPr>
                        <a:solidFill>
                          <a:schemeClr val="accent1">
                            <a:lumMod val="75000"/>
                            <a:alpha val="69000"/>
                          </a:schemeClr>
                        </a:solidFill>
                      </a:tcPr>
                    </a:tc>
                    <a:tc>
                      <a:txBody>
                        <a:bodyPr/>
                        <a:lstStyle/>
                        <a:p>
                          <a:pPr lvl="0" algn="ctr">
                            <a:lnSpc>
                              <a:spcPct val="200000"/>
                            </a:lnSpc>
                          </a:pPr>
                          <a:r>
                            <a:rPr lang="en-US"/>
                            <a:t>0.75</a:t>
                          </a:r>
                          <a:endParaRPr lang="en-US" dirty="0"/>
                        </a:p>
                      </a:txBody>
                      <a:tcPr>
                        <a:solidFill>
                          <a:schemeClr val="accent1">
                            <a:lumMod val="75000"/>
                            <a:alpha val="69000"/>
                          </a:schemeClr>
                        </a:solidFill>
                      </a:tcPr>
                    </a:tc>
                    <a:tc>
                      <a:txBody>
                        <a:bodyPr/>
                        <a:lstStyle/>
                        <a:p>
                          <a:pPr lvl="0" algn="ctr">
                            <a:lnSpc>
                              <a:spcPct val="200000"/>
                            </a:lnSpc>
                          </a:pPr>
                          <a:r>
                            <a:rPr lang="en-US" dirty="0"/>
                            <a:t>3.06</a:t>
                          </a:r>
                        </a:p>
                      </a:txBody>
                      <a:tcPr>
                        <a:solidFill>
                          <a:schemeClr val="accent1">
                            <a:lumMod val="75000"/>
                            <a:alpha val="69000"/>
                          </a:schemeClr>
                        </a:solidFill>
                      </a:tcPr>
                    </a:tc>
                    <a:tc>
                      <a:txBody>
                        <a:bodyPr/>
                        <a:lstStyle/>
                        <a:p>
                          <a:pPr lvl="0" algn="ctr">
                            <a:lnSpc>
                              <a:spcPct val="200000"/>
                            </a:lnSpc>
                          </a:pPr>
                          <a:r>
                            <a:rPr lang="en-US" dirty="0"/>
                            <a:t>25.6</a:t>
                          </a:r>
                        </a:p>
                      </a:txBody>
                      <a:tcPr>
                        <a:solidFill>
                          <a:schemeClr val="accent1">
                            <a:lumMod val="75000"/>
                            <a:alpha val="69000"/>
                          </a:schemeClr>
                        </a:solidFill>
                      </a:tcPr>
                    </a:tc>
                    <a:extLst>
                      <a:ext uri="{0D108BD9-81ED-4DB2-BD59-A6C34878D82A}">
                        <a16:rowId xmlns:a16="http://schemas.microsoft.com/office/drawing/2014/main" val="2277446095"/>
                      </a:ext>
                    </a:extLst>
                  </a:tr>
                  <a:tr h="683091">
                    <a:tc>
                      <a:txBody>
                        <a:bodyPr/>
                        <a:lstStyle/>
                        <a:p>
                          <a:pPr lvl="0" algn="ctr">
                            <a:lnSpc>
                              <a:spcPct val="200000"/>
                            </a:lnSpc>
                          </a:pPr>
                          <a:r>
                            <a:rPr lang="en-US" dirty="0"/>
                            <a:t>LR</a:t>
                          </a:r>
                        </a:p>
                      </a:txBody>
                      <a:tcPr>
                        <a:solidFill>
                          <a:schemeClr val="accent1">
                            <a:lumMod val="75000"/>
                            <a:alpha val="69000"/>
                          </a:schemeClr>
                        </a:solidFill>
                      </a:tcPr>
                    </a:tc>
                    <a:tc>
                      <a:txBody>
                        <a:bodyPr/>
                        <a:lstStyle/>
                        <a:p>
                          <a:pPr lvl="0" algn="ctr">
                            <a:lnSpc>
                              <a:spcPct val="200000"/>
                            </a:lnSpc>
                          </a:pPr>
                          <a:r>
                            <a:rPr lang="en-US" dirty="0"/>
                            <a:t>0.65</a:t>
                          </a:r>
                        </a:p>
                      </a:txBody>
                      <a:tcPr>
                        <a:solidFill>
                          <a:schemeClr val="accent1">
                            <a:lumMod val="75000"/>
                            <a:alpha val="69000"/>
                          </a:schemeClr>
                        </a:solidFill>
                      </a:tcPr>
                    </a:tc>
                    <a:tc>
                      <a:txBody>
                        <a:bodyPr/>
                        <a:lstStyle/>
                        <a:p>
                          <a:pPr lvl="0" algn="ctr">
                            <a:lnSpc>
                              <a:spcPct val="200000"/>
                            </a:lnSpc>
                          </a:pPr>
                          <a:r>
                            <a:rPr lang="en-US" dirty="0"/>
                            <a:t>3.6</a:t>
                          </a:r>
                        </a:p>
                      </a:txBody>
                      <a:tcPr>
                        <a:solidFill>
                          <a:schemeClr val="accent1">
                            <a:lumMod val="75000"/>
                            <a:alpha val="69000"/>
                          </a:schemeClr>
                        </a:solidFill>
                      </a:tcPr>
                    </a:tc>
                    <a:tc>
                      <a:txBody>
                        <a:bodyPr/>
                        <a:lstStyle/>
                        <a:p>
                          <a:pPr lvl="0" algn="ctr">
                            <a:lnSpc>
                              <a:spcPct val="200000"/>
                            </a:lnSpc>
                          </a:pPr>
                          <a:r>
                            <a:rPr lang="en-US" dirty="0"/>
                            <a:t>28.9</a:t>
                          </a:r>
                        </a:p>
                      </a:txBody>
                      <a:tcPr>
                        <a:solidFill>
                          <a:schemeClr val="accent1">
                            <a:lumMod val="75000"/>
                            <a:alpha val="69000"/>
                          </a:schemeClr>
                        </a:solidFill>
                      </a:tcPr>
                    </a:tc>
                    <a:extLst>
                      <a:ext uri="{0D108BD9-81ED-4DB2-BD59-A6C34878D82A}">
                        <a16:rowId xmlns:a16="http://schemas.microsoft.com/office/drawing/2014/main" val="698179468"/>
                      </a:ext>
                    </a:extLst>
                  </a:tr>
                  <a:tr h="683091">
                    <a:tc>
                      <a:txBody>
                        <a:bodyPr/>
                        <a:lstStyle/>
                        <a:p>
                          <a:pPr lvl="0" algn="ctr">
                            <a:lnSpc>
                              <a:spcPct val="200000"/>
                            </a:lnSpc>
                          </a:pPr>
                          <a:r>
                            <a:rPr lang="en-US" dirty="0"/>
                            <a:t>DT</a:t>
                          </a:r>
                        </a:p>
                      </a:txBody>
                      <a:tcPr>
                        <a:solidFill>
                          <a:schemeClr val="accent1">
                            <a:lumMod val="75000"/>
                            <a:alpha val="69000"/>
                          </a:schemeClr>
                        </a:solidFill>
                      </a:tcPr>
                    </a:tc>
                    <a:tc>
                      <a:txBody>
                        <a:bodyPr/>
                        <a:lstStyle/>
                        <a:p>
                          <a:pPr lvl="0" algn="ctr">
                            <a:lnSpc>
                              <a:spcPct val="200000"/>
                            </a:lnSpc>
                          </a:pPr>
                          <a:r>
                            <a:rPr lang="en-US" dirty="0"/>
                            <a:t>0.75</a:t>
                          </a:r>
                        </a:p>
                      </a:txBody>
                      <a:tcPr>
                        <a:solidFill>
                          <a:schemeClr val="accent1">
                            <a:lumMod val="75000"/>
                            <a:alpha val="69000"/>
                          </a:schemeClr>
                        </a:solidFill>
                      </a:tcPr>
                    </a:tc>
                    <a:tc>
                      <a:txBody>
                        <a:bodyPr/>
                        <a:lstStyle/>
                        <a:p>
                          <a:pPr lvl="0" algn="ctr">
                            <a:lnSpc>
                              <a:spcPct val="200000"/>
                            </a:lnSpc>
                          </a:pPr>
                          <a:r>
                            <a:rPr lang="en-US" dirty="0"/>
                            <a:t>2.89</a:t>
                          </a:r>
                        </a:p>
                      </a:txBody>
                      <a:tcPr>
                        <a:solidFill>
                          <a:schemeClr val="accent1">
                            <a:lumMod val="75000"/>
                            <a:alpha val="69000"/>
                          </a:schemeClr>
                        </a:solidFill>
                      </a:tcPr>
                    </a:tc>
                    <a:tc>
                      <a:txBody>
                        <a:bodyPr/>
                        <a:lstStyle/>
                        <a:p>
                          <a:pPr lvl="0" algn="ctr">
                            <a:lnSpc>
                              <a:spcPct val="200000"/>
                            </a:lnSpc>
                          </a:pPr>
                          <a:r>
                            <a:rPr lang="en-US" dirty="0"/>
                            <a:t>18.5</a:t>
                          </a:r>
                        </a:p>
                      </a:txBody>
                      <a:tcPr>
                        <a:solidFill>
                          <a:schemeClr val="accent1">
                            <a:lumMod val="75000"/>
                            <a:alpha val="69000"/>
                          </a:schemeClr>
                        </a:solidFill>
                      </a:tcPr>
                    </a:tc>
                    <a:extLst>
                      <a:ext uri="{0D108BD9-81ED-4DB2-BD59-A6C34878D82A}">
                        <a16:rowId xmlns:a16="http://schemas.microsoft.com/office/drawing/2014/main" val="1319543323"/>
                      </a:ext>
                    </a:extLst>
                  </a:tr>
                  <a:tr h="683091">
                    <a:tc>
                      <a:txBody>
                        <a:bodyPr/>
                        <a:lstStyle/>
                        <a:p>
                          <a:pPr lvl="0" algn="ctr">
                            <a:lnSpc>
                              <a:spcPct val="200000"/>
                            </a:lnSpc>
                          </a:pPr>
                          <a:r>
                            <a:rPr lang="en-US" dirty="0"/>
                            <a:t>RF</a:t>
                          </a:r>
                        </a:p>
                      </a:txBody>
                      <a:tcPr>
                        <a:solidFill>
                          <a:schemeClr val="accent1">
                            <a:lumMod val="75000"/>
                            <a:alpha val="69000"/>
                          </a:schemeClr>
                        </a:solidFill>
                      </a:tcPr>
                    </a:tc>
                    <a:tc>
                      <a:txBody>
                        <a:bodyPr/>
                        <a:lstStyle/>
                        <a:p>
                          <a:pPr lvl="0" algn="ctr">
                            <a:lnSpc>
                              <a:spcPct val="200000"/>
                            </a:lnSpc>
                          </a:pPr>
                          <a:r>
                            <a:rPr lang="en-US" dirty="0"/>
                            <a:t>0.81</a:t>
                          </a:r>
                        </a:p>
                      </a:txBody>
                      <a:tcPr>
                        <a:solidFill>
                          <a:schemeClr val="accent1">
                            <a:lumMod val="75000"/>
                            <a:alpha val="69000"/>
                          </a:schemeClr>
                        </a:solidFill>
                      </a:tcPr>
                    </a:tc>
                    <a:tc>
                      <a:txBody>
                        <a:bodyPr/>
                        <a:lstStyle/>
                        <a:p>
                          <a:pPr lvl="0" algn="ctr">
                            <a:lnSpc>
                              <a:spcPct val="200000"/>
                            </a:lnSpc>
                          </a:pPr>
                          <a:r>
                            <a:rPr lang="en-US" dirty="0"/>
                            <a:t>2.45</a:t>
                          </a:r>
                        </a:p>
                      </a:txBody>
                      <a:tcPr>
                        <a:solidFill>
                          <a:schemeClr val="accent1">
                            <a:lumMod val="75000"/>
                            <a:alpha val="69000"/>
                          </a:schemeClr>
                        </a:solidFill>
                      </a:tcPr>
                    </a:tc>
                    <a:tc>
                      <a:txBody>
                        <a:bodyPr/>
                        <a:lstStyle/>
                        <a:p>
                          <a:pPr lvl="0" algn="ctr">
                            <a:lnSpc>
                              <a:spcPct val="200000"/>
                            </a:lnSpc>
                          </a:pPr>
                          <a:r>
                            <a:rPr lang="en-US" dirty="0"/>
                            <a:t>15.8</a:t>
                          </a:r>
                        </a:p>
                      </a:txBody>
                      <a:tcPr>
                        <a:solidFill>
                          <a:schemeClr val="accent1">
                            <a:lumMod val="75000"/>
                            <a:alpha val="69000"/>
                          </a:schemeClr>
                        </a:solidFill>
                      </a:tcPr>
                    </a:tc>
                    <a:extLst>
                      <a:ext uri="{0D108BD9-81ED-4DB2-BD59-A6C34878D82A}">
                        <a16:rowId xmlns:a16="http://schemas.microsoft.com/office/drawing/2014/main" val="1692674947"/>
                      </a:ext>
                    </a:extLst>
                  </a:tr>
                </a:tbl>
              </a:graphicData>
            </a:graphic>
          </p:graphicFrame>
        </mc:Fallback>
      </mc:AlternateContent>
    </p:spTree>
    <p:extLst>
      <p:ext uri="{BB962C8B-B14F-4D97-AF65-F5344CB8AC3E}">
        <p14:creationId xmlns:p14="http://schemas.microsoft.com/office/powerpoint/2010/main" val="5734847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2.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{7B32FB05-D08D-40DF-8ADF-CBB845396A9B}tf11665031_win32</Template>
  <TotalTime>222</TotalTime>
  <Words>604</Words>
  <Application>Microsoft Office PowerPoint</Application>
  <PresentationFormat>Widescreen</PresentationFormat>
  <Paragraphs>101</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Arial Nova</vt:lpstr>
      <vt:lpstr>Arial Nova Light</vt:lpstr>
      <vt:lpstr>Cambria Math</vt:lpstr>
      <vt:lpstr>Consolas</vt:lpstr>
      <vt:lpstr>inherit</vt:lpstr>
      <vt:lpstr>Söhne</vt:lpstr>
      <vt:lpstr>Wingdings</vt:lpstr>
      <vt:lpstr>Wingdings 2</vt:lpstr>
      <vt:lpstr>SlateVTI</vt:lpstr>
      <vt:lpstr>Real  Estate</vt:lpstr>
      <vt:lpstr>Table Of Contents</vt:lpstr>
      <vt:lpstr>Introduction</vt:lpstr>
      <vt:lpstr>About the Dataset</vt:lpstr>
      <vt:lpstr>PowerPoint Presentation</vt:lpstr>
      <vt:lpstr>Exploratory Analysis</vt:lpstr>
      <vt:lpstr>Correlation</vt:lpstr>
      <vt:lpstr>Machine Learning Models</vt:lpstr>
      <vt:lpstr>Evaluation Metrics</vt:lpstr>
      <vt:lpstr>PowerPoint Presentation</vt:lpstr>
      <vt:lpstr>Conclusion</vt:lpstr>
      <vt:lpstr>Self Learning</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dc:title>
  <dc:creator>Ali Reda</dc:creator>
  <cp:lastModifiedBy>Ali Reda</cp:lastModifiedBy>
  <cp:revision>6</cp:revision>
  <dcterms:created xsi:type="dcterms:W3CDTF">2024-01-01T23:44:41Z</dcterms:created>
  <dcterms:modified xsi:type="dcterms:W3CDTF">2024-01-02T09:26:12Z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