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notesMasterIdLst>
    <p:notesMasterId r:id="rId26"/>
  </p:notesMasterIdLst>
  <p:handoutMasterIdLst>
    <p:handoutMasterId r:id="rId27"/>
  </p:handoutMasterIdLst>
  <p:sldIdLst>
    <p:sldId id="411" r:id="rId2"/>
    <p:sldId id="412" r:id="rId3"/>
    <p:sldId id="413" r:id="rId4"/>
    <p:sldId id="458" r:id="rId5"/>
    <p:sldId id="414" r:id="rId6"/>
    <p:sldId id="453" r:id="rId7"/>
    <p:sldId id="454" r:id="rId8"/>
    <p:sldId id="416" r:id="rId9"/>
    <p:sldId id="417" r:id="rId10"/>
    <p:sldId id="442" r:id="rId11"/>
    <p:sldId id="443" r:id="rId12"/>
    <p:sldId id="450" r:id="rId13"/>
    <p:sldId id="455" r:id="rId14"/>
    <p:sldId id="461" r:id="rId15"/>
    <p:sldId id="462" r:id="rId16"/>
    <p:sldId id="463" r:id="rId17"/>
    <p:sldId id="464" r:id="rId18"/>
    <p:sldId id="466" r:id="rId19"/>
    <p:sldId id="452" r:id="rId20"/>
    <p:sldId id="456" r:id="rId21"/>
    <p:sldId id="459" r:id="rId22"/>
    <p:sldId id="460" r:id="rId23"/>
    <p:sldId id="467" r:id="rId24"/>
    <p:sldId id="468" r:id="rId2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99"/>
    <a:srgbClr val="000000"/>
    <a:srgbClr val="DC3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23" autoAdjust="0"/>
    <p:restoredTop sz="90929"/>
  </p:normalViewPr>
  <p:slideViewPr>
    <p:cSldViewPr>
      <p:cViewPr varScale="1">
        <p:scale>
          <a:sx n="85" d="100"/>
          <a:sy n="85" d="100"/>
        </p:scale>
        <p:origin x="336" y="5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F79D32-4EE3-4A8A-B86B-73B0B4E80F5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00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7347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7350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7351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B3BCF9-81AE-4CDB-A1B6-A393E444E0F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5138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9240E1-A181-410C-B846-643B5DE81139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51A7B-39E9-4F3B-927B-B5DF40C40FB0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4783095"/>
            <a:ext cx="3836404" cy="273844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0B6CE-0FBB-46D9-BE42-8C5253D8C893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5"/>
              </a:buClr>
              <a:defRPr/>
            </a:lvl2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F93D1D-B6DC-4D77-A1CA-688C3D260937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86087B-4075-47D4-BF07-F5EB79AA2A2A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618C4-503B-4278-AB84-B32A7B8A5C64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E1C1C3-0E1D-458F-BADA-106670CC0F3A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86EE5B-7323-4001-964E-0DF996B53789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B4B035-5512-454B-859D-A2A8BE797968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7456FC-C1BB-4463-9A73-1268F3497D1A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pPr>
              <a:defRPr/>
            </a:pPr>
            <a:fld id="{3F726314-352D-4F7E-B471-1AE1CD833D1C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C6ADFD4C-D249-45E8-9B89-D4BB2756057C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The Systems Stream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Welcome to Systems at Seneca College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085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796796"/>
          </a:xfrm>
        </p:spPr>
        <p:txBody>
          <a:bodyPr>
            <a:normAutofit/>
          </a:bodyPr>
          <a:lstStyle/>
          <a:p>
            <a:r>
              <a:rPr lang="en-CA" dirty="0"/>
              <a:t>What you will learn in the Systems Stream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2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What goes into a system?</a:t>
            </a:r>
          </a:p>
          <a:p>
            <a:r>
              <a:rPr lang="en-CA" dirty="0"/>
              <a:t>How do we determine what needs to be built?</a:t>
            </a:r>
          </a:p>
          <a:p>
            <a:r>
              <a:rPr lang="en-CA" dirty="0"/>
              <a:t>Who is involved with these decisions?</a:t>
            </a:r>
          </a:p>
          <a:p>
            <a:endParaRPr lang="en-CA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" t="398" r="13702" b="1195"/>
          <a:stretch/>
        </p:blipFill>
        <p:spPr>
          <a:xfrm>
            <a:off x="4754880" y="1371600"/>
            <a:ext cx="4114800" cy="3474720"/>
          </a:xfrm>
        </p:spPr>
      </p:pic>
    </p:spTree>
    <p:extLst>
      <p:ext uri="{BB962C8B-B14F-4D97-AF65-F5344CB8AC3E}">
        <p14:creationId xmlns:p14="http://schemas.microsoft.com/office/powerpoint/2010/main" val="3668116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System Design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How will our system work?</a:t>
            </a:r>
          </a:p>
          <a:p>
            <a:r>
              <a:rPr lang="en-CA" sz="2400" dirty="0"/>
              <a:t>What is the ‘flow’ of input and output?</a:t>
            </a:r>
          </a:p>
          <a:p>
            <a:r>
              <a:rPr lang="en-CA" sz="2400" dirty="0"/>
              <a:t>How does the user’s interaction affect the system’s behaviour?</a:t>
            </a:r>
          </a:p>
          <a:p>
            <a:r>
              <a:rPr lang="en-CA" sz="2400" dirty="0"/>
              <a:t>What will the system look like?</a:t>
            </a:r>
          </a:p>
          <a:p>
            <a:r>
              <a:rPr lang="en-CA" sz="2400" dirty="0"/>
              <a:t>How will data be stored?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4" t="2186" r="13924" b="1308"/>
          <a:stretch/>
        </p:blipFill>
        <p:spPr>
          <a:xfrm>
            <a:off x="4754880" y="1371600"/>
            <a:ext cx="4114800" cy="3474720"/>
          </a:xfrm>
        </p:spPr>
      </p:pic>
    </p:spTree>
    <p:extLst>
      <p:ext uri="{BB962C8B-B14F-4D97-AF65-F5344CB8AC3E}">
        <p14:creationId xmlns:p14="http://schemas.microsoft.com/office/powerpoint/2010/main" val="664664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System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Build the system</a:t>
            </a:r>
          </a:p>
          <a:p>
            <a:r>
              <a:rPr lang="en-CA" dirty="0"/>
              <a:t>Create documentation</a:t>
            </a:r>
          </a:p>
          <a:p>
            <a:r>
              <a:rPr lang="en-CA" dirty="0"/>
              <a:t>Test</a:t>
            </a:r>
          </a:p>
          <a:p>
            <a:r>
              <a:rPr lang="en-CA" dirty="0"/>
              <a:t>Maintain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0" t="3703" r="17614" b="4815"/>
          <a:stretch/>
        </p:blipFill>
        <p:spPr>
          <a:xfrm>
            <a:off x="4754880" y="1371600"/>
            <a:ext cx="4114800" cy="3474720"/>
          </a:xfrm>
        </p:spPr>
      </p:pic>
    </p:spTree>
    <p:extLst>
      <p:ext uri="{BB962C8B-B14F-4D97-AF65-F5344CB8AC3E}">
        <p14:creationId xmlns:p14="http://schemas.microsoft.com/office/powerpoint/2010/main" val="365539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Stream of Subjects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CPA students the experience of completing the SDLC</a:t>
            </a:r>
            <a:r>
              <a:rPr lang="en-CA" dirty="0"/>
              <a:t> using object oriented project management design techniques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621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Stream – SYD366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Experience the difference between Predictive and Agile Project Management methodologies</a:t>
            </a:r>
          </a:p>
          <a:p>
            <a:r>
              <a:rPr lang="en-US" dirty="0"/>
              <a:t>Follows a small business through selection of software</a:t>
            </a:r>
          </a:p>
          <a:p>
            <a:r>
              <a:rPr lang="en-US" dirty="0"/>
              <a:t>Build Class and Sequence Diagrams by reviewing User Stories (Agile artifacts) and Systems Use Case Specifications. </a:t>
            </a:r>
          </a:p>
          <a:p>
            <a:r>
              <a:rPr lang="en-US" dirty="0"/>
              <a:t>Research off the shelf software solutions and determine the best fit.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581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Steam – SYD466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Follows a medium to large business through the design of software</a:t>
            </a:r>
          </a:p>
          <a:p>
            <a:r>
              <a:rPr lang="en-US" dirty="0"/>
              <a:t>Utilize advanced Modelling techniques</a:t>
            </a:r>
          </a:p>
          <a:p>
            <a:r>
              <a:rPr lang="en-US" dirty="0"/>
              <a:t>Write User Stories (Agile artifacts) and Systems Use Case specifications from a case study. </a:t>
            </a:r>
          </a:p>
          <a:p>
            <a:r>
              <a:rPr lang="en-US" dirty="0"/>
              <a:t>Complete a response to a request for Proposal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615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Steam – PRJ566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knowledge acquired in the SYD366 &amp; SYD466, Start developing a solution to solve a real life problem</a:t>
            </a:r>
          </a:p>
          <a:p>
            <a:r>
              <a:rPr lang="en-US" dirty="0"/>
              <a:t>Design and plan the implementation of the solution in a group environment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976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Stream – PRJ666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and test the implementation of the developed solution previously developed in the PRJ566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166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The SDLC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altLang="en-US" dirty="0"/>
              <a:t>The Systems stream of courses provide the knowledge of the steps that need to be followed to successfully create a software solution from the </a:t>
            </a:r>
            <a:r>
              <a:rPr lang="en-US" altLang="en-US" b="1" dirty="0">
                <a:solidFill>
                  <a:schemeClr val="accent1"/>
                </a:solidFill>
              </a:rPr>
              <a:t>inception of the idea to a working, fully operational system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688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796796"/>
          </a:xfrm>
        </p:spPr>
        <p:txBody>
          <a:bodyPr/>
          <a:lstStyle/>
          <a:p>
            <a:r>
              <a:rPr lang="en-CA"/>
              <a:t>What is a System?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6169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System Stream - completes SDLC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altLang="en-US" dirty="0"/>
              <a:t>This collection of steps is called the </a:t>
            </a:r>
            <a:r>
              <a:rPr lang="en-US" altLang="en-US" b="1" dirty="0">
                <a:solidFill>
                  <a:schemeClr val="accent5"/>
                </a:solidFill>
              </a:rPr>
              <a:t>Systems Development Life Cycle</a:t>
            </a:r>
            <a:r>
              <a:rPr lang="en-US" altLang="en-US" dirty="0"/>
              <a:t>.</a:t>
            </a:r>
          </a:p>
          <a:p>
            <a:pPr marL="118872" indent="0">
              <a:buNone/>
            </a:pPr>
            <a:endParaRPr lang="en-US" altLang="en-US" dirty="0"/>
          </a:p>
          <a:p>
            <a:pPr marL="118872" indent="0">
              <a:buNone/>
            </a:pPr>
            <a:r>
              <a:rPr lang="en-US" altLang="en-US" dirty="0"/>
              <a:t>By the time that you have completed the 4 courses comprising the Systems Stream in CPA, you will have experienced the SDLC using Agile methodologies and artifacts</a:t>
            </a:r>
          </a:p>
          <a:p>
            <a:pPr marL="118872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7900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System Stream prepares you for the Role of the Systems Analyst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An IT professional involved in the development of a computerized solution to a business </a:t>
            </a:r>
            <a:r>
              <a:rPr lang="en-CA" sz="2400" dirty="0"/>
              <a:t>problem</a:t>
            </a:r>
          </a:p>
          <a:p>
            <a:r>
              <a:rPr lang="en-US" sz="2400" dirty="0"/>
              <a:t>Requires extensive technical, business and people knowledge, communication, business</a:t>
            </a:r>
            <a:r>
              <a:rPr lang="en-CA" sz="2400" dirty="0"/>
              <a:t>and technical skills</a:t>
            </a:r>
          </a:p>
          <a:p>
            <a:r>
              <a:rPr lang="en-US" sz="2400" dirty="0"/>
              <a:t>Is fundamentally </a:t>
            </a:r>
            <a:r>
              <a:rPr lang="en-US" sz="2400" i="1" dirty="0"/>
              <a:t>curious </a:t>
            </a:r>
            <a:r>
              <a:rPr lang="en-US" sz="2400" dirty="0"/>
              <a:t>to explore how things are done with a desire to make them work</a:t>
            </a:r>
            <a:r>
              <a:rPr lang="en-CA" sz="2400" dirty="0"/>
              <a:t>better</a:t>
            </a:r>
          </a:p>
          <a:p>
            <a:r>
              <a:rPr lang="en-US" sz="2400" dirty="0"/>
              <a:t>Focuses on understanding the business problem</a:t>
            </a:r>
          </a:p>
          <a:p>
            <a:r>
              <a:rPr lang="en-US" sz="2400" dirty="0"/>
              <a:t>Focuses on the approach to be taken to solve the business problem</a:t>
            </a:r>
          </a:p>
          <a:p>
            <a:r>
              <a:rPr lang="en-CA" sz="2400" dirty="0"/>
              <a:t>Meeting and managing deadlines</a:t>
            </a:r>
            <a:r>
              <a:rPr lang="en-CA" sz="2400" b="1" dirty="0"/>
              <a:t> 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67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Analyst Skills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Technical Knowledge and Skills</a:t>
            </a:r>
          </a:p>
          <a:p>
            <a:r>
              <a:rPr lang="en-CA" dirty="0"/>
              <a:t>Business Knowledge and Skills</a:t>
            </a:r>
          </a:p>
          <a:p>
            <a:r>
              <a:rPr lang="en-CA" dirty="0"/>
              <a:t>People Knowledge and Skills</a:t>
            </a:r>
          </a:p>
          <a:p>
            <a:r>
              <a:rPr lang="en-CA" dirty="0"/>
              <a:t>Integrity &amp; Ethics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06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Job Prospects for a Systems Analyst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Indeed.ca</a:t>
            </a:r>
          </a:p>
          <a:p>
            <a:pPr marL="118872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66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get a good grade in SYD366?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</a:t>
            </a:r>
          </a:p>
          <a:p>
            <a:r>
              <a:rPr lang="en-US" dirty="0"/>
              <a:t>Read</a:t>
            </a:r>
          </a:p>
          <a:p>
            <a:r>
              <a:rPr lang="en-US" dirty="0"/>
              <a:t>Research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3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What is a System?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altLang="en-US" dirty="0"/>
              <a:t>A collection of inter-related components that collect, process and store input to provide as output the information needed to complete (business) tasks.</a:t>
            </a:r>
          </a:p>
          <a:p>
            <a:pPr marL="118872" indent="0">
              <a:buNone/>
            </a:pPr>
            <a:endParaRPr lang="en-US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497" y="1607269"/>
            <a:ext cx="3988005" cy="2914800"/>
          </a:xfrm>
        </p:spPr>
      </p:pic>
    </p:spTree>
    <p:extLst>
      <p:ext uri="{BB962C8B-B14F-4D97-AF65-F5344CB8AC3E}">
        <p14:creationId xmlns:p14="http://schemas.microsoft.com/office/powerpoint/2010/main" val="20565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Characteristics of a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It exists in an environment</a:t>
            </a:r>
          </a:p>
          <a:p>
            <a:r>
              <a:rPr lang="en-CA" dirty="0"/>
              <a:t>It is separated from its environment by a boundary</a:t>
            </a:r>
          </a:p>
          <a:p>
            <a:r>
              <a:rPr lang="en-CA" dirty="0"/>
              <a:t>It has inputs and outputs which come from, or are sent to the environment</a:t>
            </a:r>
          </a:p>
          <a:p>
            <a:r>
              <a:rPr lang="en-CA" dirty="0"/>
              <a:t>It has interfaces</a:t>
            </a:r>
            <a:br>
              <a:rPr lang="en-CA" dirty="0"/>
            </a:br>
            <a:r>
              <a:rPr lang="en-CA" sz="1500" dirty="0"/>
              <a:t>(allows communication between two systems)</a:t>
            </a:r>
          </a:p>
          <a:p>
            <a:r>
              <a:rPr lang="en-CA" dirty="0"/>
              <a:t>It can have sub-systems</a:t>
            </a:r>
            <a:r>
              <a:rPr lang="en-CA" sz="1500" dirty="0"/>
              <a:t> (which are also systems)</a:t>
            </a:r>
          </a:p>
          <a:p>
            <a:r>
              <a:rPr lang="en-CA" dirty="0"/>
              <a:t>It has a control mechanism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Object-Oriented Systems Analysis &amp; Design using UML, 1999 pages 5-6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837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What is a Software System?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altLang="en-US" dirty="0"/>
              <a:t>A combination of </a:t>
            </a:r>
            <a:r>
              <a:rPr lang="en-US" altLang="en-US" b="1" dirty="0">
                <a:solidFill>
                  <a:schemeClr val="accent1"/>
                </a:solidFill>
              </a:rPr>
              <a:t>hardware</a:t>
            </a:r>
            <a:r>
              <a:rPr lang="en-US" altLang="en-US" dirty="0"/>
              <a:t> and developed </a:t>
            </a:r>
            <a:r>
              <a:rPr lang="en-US" altLang="en-US" b="1" dirty="0">
                <a:solidFill>
                  <a:schemeClr val="accent1"/>
                </a:solidFill>
              </a:rPr>
              <a:t>software</a:t>
            </a:r>
            <a:r>
              <a:rPr lang="en-US" altLang="en-US" dirty="0"/>
              <a:t> that creates the </a:t>
            </a:r>
            <a:r>
              <a:rPr lang="en-US" altLang="en-US" b="1" dirty="0">
                <a:solidFill>
                  <a:schemeClr val="accent1"/>
                </a:solidFill>
              </a:rPr>
              <a:t>solution</a:t>
            </a:r>
            <a:r>
              <a:rPr lang="en-US" altLang="en-US" dirty="0"/>
              <a:t> to </a:t>
            </a:r>
            <a:r>
              <a:rPr lang="en-US" altLang="en-US" b="1" dirty="0">
                <a:solidFill>
                  <a:schemeClr val="accent5"/>
                </a:solidFill>
              </a:rPr>
              <a:t>solve a problem or meet the needs </a:t>
            </a:r>
            <a:r>
              <a:rPr lang="en-US" altLang="en-US" dirty="0"/>
              <a:t>(of a business)</a:t>
            </a:r>
          </a:p>
          <a:p>
            <a:pPr marL="118872" indent="0">
              <a:buNone/>
            </a:pPr>
            <a:endParaRPr lang="en-CA" dirty="0"/>
          </a:p>
        </p:txBody>
      </p:sp>
      <p:pic>
        <p:nvPicPr>
          <p:cNvPr id="11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3" t="358" r="20001" b="878"/>
          <a:stretch/>
        </p:blipFill>
        <p:spPr>
          <a:xfrm>
            <a:off x="4754880" y="1371600"/>
            <a:ext cx="4114800" cy="3474720"/>
          </a:xfrm>
        </p:spPr>
      </p:pic>
    </p:spTree>
    <p:extLst>
      <p:ext uri="{BB962C8B-B14F-4D97-AF65-F5344CB8AC3E}">
        <p14:creationId xmlns:p14="http://schemas.microsoft.com/office/powerpoint/2010/main" val="226017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Software Development?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Software Development implies developing some software</a:t>
            </a:r>
          </a:p>
          <a:p>
            <a:pPr lvl="1"/>
            <a:r>
              <a:rPr lang="en-US" altLang="en-US" dirty="0"/>
              <a:t>Does not involve simply coding programs</a:t>
            </a:r>
          </a:p>
          <a:p>
            <a:endParaRPr lang="en-US" altLang="en-US" dirty="0"/>
          </a:p>
          <a:p>
            <a:r>
              <a:rPr lang="en-US" altLang="en-US" dirty="0"/>
              <a:t>Software is developed:</a:t>
            </a:r>
          </a:p>
          <a:p>
            <a:pPr lvl="1"/>
            <a:r>
              <a:rPr lang="en-US" altLang="en-US" dirty="0"/>
              <a:t>to turn manual processes into automated processes</a:t>
            </a:r>
          </a:p>
          <a:p>
            <a:pPr lvl="1"/>
            <a:r>
              <a:rPr lang="en-US" altLang="en-US" dirty="0"/>
              <a:t>to improve/enhance existing automated processes.</a:t>
            </a:r>
          </a:p>
        </p:txBody>
      </p:sp>
    </p:spTree>
    <p:extLst>
      <p:ext uri="{BB962C8B-B14F-4D97-AF65-F5344CB8AC3E}">
        <p14:creationId xmlns:p14="http://schemas.microsoft.com/office/powerpoint/2010/main" val="389775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What does this have to do with Systems?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altLang="en-US" dirty="0"/>
              <a:t>Software Development entails understanding:</a:t>
            </a:r>
          </a:p>
          <a:p>
            <a:r>
              <a:rPr lang="en-US" altLang="en-US" dirty="0"/>
              <a:t>how a business operates</a:t>
            </a:r>
          </a:p>
          <a:p>
            <a:r>
              <a:rPr lang="en-US" altLang="en-US" dirty="0"/>
              <a:t>the problem to be solved</a:t>
            </a:r>
          </a:p>
          <a:p>
            <a:r>
              <a:rPr lang="en-US" altLang="en-US" dirty="0"/>
              <a:t>that the solution to be developed will be of </a:t>
            </a:r>
            <a:r>
              <a:rPr lang="en-US" altLang="en-US" b="1" dirty="0">
                <a:solidFill>
                  <a:schemeClr val="accent5"/>
                </a:solidFill>
              </a:rPr>
              <a:t>value</a:t>
            </a:r>
            <a:r>
              <a:rPr lang="en-US" altLang="en-US" dirty="0"/>
              <a:t> to the business</a:t>
            </a:r>
          </a:p>
        </p:txBody>
      </p:sp>
    </p:spTree>
    <p:extLst>
      <p:ext uri="{BB962C8B-B14F-4D97-AF65-F5344CB8AC3E}">
        <p14:creationId xmlns:p14="http://schemas.microsoft.com/office/powerpoint/2010/main" val="121380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Why Develop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sz="2400" dirty="0"/>
              <a:t>Environments are rapidly changing</a:t>
            </a:r>
          </a:p>
          <a:p>
            <a:pPr lvl="1">
              <a:spcBef>
                <a:spcPts val="600"/>
              </a:spcBef>
            </a:pPr>
            <a:r>
              <a:rPr lang="en-US" altLang="en-US" sz="2000" dirty="0"/>
              <a:t>New Operating Systems, changes to office workspaces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New technologies are frequently introduced</a:t>
            </a:r>
          </a:p>
          <a:p>
            <a:pPr lvl="1">
              <a:spcBef>
                <a:spcPts val="600"/>
              </a:spcBef>
            </a:pPr>
            <a:r>
              <a:rPr lang="en-US" altLang="en-US" sz="2000" dirty="0"/>
              <a:t>Touch, speak, cloud, AR, VR… what’s next?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Companies merge and need to combine their systems</a:t>
            </a:r>
          </a:p>
          <a:p>
            <a:pPr lvl="1">
              <a:spcBef>
                <a:spcPts val="600"/>
              </a:spcBef>
            </a:pPr>
            <a:r>
              <a:rPr lang="en-US" altLang="en-US" sz="2000" dirty="0"/>
              <a:t>Combine two separate database systems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Governments pass new legislation or make changes to it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New tax codes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94807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600"/>
              <a:t>Typical Software Development Solutions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en-US" sz="2400" dirty="0"/>
              <a:t>Customized</a:t>
            </a:r>
          </a:p>
          <a:p>
            <a:pPr lvl="1">
              <a:spcBef>
                <a:spcPts val="600"/>
              </a:spcBef>
            </a:pPr>
            <a:r>
              <a:rPr lang="en-US" altLang="en-US" sz="2000" dirty="0"/>
              <a:t>Developed in-house</a:t>
            </a:r>
          </a:p>
          <a:p>
            <a:pPr lvl="1">
              <a:spcBef>
                <a:spcPts val="600"/>
              </a:spcBef>
            </a:pPr>
            <a:r>
              <a:rPr lang="en-US" altLang="en-US" sz="2000" dirty="0"/>
              <a:t>Contracted out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Off-the-Shelf</a:t>
            </a:r>
          </a:p>
          <a:p>
            <a:pPr lvl="1">
              <a:spcBef>
                <a:spcPts val="600"/>
              </a:spcBef>
            </a:pPr>
            <a:r>
              <a:rPr lang="en-US" altLang="en-US" sz="2000" dirty="0"/>
              <a:t>Turnkey</a:t>
            </a:r>
          </a:p>
          <a:p>
            <a:pPr>
              <a:spcBef>
                <a:spcPts val="600"/>
              </a:spcBef>
            </a:pPr>
            <a:r>
              <a:rPr lang="en-CA" sz="2400" dirty="0"/>
              <a:t>Combination</a:t>
            </a:r>
          </a:p>
          <a:p>
            <a:pPr lvl="1">
              <a:spcBef>
                <a:spcPts val="600"/>
              </a:spcBef>
            </a:pPr>
            <a:r>
              <a:rPr lang="en-CA" sz="2000" dirty="0"/>
              <a:t>Off-the-Shelf software with custom components</a:t>
            </a:r>
          </a:p>
          <a:p>
            <a:pPr lvl="1">
              <a:spcBef>
                <a:spcPts val="600"/>
              </a:spcBef>
            </a:pPr>
            <a:r>
              <a:rPr lang="en-CA" sz="2000" dirty="0"/>
              <a:t>Customized Software with Off-the-Shelf components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50169" y="2133686"/>
            <a:ext cx="2667000" cy="101566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+mn-lt"/>
              </a:rPr>
              <a:t>There are Pros and Cons to each type of solution!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590800" y="1581150"/>
            <a:ext cx="3124200" cy="762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2743200" y="2641518"/>
            <a:ext cx="3006969" cy="158831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743200" y="2959180"/>
            <a:ext cx="3006970" cy="67937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791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SYS366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207E39"/>
      </a:accent4>
      <a:accent5>
        <a:srgbClr val="474B78"/>
      </a:accent5>
      <a:accent6>
        <a:srgbClr val="7D3C4A"/>
      </a:accent6>
      <a:hlink>
        <a:srgbClr val="002060"/>
      </a:hlink>
      <a:folHlink>
        <a:srgbClr val="0000FF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22782</TotalTime>
  <Words>765</Words>
  <Application>Microsoft Office PowerPoint</Application>
  <PresentationFormat>On-screen Show (16:9)</PresentationFormat>
  <Paragraphs>103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Corbel</vt:lpstr>
      <vt:lpstr>Tahoma</vt:lpstr>
      <vt:lpstr>Times New Roman</vt:lpstr>
      <vt:lpstr>Wingdings</vt:lpstr>
      <vt:lpstr>Wingdings 2</vt:lpstr>
      <vt:lpstr>Wingdings 3</vt:lpstr>
      <vt:lpstr>Module</vt:lpstr>
      <vt:lpstr>The Systems Stream</vt:lpstr>
      <vt:lpstr>What is a System?</vt:lpstr>
      <vt:lpstr>What is a System?</vt:lpstr>
      <vt:lpstr>Characteristics of a System</vt:lpstr>
      <vt:lpstr>What is a Software System?</vt:lpstr>
      <vt:lpstr>What is Software Development?</vt:lpstr>
      <vt:lpstr>What does this have to do with Systems?</vt:lpstr>
      <vt:lpstr>Why Develop Software?</vt:lpstr>
      <vt:lpstr>Typical Software Development Solutions</vt:lpstr>
      <vt:lpstr>What you will learn in the Systems Stream</vt:lpstr>
      <vt:lpstr>Systems Analysis</vt:lpstr>
      <vt:lpstr>System Design</vt:lpstr>
      <vt:lpstr>System Development</vt:lpstr>
      <vt:lpstr>Systems Stream of Subjects</vt:lpstr>
      <vt:lpstr>Systems Stream – SYD366</vt:lpstr>
      <vt:lpstr>Systems Steam – SYD466</vt:lpstr>
      <vt:lpstr>System Steam – PRJ566</vt:lpstr>
      <vt:lpstr>System Stream – PRJ666</vt:lpstr>
      <vt:lpstr>The SDLC</vt:lpstr>
      <vt:lpstr>System Stream - completes SDLC</vt:lpstr>
      <vt:lpstr>System Stream prepares you for the Role of the Systems Analyst</vt:lpstr>
      <vt:lpstr>Systems Analyst Skills</vt:lpstr>
      <vt:lpstr>Job Prospects for a Systems Analyst</vt:lpstr>
      <vt:lpstr>How to get a good grade in SYD366?</vt:lpstr>
    </vt:vector>
  </TitlesOfParts>
  <Company>Seneca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margaret</dc:creator>
  <cp:lastModifiedBy>Junlian Xiang</cp:lastModifiedBy>
  <cp:revision>110</cp:revision>
  <dcterms:created xsi:type="dcterms:W3CDTF">2003-03-28T18:05:07Z</dcterms:created>
  <dcterms:modified xsi:type="dcterms:W3CDTF">2022-01-03T20:54:51Z</dcterms:modified>
</cp:coreProperties>
</file>