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74" r:id="rId14"/>
    <p:sldId id="264" r:id="rId15"/>
    <p:sldId id="265" r:id="rId16"/>
    <p:sldId id="266" r:id="rId17"/>
    <p:sldId id="268" r:id="rId18"/>
    <p:sldId id="267"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3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CCB430F-A71A-452D-8EFA-96F7332549CB}" type="datetimeFigureOut">
              <a:rPr lang="en-CA" smtClean="0"/>
              <a:t>2023-09-25</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5DA526B-5795-492D-9809-1F1A3495753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64252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B430F-A71A-452D-8EFA-96F7332549CB}" type="datetimeFigureOut">
              <a:rPr lang="en-CA" smtClean="0"/>
              <a:t>2023-09-25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A526B-5795-492D-9809-1F1A34957533}" type="slidenum">
              <a:rPr lang="en-CA" smtClean="0"/>
              <a:t>‹#›</a:t>
            </a:fld>
            <a:endParaRPr lang="en-CA"/>
          </a:p>
        </p:txBody>
      </p:sp>
    </p:spTree>
    <p:extLst>
      <p:ext uri="{BB962C8B-B14F-4D97-AF65-F5344CB8AC3E}">
        <p14:creationId xmlns:p14="http://schemas.microsoft.com/office/powerpoint/2010/main" val="217268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B430F-A71A-452D-8EFA-96F7332549CB}" type="datetimeFigureOut">
              <a:rPr lang="en-CA" smtClean="0"/>
              <a:t>2023-09-25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A526B-5795-492D-9809-1F1A34957533}" type="slidenum">
              <a:rPr lang="en-CA" smtClean="0"/>
              <a:t>‹#›</a:t>
            </a:fld>
            <a:endParaRPr lang="en-CA"/>
          </a:p>
        </p:txBody>
      </p:sp>
    </p:spTree>
    <p:extLst>
      <p:ext uri="{BB962C8B-B14F-4D97-AF65-F5344CB8AC3E}">
        <p14:creationId xmlns:p14="http://schemas.microsoft.com/office/powerpoint/2010/main" val="321671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B430F-A71A-452D-8EFA-96F7332549CB}" type="datetimeFigureOut">
              <a:rPr lang="en-CA" smtClean="0"/>
              <a:t>2023-09-25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A526B-5795-492D-9809-1F1A34957533}" type="slidenum">
              <a:rPr lang="en-CA" smtClean="0"/>
              <a:t>‹#›</a:t>
            </a:fld>
            <a:endParaRPr lang="en-CA"/>
          </a:p>
        </p:txBody>
      </p:sp>
    </p:spTree>
    <p:extLst>
      <p:ext uri="{BB962C8B-B14F-4D97-AF65-F5344CB8AC3E}">
        <p14:creationId xmlns:p14="http://schemas.microsoft.com/office/powerpoint/2010/main" val="2643512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CB430F-A71A-452D-8EFA-96F7332549CB}" type="datetimeFigureOut">
              <a:rPr lang="en-CA" smtClean="0"/>
              <a:t>2023-09-25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A526B-5795-492D-9809-1F1A3495753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627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CB430F-A71A-452D-8EFA-96F7332549CB}" type="datetimeFigureOut">
              <a:rPr lang="en-CA" smtClean="0"/>
              <a:t>2023-09-25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DA526B-5795-492D-9809-1F1A34957533}" type="slidenum">
              <a:rPr lang="en-CA" smtClean="0"/>
              <a:t>‹#›</a:t>
            </a:fld>
            <a:endParaRPr lang="en-CA"/>
          </a:p>
        </p:txBody>
      </p:sp>
    </p:spTree>
    <p:extLst>
      <p:ext uri="{BB962C8B-B14F-4D97-AF65-F5344CB8AC3E}">
        <p14:creationId xmlns:p14="http://schemas.microsoft.com/office/powerpoint/2010/main" val="388479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CB430F-A71A-452D-8EFA-96F7332549CB}" type="datetimeFigureOut">
              <a:rPr lang="en-CA" smtClean="0"/>
              <a:t>2023-09-25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5DA526B-5795-492D-9809-1F1A34957533}" type="slidenum">
              <a:rPr lang="en-CA" smtClean="0"/>
              <a:t>‹#›</a:t>
            </a:fld>
            <a:endParaRPr lang="en-CA"/>
          </a:p>
        </p:txBody>
      </p:sp>
    </p:spTree>
    <p:extLst>
      <p:ext uri="{BB962C8B-B14F-4D97-AF65-F5344CB8AC3E}">
        <p14:creationId xmlns:p14="http://schemas.microsoft.com/office/powerpoint/2010/main" val="91592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CB430F-A71A-452D-8EFA-96F7332549CB}" type="datetimeFigureOut">
              <a:rPr lang="en-CA" smtClean="0"/>
              <a:t>2023-09-25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5DA526B-5795-492D-9809-1F1A34957533}" type="slidenum">
              <a:rPr lang="en-CA" smtClean="0"/>
              <a:t>‹#›</a:t>
            </a:fld>
            <a:endParaRPr lang="en-CA"/>
          </a:p>
        </p:txBody>
      </p:sp>
    </p:spTree>
    <p:extLst>
      <p:ext uri="{BB962C8B-B14F-4D97-AF65-F5344CB8AC3E}">
        <p14:creationId xmlns:p14="http://schemas.microsoft.com/office/powerpoint/2010/main" val="3437182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B430F-A71A-452D-8EFA-96F7332549CB}" type="datetimeFigureOut">
              <a:rPr lang="en-CA" smtClean="0"/>
              <a:t>2023-09-25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5DA526B-5795-492D-9809-1F1A34957533}" type="slidenum">
              <a:rPr lang="en-CA" smtClean="0"/>
              <a:t>‹#›</a:t>
            </a:fld>
            <a:endParaRPr lang="en-CA"/>
          </a:p>
        </p:txBody>
      </p:sp>
    </p:spTree>
    <p:extLst>
      <p:ext uri="{BB962C8B-B14F-4D97-AF65-F5344CB8AC3E}">
        <p14:creationId xmlns:p14="http://schemas.microsoft.com/office/powerpoint/2010/main" val="19107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CB430F-A71A-452D-8EFA-96F7332549CB}" type="datetimeFigureOut">
              <a:rPr lang="en-CA" smtClean="0"/>
              <a:t>2023-09-25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DA526B-5795-492D-9809-1F1A34957533}" type="slidenum">
              <a:rPr lang="en-CA" smtClean="0"/>
              <a:t>‹#›</a:t>
            </a:fld>
            <a:endParaRPr lang="en-CA"/>
          </a:p>
        </p:txBody>
      </p:sp>
    </p:spTree>
    <p:extLst>
      <p:ext uri="{BB962C8B-B14F-4D97-AF65-F5344CB8AC3E}">
        <p14:creationId xmlns:p14="http://schemas.microsoft.com/office/powerpoint/2010/main" val="304787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CB430F-A71A-452D-8EFA-96F7332549CB}" type="datetimeFigureOut">
              <a:rPr lang="en-CA" smtClean="0"/>
              <a:t>2023-09-25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DA526B-5795-492D-9809-1F1A34957533}" type="slidenum">
              <a:rPr lang="en-CA" smtClean="0"/>
              <a:t>‹#›</a:t>
            </a:fld>
            <a:endParaRPr lang="en-CA"/>
          </a:p>
        </p:txBody>
      </p:sp>
    </p:spTree>
    <p:extLst>
      <p:ext uri="{BB962C8B-B14F-4D97-AF65-F5344CB8AC3E}">
        <p14:creationId xmlns:p14="http://schemas.microsoft.com/office/powerpoint/2010/main" val="236244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CCB430F-A71A-452D-8EFA-96F7332549CB}" type="datetimeFigureOut">
              <a:rPr lang="en-CA" smtClean="0"/>
              <a:t>2023-09-25</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5DA526B-5795-492D-9809-1F1A34957533}" type="slidenum">
              <a:rPr lang="en-CA" smtClean="0"/>
              <a:t>‹#›</a:t>
            </a:fld>
            <a:endParaRPr lang="en-CA"/>
          </a:p>
        </p:txBody>
      </p:sp>
    </p:spTree>
    <p:extLst>
      <p:ext uri="{BB962C8B-B14F-4D97-AF65-F5344CB8AC3E}">
        <p14:creationId xmlns:p14="http://schemas.microsoft.com/office/powerpoint/2010/main" val="1821094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Advanced SQL </a:t>
            </a:r>
            <a:br>
              <a:rPr lang="en-CA" dirty="0"/>
            </a:br>
            <a:r>
              <a:rPr lang="en-CA" dirty="0"/>
              <a:t>JOINs/VIEWs</a:t>
            </a:r>
          </a:p>
        </p:txBody>
      </p:sp>
      <p:sp>
        <p:nvSpPr>
          <p:cNvPr id="3" name="Subtitle 2"/>
          <p:cNvSpPr>
            <a:spLocks noGrp="1"/>
          </p:cNvSpPr>
          <p:nvPr>
            <p:ph type="subTitle" idx="1"/>
          </p:nvPr>
        </p:nvSpPr>
        <p:spPr/>
        <p:txBody>
          <a:bodyPr/>
          <a:lstStyle/>
          <a:p>
            <a:pPr algn="ctr"/>
            <a:r>
              <a:rPr lang="en-US" dirty="0"/>
              <a:t>Lecture 04</a:t>
            </a:r>
          </a:p>
          <a:p>
            <a:pPr algn="ctr"/>
            <a:r>
              <a:rPr lang="en-US" dirty="0"/>
              <a:t>Week 04</a:t>
            </a:r>
          </a:p>
          <a:p>
            <a:pPr algn="ctr"/>
            <a:r>
              <a:rPr lang="en-US" dirty="0"/>
              <a:t>DBS211</a:t>
            </a:r>
            <a:endParaRPr lang="en-CA" dirty="0"/>
          </a:p>
        </p:txBody>
      </p:sp>
    </p:spTree>
    <p:extLst>
      <p:ext uri="{BB962C8B-B14F-4D97-AF65-F5344CB8AC3E}">
        <p14:creationId xmlns:p14="http://schemas.microsoft.com/office/powerpoint/2010/main" val="293549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Join</a:t>
            </a:r>
            <a:endParaRPr lang="en-CA" dirty="0"/>
          </a:p>
        </p:txBody>
      </p:sp>
      <p:sp>
        <p:nvSpPr>
          <p:cNvPr id="3" name="Content Placeholder 2"/>
          <p:cNvSpPr>
            <a:spLocks noGrp="1"/>
          </p:cNvSpPr>
          <p:nvPr>
            <p:ph idx="1"/>
          </p:nvPr>
        </p:nvSpPr>
        <p:spPr/>
        <p:txBody>
          <a:bodyPr/>
          <a:lstStyle/>
          <a:p>
            <a:r>
              <a:rPr lang="en-US" dirty="0"/>
              <a:t>Returns the Cartesian products of rows from multiple tables.</a:t>
            </a:r>
          </a:p>
          <a:p>
            <a:r>
              <a:rPr lang="en-US" dirty="0"/>
              <a:t>Syntax:</a:t>
            </a:r>
          </a:p>
          <a:p>
            <a:pPr marL="0" indent="0" latinLnBrk="1">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R </a:t>
            </a:r>
            <a:r>
              <a:rPr lang="en-US" b="1" dirty="0">
                <a:latin typeface="Courier New" panose="02070309020205020404" pitchFamily="49" charset="0"/>
                <a:cs typeface="Courier New" panose="02070309020205020404" pitchFamily="49" charset="0"/>
              </a:rPr>
              <a:t>CROSS JOIN</a:t>
            </a:r>
            <a:r>
              <a:rPr lang="en-US" dirty="0">
                <a:latin typeface="Courier New" panose="02070309020205020404" pitchFamily="49" charset="0"/>
                <a:cs typeface="Courier New" panose="02070309020205020404" pitchFamily="49" charset="0"/>
              </a:rPr>
              <a:t> S;</a:t>
            </a:r>
          </a:p>
          <a:p>
            <a:pPr lvl="1"/>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4050535451"/>
              </p:ext>
            </p:extLst>
          </p:nvPr>
        </p:nvGraphicFramePr>
        <p:xfrm>
          <a:off x="1261869" y="4193626"/>
          <a:ext cx="1596945" cy="1494572"/>
        </p:xfrm>
        <a:graphic>
          <a:graphicData uri="http://schemas.openxmlformats.org/drawingml/2006/table">
            <a:tbl>
              <a:tblPr firstRow="1" bandRow="1"/>
              <a:tblGrid>
                <a:gridCol w="779814">
                  <a:extLst>
                    <a:ext uri="{9D8B030D-6E8A-4147-A177-3AD203B41FA5}">
                      <a16:colId xmlns:a16="http://schemas.microsoft.com/office/drawing/2014/main" val="3235706399"/>
                    </a:ext>
                  </a:extLst>
                </a:gridCol>
                <a:gridCol w="817131">
                  <a:extLst>
                    <a:ext uri="{9D8B030D-6E8A-4147-A177-3AD203B41FA5}">
                      <a16:colId xmlns:a16="http://schemas.microsoft.com/office/drawing/2014/main" val="645910953"/>
                    </a:ext>
                  </a:extLst>
                </a:gridCol>
              </a:tblGrid>
              <a:tr h="373643">
                <a:tc>
                  <a:txBody>
                    <a:bodyPr/>
                    <a:lstStyle/>
                    <a:p>
                      <a:r>
                        <a:rPr lang="en-US" dirty="0"/>
                        <a:t>r.col1</a:t>
                      </a:r>
                      <a:endParaRPr lang="en-CA" dirty="0"/>
                    </a:p>
                  </a:txBody>
                  <a:tcPr/>
                </a:tc>
                <a:tc>
                  <a:txBody>
                    <a:bodyPr/>
                    <a:lstStyle/>
                    <a:p>
                      <a:r>
                        <a:rPr lang="en-US" dirty="0"/>
                        <a:t>r.col2</a:t>
                      </a:r>
                      <a:endParaRPr lang="en-CA" dirty="0"/>
                    </a:p>
                  </a:txBody>
                  <a:tcPr/>
                </a:tc>
                <a:extLst>
                  <a:ext uri="{0D108BD9-81ED-4DB2-BD59-A6C34878D82A}">
                    <a16:rowId xmlns:a16="http://schemas.microsoft.com/office/drawing/2014/main" val="2157743169"/>
                  </a:ext>
                </a:extLst>
              </a:tr>
              <a:tr h="373643">
                <a:tc>
                  <a:txBody>
                    <a:bodyPr/>
                    <a:lstStyle/>
                    <a:p>
                      <a:r>
                        <a:rPr lang="en-US" dirty="0"/>
                        <a:t>A</a:t>
                      </a:r>
                      <a:endParaRPr lang="en-CA" dirty="0"/>
                    </a:p>
                  </a:txBody>
                  <a:tcPr/>
                </a:tc>
                <a:tc>
                  <a:txBody>
                    <a:bodyPr/>
                    <a:lstStyle/>
                    <a:p>
                      <a:r>
                        <a:rPr lang="en-US" dirty="0"/>
                        <a:t>10</a:t>
                      </a:r>
                      <a:endParaRPr lang="en-CA" dirty="0"/>
                    </a:p>
                  </a:txBody>
                  <a:tcPr/>
                </a:tc>
                <a:extLst>
                  <a:ext uri="{0D108BD9-81ED-4DB2-BD59-A6C34878D82A}">
                    <a16:rowId xmlns:a16="http://schemas.microsoft.com/office/drawing/2014/main" val="1108540630"/>
                  </a:ext>
                </a:extLst>
              </a:tr>
              <a:tr h="373643">
                <a:tc>
                  <a:txBody>
                    <a:bodyPr/>
                    <a:lstStyle/>
                    <a:p>
                      <a:r>
                        <a:rPr lang="en-US" dirty="0"/>
                        <a:t>B</a:t>
                      </a:r>
                      <a:endParaRPr lang="en-CA" dirty="0"/>
                    </a:p>
                  </a:txBody>
                  <a:tcPr/>
                </a:tc>
                <a:tc>
                  <a:txBody>
                    <a:bodyPr/>
                    <a:lstStyle/>
                    <a:p>
                      <a:r>
                        <a:rPr lang="en-US" dirty="0"/>
                        <a:t>20</a:t>
                      </a:r>
                      <a:endParaRPr lang="en-CA" dirty="0"/>
                    </a:p>
                  </a:txBody>
                  <a:tcPr/>
                </a:tc>
                <a:extLst>
                  <a:ext uri="{0D108BD9-81ED-4DB2-BD59-A6C34878D82A}">
                    <a16:rowId xmlns:a16="http://schemas.microsoft.com/office/drawing/2014/main" val="2855371239"/>
                  </a:ext>
                </a:extLst>
              </a:tr>
              <a:tr h="373643">
                <a:tc>
                  <a:txBody>
                    <a:bodyPr/>
                    <a:lstStyle/>
                    <a:p>
                      <a:r>
                        <a:rPr lang="en-US" dirty="0"/>
                        <a:t>C</a:t>
                      </a:r>
                      <a:endParaRPr lang="en-CA" dirty="0"/>
                    </a:p>
                  </a:txBody>
                  <a:tcPr/>
                </a:tc>
                <a:tc>
                  <a:txBody>
                    <a:bodyPr/>
                    <a:lstStyle/>
                    <a:p>
                      <a:r>
                        <a:rPr lang="en-US" dirty="0"/>
                        <a:t>30</a:t>
                      </a:r>
                      <a:endParaRPr lang="en-CA" dirty="0"/>
                    </a:p>
                  </a:txBody>
                  <a:tcPr/>
                </a:tc>
                <a:extLst>
                  <a:ext uri="{0D108BD9-81ED-4DB2-BD59-A6C34878D82A}">
                    <a16:rowId xmlns:a16="http://schemas.microsoft.com/office/drawing/2014/main" val="22606449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86683087"/>
              </p:ext>
            </p:extLst>
          </p:nvPr>
        </p:nvGraphicFramePr>
        <p:xfrm>
          <a:off x="4125939" y="4380447"/>
          <a:ext cx="1633730" cy="1120929"/>
        </p:xfrm>
        <a:graphic>
          <a:graphicData uri="http://schemas.openxmlformats.org/drawingml/2006/table">
            <a:tbl>
              <a:tblPr firstRow="1" bandRow="1"/>
              <a:tblGrid>
                <a:gridCol w="797777">
                  <a:extLst>
                    <a:ext uri="{9D8B030D-6E8A-4147-A177-3AD203B41FA5}">
                      <a16:colId xmlns:a16="http://schemas.microsoft.com/office/drawing/2014/main" val="3235706399"/>
                    </a:ext>
                  </a:extLst>
                </a:gridCol>
                <a:gridCol w="835953">
                  <a:extLst>
                    <a:ext uri="{9D8B030D-6E8A-4147-A177-3AD203B41FA5}">
                      <a16:colId xmlns:a16="http://schemas.microsoft.com/office/drawing/2014/main" val="645910953"/>
                    </a:ext>
                  </a:extLst>
                </a:gridCol>
              </a:tblGrid>
              <a:tr h="373643">
                <a:tc>
                  <a:txBody>
                    <a:bodyPr/>
                    <a:lstStyle/>
                    <a:p>
                      <a:r>
                        <a:rPr lang="en-US" dirty="0"/>
                        <a:t>s.col1</a:t>
                      </a:r>
                      <a:endParaRPr lang="en-CA" dirty="0"/>
                    </a:p>
                  </a:txBody>
                  <a:tcPr/>
                </a:tc>
                <a:tc>
                  <a:txBody>
                    <a:bodyPr/>
                    <a:lstStyle/>
                    <a:p>
                      <a:r>
                        <a:rPr lang="en-US" dirty="0"/>
                        <a:t>s.col2</a:t>
                      </a:r>
                      <a:endParaRPr lang="en-CA" dirty="0"/>
                    </a:p>
                  </a:txBody>
                  <a:tcPr/>
                </a:tc>
                <a:extLst>
                  <a:ext uri="{0D108BD9-81ED-4DB2-BD59-A6C34878D82A}">
                    <a16:rowId xmlns:a16="http://schemas.microsoft.com/office/drawing/2014/main" val="2157743169"/>
                  </a:ext>
                </a:extLst>
              </a:tr>
              <a:tr h="373643">
                <a:tc>
                  <a:txBody>
                    <a:bodyPr/>
                    <a:lstStyle/>
                    <a:p>
                      <a:r>
                        <a:rPr lang="en-US" dirty="0"/>
                        <a:t>D</a:t>
                      </a:r>
                      <a:endParaRPr lang="en-CA" dirty="0"/>
                    </a:p>
                  </a:txBody>
                  <a:tcPr/>
                </a:tc>
                <a:tc>
                  <a:txBody>
                    <a:bodyPr/>
                    <a:lstStyle/>
                    <a:p>
                      <a:r>
                        <a:rPr lang="en-US" dirty="0"/>
                        <a:t>40</a:t>
                      </a:r>
                      <a:endParaRPr lang="en-CA" dirty="0"/>
                    </a:p>
                  </a:txBody>
                  <a:tcPr/>
                </a:tc>
                <a:extLst>
                  <a:ext uri="{0D108BD9-81ED-4DB2-BD59-A6C34878D82A}">
                    <a16:rowId xmlns:a16="http://schemas.microsoft.com/office/drawing/2014/main" val="1108540630"/>
                  </a:ext>
                </a:extLst>
              </a:tr>
              <a:tr h="373643">
                <a:tc>
                  <a:txBody>
                    <a:bodyPr/>
                    <a:lstStyle/>
                    <a:p>
                      <a:r>
                        <a:rPr lang="en-US" dirty="0"/>
                        <a:t>E</a:t>
                      </a:r>
                      <a:endParaRPr lang="en-CA" dirty="0"/>
                    </a:p>
                  </a:txBody>
                  <a:tcPr/>
                </a:tc>
                <a:tc>
                  <a:txBody>
                    <a:bodyPr/>
                    <a:lstStyle/>
                    <a:p>
                      <a:r>
                        <a:rPr lang="en-US" dirty="0"/>
                        <a:t>50</a:t>
                      </a:r>
                      <a:endParaRPr lang="en-CA" dirty="0"/>
                    </a:p>
                  </a:txBody>
                  <a:tcPr/>
                </a:tc>
                <a:extLst>
                  <a:ext uri="{0D108BD9-81ED-4DB2-BD59-A6C34878D82A}">
                    <a16:rowId xmlns:a16="http://schemas.microsoft.com/office/drawing/2014/main" val="285537123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86569047"/>
              </p:ext>
            </p:extLst>
          </p:nvPr>
        </p:nvGraphicFramePr>
        <p:xfrm>
          <a:off x="6417195" y="4023042"/>
          <a:ext cx="3292893" cy="2609302"/>
        </p:xfrm>
        <a:graphic>
          <a:graphicData uri="http://schemas.openxmlformats.org/drawingml/2006/table">
            <a:tbl>
              <a:tblPr firstRow="1" bandRow="1"/>
              <a:tblGrid>
                <a:gridCol w="794700">
                  <a:extLst>
                    <a:ext uri="{9D8B030D-6E8A-4147-A177-3AD203B41FA5}">
                      <a16:colId xmlns:a16="http://schemas.microsoft.com/office/drawing/2014/main" val="3235706399"/>
                    </a:ext>
                  </a:extLst>
                </a:gridCol>
                <a:gridCol w="832731">
                  <a:extLst>
                    <a:ext uri="{9D8B030D-6E8A-4147-A177-3AD203B41FA5}">
                      <a16:colId xmlns:a16="http://schemas.microsoft.com/office/drawing/2014/main" val="645910953"/>
                    </a:ext>
                  </a:extLst>
                </a:gridCol>
                <a:gridCol w="832731">
                  <a:extLst>
                    <a:ext uri="{9D8B030D-6E8A-4147-A177-3AD203B41FA5}">
                      <a16:colId xmlns:a16="http://schemas.microsoft.com/office/drawing/2014/main" val="2431734418"/>
                    </a:ext>
                  </a:extLst>
                </a:gridCol>
                <a:gridCol w="832731">
                  <a:extLst>
                    <a:ext uri="{9D8B030D-6E8A-4147-A177-3AD203B41FA5}">
                      <a16:colId xmlns:a16="http://schemas.microsoft.com/office/drawing/2014/main" val="972463235"/>
                    </a:ext>
                  </a:extLst>
                </a:gridCol>
              </a:tblGrid>
              <a:tr h="414742">
                <a:tc>
                  <a:txBody>
                    <a:bodyPr/>
                    <a:lstStyle/>
                    <a:p>
                      <a:r>
                        <a:rPr lang="en-US" dirty="0"/>
                        <a:t>r.col1</a:t>
                      </a:r>
                      <a:endParaRPr lang="en-CA" dirty="0"/>
                    </a:p>
                  </a:txBody>
                  <a:tcPr/>
                </a:tc>
                <a:tc>
                  <a:txBody>
                    <a:bodyPr/>
                    <a:lstStyle/>
                    <a:p>
                      <a:r>
                        <a:rPr lang="en-US" dirty="0"/>
                        <a:t>r.col2</a:t>
                      </a:r>
                      <a:endParaRPr lang="en-CA" dirty="0"/>
                    </a:p>
                  </a:txBody>
                  <a:tcPr/>
                </a:tc>
                <a:tc>
                  <a:txBody>
                    <a:bodyPr/>
                    <a:lstStyle/>
                    <a:p>
                      <a:r>
                        <a:rPr lang="en-US" dirty="0"/>
                        <a:t>s.col1</a:t>
                      </a:r>
                      <a:endParaRPr lang="en-CA" dirty="0"/>
                    </a:p>
                  </a:txBody>
                  <a:tcPr/>
                </a:tc>
                <a:tc>
                  <a:txBody>
                    <a:bodyPr/>
                    <a:lstStyle/>
                    <a:p>
                      <a:r>
                        <a:rPr lang="en-US" dirty="0"/>
                        <a:t>s.col2</a:t>
                      </a:r>
                      <a:endParaRPr lang="en-CA" dirty="0"/>
                    </a:p>
                  </a:txBody>
                  <a:tcPr/>
                </a:tc>
                <a:extLst>
                  <a:ext uri="{0D108BD9-81ED-4DB2-BD59-A6C34878D82A}">
                    <a16:rowId xmlns:a16="http://schemas.microsoft.com/office/drawing/2014/main" val="2157743169"/>
                  </a:ext>
                </a:extLst>
              </a:tr>
              <a:tr h="354932">
                <a:tc>
                  <a:txBody>
                    <a:bodyPr/>
                    <a:lstStyle/>
                    <a:p>
                      <a:r>
                        <a:rPr lang="en-US" dirty="0"/>
                        <a:t>A</a:t>
                      </a:r>
                      <a:endParaRPr lang="en-CA" dirty="0"/>
                    </a:p>
                  </a:txBody>
                  <a:tcPr/>
                </a:tc>
                <a:tc>
                  <a:txBody>
                    <a:bodyPr/>
                    <a:lstStyle/>
                    <a:p>
                      <a:r>
                        <a:rPr lang="en-US" dirty="0"/>
                        <a:t>10</a:t>
                      </a:r>
                      <a:endParaRPr lang="en-CA" dirty="0"/>
                    </a:p>
                  </a:txBody>
                  <a:tcPr/>
                </a:tc>
                <a:tc>
                  <a:txBody>
                    <a:bodyPr/>
                    <a:lstStyle/>
                    <a:p>
                      <a:r>
                        <a:rPr lang="en-US" dirty="0"/>
                        <a:t>D</a:t>
                      </a:r>
                      <a:endParaRPr lang="en-CA" dirty="0"/>
                    </a:p>
                  </a:txBody>
                  <a:tcPr/>
                </a:tc>
                <a:tc>
                  <a:txBody>
                    <a:bodyPr/>
                    <a:lstStyle/>
                    <a:p>
                      <a:r>
                        <a:rPr lang="en-US" dirty="0"/>
                        <a:t>40</a:t>
                      </a:r>
                      <a:endParaRPr lang="en-CA" dirty="0"/>
                    </a:p>
                  </a:txBody>
                  <a:tcPr/>
                </a:tc>
                <a:extLst>
                  <a:ext uri="{0D108BD9-81ED-4DB2-BD59-A6C34878D82A}">
                    <a16:rowId xmlns:a16="http://schemas.microsoft.com/office/drawing/2014/main" val="1108540630"/>
                  </a:ext>
                </a:extLst>
              </a:tr>
              <a:tr h="354932">
                <a:tc>
                  <a:txBody>
                    <a:bodyPr/>
                    <a:lstStyle/>
                    <a:p>
                      <a:r>
                        <a:rPr lang="en-US" dirty="0"/>
                        <a:t>A</a:t>
                      </a:r>
                      <a:endParaRPr lang="en-CA" dirty="0"/>
                    </a:p>
                  </a:txBody>
                  <a:tcPr/>
                </a:tc>
                <a:tc>
                  <a:txBody>
                    <a:bodyPr/>
                    <a:lstStyle/>
                    <a:p>
                      <a:r>
                        <a:rPr lang="en-US" dirty="0"/>
                        <a:t>10</a:t>
                      </a:r>
                      <a:endParaRPr lang="en-CA" dirty="0"/>
                    </a:p>
                  </a:txBody>
                  <a:tcPr/>
                </a:tc>
                <a:tc>
                  <a:txBody>
                    <a:bodyPr/>
                    <a:lstStyle/>
                    <a:p>
                      <a:r>
                        <a:rPr lang="en-US" dirty="0"/>
                        <a:t>E</a:t>
                      </a:r>
                      <a:endParaRPr lang="en-CA" dirty="0"/>
                    </a:p>
                  </a:txBody>
                  <a:tcPr/>
                </a:tc>
                <a:tc>
                  <a:txBody>
                    <a:bodyPr/>
                    <a:lstStyle/>
                    <a:p>
                      <a:r>
                        <a:rPr lang="en-US" dirty="0"/>
                        <a:t>50</a:t>
                      </a:r>
                      <a:endParaRPr lang="en-CA" dirty="0"/>
                    </a:p>
                  </a:txBody>
                  <a:tcPr/>
                </a:tc>
                <a:extLst>
                  <a:ext uri="{0D108BD9-81ED-4DB2-BD59-A6C34878D82A}">
                    <a16:rowId xmlns:a16="http://schemas.microsoft.com/office/drawing/2014/main" val="2097351444"/>
                  </a:ext>
                </a:extLst>
              </a:tr>
              <a:tr h="354932">
                <a:tc>
                  <a:txBody>
                    <a:bodyPr/>
                    <a:lstStyle/>
                    <a:p>
                      <a:r>
                        <a:rPr lang="en-US" dirty="0"/>
                        <a:t>B</a:t>
                      </a:r>
                      <a:endParaRPr lang="en-CA" dirty="0"/>
                    </a:p>
                  </a:txBody>
                  <a:tcPr/>
                </a:tc>
                <a:tc>
                  <a:txBody>
                    <a:bodyPr/>
                    <a:lstStyle/>
                    <a:p>
                      <a:r>
                        <a:rPr lang="en-US" dirty="0"/>
                        <a:t>20</a:t>
                      </a:r>
                      <a:endParaRPr lang="en-CA" dirty="0"/>
                    </a:p>
                  </a:txBody>
                  <a:tcPr/>
                </a:tc>
                <a:tc>
                  <a:txBody>
                    <a:bodyPr/>
                    <a:lstStyle/>
                    <a:p>
                      <a:r>
                        <a:rPr lang="en-US" dirty="0"/>
                        <a:t>D</a:t>
                      </a:r>
                      <a:endParaRPr lang="en-CA" dirty="0"/>
                    </a:p>
                  </a:txBody>
                  <a:tcPr/>
                </a:tc>
                <a:tc>
                  <a:txBody>
                    <a:bodyPr/>
                    <a:lstStyle/>
                    <a:p>
                      <a:r>
                        <a:rPr lang="en-US" dirty="0"/>
                        <a:t>40</a:t>
                      </a:r>
                      <a:endParaRPr lang="en-CA" dirty="0"/>
                    </a:p>
                  </a:txBody>
                  <a:tcPr/>
                </a:tc>
                <a:extLst>
                  <a:ext uri="{0D108BD9-81ED-4DB2-BD59-A6C34878D82A}">
                    <a16:rowId xmlns:a16="http://schemas.microsoft.com/office/drawing/2014/main" val="2855371239"/>
                  </a:ext>
                </a:extLst>
              </a:tr>
              <a:tr h="354932">
                <a:tc>
                  <a:txBody>
                    <a:bodyPr/>
                    <a:lstStyle/>
                    <a:p>
                      <a:r>
                        <a:rPr lang="en-US" dirty="0"/>
                        <a:t>B</a:t>
                      </a:r>
                      <a:endParaRPr lang="en-CA" dirty="0"/>
                    </a:p>
                  </a:txBody>
                  <a:tcPr/>
                </a:tc>
                <a:tc>
                  <a:txBody>
                    <a:bodyPr/>
                    <a:lstStyle/>
                    <a:p>
                      <a:r>
                        <a:rPr lang="en-US" dirty="0"/>
                        <a:t>20</a:t>
                      </a:r>
                      <a:endParaRPr lang="en-CA" dirty="0"/>
                    </a:p>
                  </a:txBody>
                  <a:tcPr/>
                </a:tc>
                <a:tc>
                  <a:txBody>
                    <a:bodyPr/>
                    <a:lstStyle/>
                    <a:p>
                      <a:r>
                        <a:rPr lang="en-US" dirty="0"/>
                        <a:t>E</a:t>
                      </a:r>
                      <a:endParaRPr lang="en-CA" dirty="0"/>
                    </a:p>
                  </a:txBody>
                  <a:tcPr/>
                </a:tc>
                <a:tc>
                  <a:txBody>
                    <a:bodyPr/>
                    <a:lstStyle/>
                    <a:p>
                      <a:r>
                        <a:rPr lang="en-US" dirty="0"/>
                        <a:t>50</a:t>
                      </a:r>
                      <a:endParaRPr lang="en-CA" dirty="0"/>
                    </a:p>
                  </a:txBody>
                  <a:tcPr/>
                </a:tc>
                <a:extLst>
                  <a:ext uri="{0D108BD9-81ED-4DB2-BD59-A6C34878D82A}">
                    <a16:rowId xmlns:a16="http://schemas.microsoft.com/office/drawing/2014/main" val="705126116"/>
                  </a:ext>
                </a:extLst>
              </a:tr>
              <a:tr h="354932">
                <a:tc>
                  <a:txBody>
                    <a:bodyPr/>
                    <a:lstStyle/>
                    <a:p>
                      <a:r>
                        <a:rPr lang="en-US" dirty="0"/>
                        <a:t>C</a:t>
                      </a:r>
                      <a:endParaRPr lang="en-CA" dirty="0"/>
                    </a:p>
                  </a:txBody>
                  <a:tcPr/>
                </a:tc>
                <a:tc>
                  <a:txBody>
                    <a:bodyPr/>
                    <a:lstStyle/>
                    <a:p>
                      <a:r>
                        <a:rPr lang="en-US" dirty="0"/>
                        <a:t>30</a:t>
                      </a:r>
                      <a:endParaRPr lang="en-CA" dirty="0"/>
                    </a:p>
                  </a:txBody>
                  <a:tcPr/>
                </a:tc>
                <a:tc>
                  <a:txBody>
                    <a:bodyPr/>
                    <a:lstStyle/>
                    <a:p>
                      <a:r>
                        <a:rPr lang="en-US" dirty="0"/>
                        <a:t>D</a:t>
                      </a:r>
                      <a:endParaRPr lang="en-CA" dirty="0"/>
                    </a:p>
                  </a:txBody>
                  <a:tcPr/>
                </a:tc>
                <a:tc>
                  <a:txBody>
                    <a:bodyPr/>
                    <a:lstStyle/>
                    <a:p>
                      <a:r>
                        <a:rPr lang="en-US" dirty="0"/>
                        <a:t>40</a:t>
                      </a:r>
                      <a:endParaRPr lang="en-CA" dirty="0"/>
                    </a:p>
                  </a:txBody>
                  <a:tcPr/>
                </a:tc>
                <a:extLst>
                  <a:ext uri="{0D108BD9-81ED-4DB2-BD59-A6C34878D82A}">
                    <a16:rowId xmlns:a16="http://schemas.microsoft.com/office/drawing/2014/main" val="2260644974"/>
                  </a:ext>
                </a:extLst>
              </a:tr>
              <a:tr h="354932">
                <a:tc>
                  <a:txBody>
                    <a:bodyPr/>
                    <a:lstStyle/>
                    <a:p>
                      <a:r>
                        <a:rPr lang="en-US" dirty="0"/>
                        <a:t>C</a:t>
                      </a:r>
                      <a:endParaRPr lang="en-CA" dirty="0"/>
                    </a:p>
                  </a:txBody>
                  <a:tcPr/>
                </a:tc>
                <a:tc>
                  <a:txBody>
                    <a:bodyPr/>
                    <a:lstStyle/>
                    <a:p>
                      <a:r>
                        <a:rPr lang="en-US" dirty="0"/>
                        <a:t>30</a:t>
                      </a:r>
                      <a:endParaRPr lang="en-CA" dirty="0"/>
                    </a:p>
                  </a:txBody>
                  <a:tcPr/>
                </a:tc>
                <a:tc>
                  <a:txBody>
                    <a:bodyPr/>
                    <a:lstStyle/>
                    <a:p>
                      <a:r>
                        <a:rPr lang="en-US" dirty="0"/>
                        <a:t>E</a:t>
                      </a:r>
                      <a:endParaRPr lang="en-CA" dirty="0"/>
                    </a:p>
                  </a:txBody>
                  <a:tcPr/>
                </a:tc>
                <a:tc>
                  <a:txBody>
                    <a:bodyPr/>
                    <a:lstStyle/>
                    <a:p>
                      <a:r>
                        <a:rPr lang="en-US" dirty="0"/>
                        <a:t>50</a:t>
                      </a:r>
                      <a:endParaRPr lang="en-CA" dirty="0"/>
                    </a:p>
                  </a:txBody>
                  <a:tcPr/>
                </a:tc>
                <a:extLst>
                  <a:ext uri="{0D108BD9-81ED-4DB2-BD59-A6C34878D82A}">
                    <a16:rowId xmlns:a16="http://schemas.microsoft.com/office/drawing/2014/main" val="231999140"/>
                  </a:ext>
                </a:extLst>
              </a:tr>
            </a:tbl>
          </a:graphicData>
        </a:graphic>
      </p:graphicFrame>
      <p:cxnSp>
        <p:nvCxnSpPr>
          <p:cNvPr id="7" name="Straight Arrow Connector 6"/>
          <p:cNvCxnSpPr>
            <a:endCxn id="5" idx="1"/>
          </p:cNvCxnSpPr>
          <p:nvPr/>
        </p:nvCxnSpPr>
        <p:spPr>
          <a:xfrm>
            <a:off x="2858814" y="4719145"/>
            <a:ext cx="1267125" cy="2217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858812" y="4719145"/>
            <a:ext cx="1267127" cy="5990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5" idx="1"/>
          </p:cNvCxnSpPr>
          <p:nvPr/>
        </p:nvCxnSpPr>
        <p:spPr>
          <a:xfrm flipV="1">
            <a:off x="2858812" y="4940911"/>
            <a:ext cx="1267127" cy="17415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858812" y="5116170"/>
            <a:ext cx="1267127" cy="21152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flipV="1">
            <a:off x="2858812" y="4940911"/>
            <a:ext cx="1267127" cy="56046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876890" y="5318234"/>
            <a:ext cx="1249049" cy="18204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1818603" y="3819802"/>
                <a:ext cx="2417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a:latin typeface="Cambria Math" panose="02040503050406030204" pitchFamily="18" charset="0"/>
                        </a:rPr>
                        <m:t>𝑹</m:t>
                      </m:r>
                    </m:oMath>
                  </m:oMathPara>
                </a14:m>
                <a:endParaRPr lang="en-CA" dirty="0"/>
              </a:p>
            </p:txBody>
          </p:sp>
        </mc:Choice>
        <mc:Fallback xmlns="">
          <p:sp>
            <p:nvSpPr>
              <p:cNvPr id="13" name="TextBox 12"/>
              <p:cNvSpPr txBox="1">
                <a:spLocks noRot="1" noChangeAspect="1" noMove="1" noResize="1" noEditPoints="1" noAdjustHandles="1" noChangeArrowheads="1" noChangeShapeType="1" noTextEdit="1"/>
              </p:cNvSpPr>
              <p:nvPr/>
            </p:nvSpPr>
            <p:spPr>
              <a:xfrm>
                <a:off x="1818603" y="3819802"/>
                <a:ext cx="241738" cy="369332"/>
              </a:xfrm>
              <a:prstGeom prst="rect">
                <a:avLst/>
              </a:prstGeom>
              <a:blipFill>
                <a:blip r:embed="rId2"/>
                <a:stretch>
                  <a:fillRect r="-375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701066" y="3959798"/>
                <a:ext cx="2417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𝑺</m:t>
                      </m:r>
                    </m:oMath>
                  </m:oMathPara>
                </a14:m>
                <a:endParaRPr lang="en-CA" dirty="0"/>
              </a:p>
            </p:txBody>
          </p:sp>
        </mc:Choice>
        <mc:Fallback xmlns="">
          <p:sp>
            <p:nvSpPr>
              <p:cNvPr id="14" name="TextBox 13"/>
              <p:cNvSpPr txBox="1">
                <a:spLocks noRot="1" noChangeAspect="1" noMove="1" noResize="1" noEditPoints="1" noAdjustHandles="1" noChangeArrowheads="1" noChangeShapeType="1" noTextEdit="1"/>
              </p:cNvSpPr>
              <p:nvPr/>
            </p:nvSpPr>
            <p:spPr>
              <a:xfrm>
                <a:off x="4701066" y="3959798"/>
                <a:ext cx="241738" cy="369332"/>
              </a:xfrm>
              <a:prstGeom prst="rect">
                <a:avLst/>
              </a:prstGeom>
              <a:blipFill>
                <a:blip r:embed="rId3"/>
                <a:stretch>
                  <a:fillRect r="-275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583528" y="3619863"/>
                <a:ext cx="7984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𝑺</m:t>
                      </m:r>
                    </m:oMath>
                  </m:oMathPara>
                </a14:m>
                <a:endParaRPr lang="en-CA"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7583528" y="3619863"/>
                <a:ext cx="798469" cy="369332"/>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247757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a:t>
            </a:r>
            <a:endParaRPr lang="en-CA" dirty="0"/>
          </a:p>
        </p:txBody>
      </p:sp>
      <p:sp>
        <p:nvSpPr>
          <p:cNvPr id="3" name="Content Placeholder 2"/>
          <p:cNvSpPr>
            <a:spLocks noGrp="1"/>
          </p:cNvSpPr>
          <p:nvPr>
            <p:ph idx="1"/>
          </p:nvPr>
        </p:nvSpPr>
        <p:spPr/>
        <p:txBody>
          <a:bodyPr/>
          <a:lstStyle/>
          <a:p>
            <a:r>
              <a:rPr lang="en-US" dirty="0"/>
              <a:t>The inner join returns rows from tables that satisfies the join condition. It returns only matching rows from joined tables.</a:t>
            </a:r>
          </a:p>
          <a:p>
            <a:pPr marL="0" indent="0">
              <a:buNone/>
            </a:pPr>
            <a:r>
              <a:rPr lang="en-US" dirty="0"/>
              <a:t>	</a:t>
            </a:r>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R.*,S.*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R </a:t>
            </a:r>
            <a:r>
              <a:rPr lang="en-US" b="1" dirty="0">
                <a:latin typeface="Courier New" panose="02070309020205020404" pitchFamily="49" charset="0"/>
                <a:cs typeface="Courier New" panose="02070309020205020404" pitchFamily="49" charset="0"/>
              </a:rPr>
              <a:t>INNER JOIN</a:t>
            </a:r>
            <a:r>
              <a:rPr lang="en-US" dirty="0">
                <a:latin typeface="Courier New" panose="02070309020205020404" pitchFamily="49" charset="0"/>
                <a:cs typeface="Courier New" panose="02070309020205020404" pitchFamily="49" charset="0"/>
              </a:rPr>
              <a:t> 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R.col2 = S.col2;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3063678"/>
              </p:ext>
            </p:extLst>
          </p:nvPr>
        </p:nvGraphicFramePr>
        <p:xfrm>
          <a:off x="1261869" y="4193626"/>
          <a:ext cx="1596945" cy="1494572"/>
        </p:xfrm>
        <a:graphic>
          <a:graphicData uri="http://schemas.openxmlformats.org/drawingml/2006/table">
            <a:tbl>
              <a:tblPr firstRow="1" bandRow="1"/>
              <a:tblGrid>
                <a:gridCol w="779814">
                  <a:extLst>
                    <a:ext uri="{9D8B030D-6E8A-4147-A177-3AD203B41FA5}">
                      <a16:colId xmlns:a16="http://schemas.microsoft.com/office/drawing/2014/main" val="3235706399"/>
                    </a:ext>
                  </a:extLst>
                </a:gridCol>
                <a:gridCol w="817131">
                  <a:extLst>
                    <a:ext uri="{9D8B030D-6E8A-4147-A177-3AD203B41FA5}">
                      <a16:colId xmlns:a16="http://schemas.microsoft.com/office/drawing/2014/main" val="645910953"/>
                    </a:ext>
                  </a:extLst>
                </a:gridCol>
              </a:tblGrid>
              <a:tr h="373643">
                <a:tc>
                  <a:txBody>
                    <a:bodyPr/>
                    <a:lstStyle/>
                    <a:p>
                      <a:r>
                        <a:rPr lang="en-US" dirty="0"/>
                        <a:t>r.col1</a:t>
                      </a:r>
                      <a:endParaRPr lang="en-CA" dirty="0"/>
                    </a:p>
                  </a:txBody>
                  <a:tcPr/>
                </a:tc>
                <a:tc>
                  <a:txBody>
                    <a:bodyPr/>
                    <a:lstStyle/>
                    <a:p>
                      <a:r>
                        <a:rPr lang="en-US" dirty="0"/>
                        <a:t>r.col2</a:t>
                      </a:r>
                      <a:endParaRPr lang="en-CA" dirty="0"/>
                    </a:p>
                  </a:txBody>
                  <a:tcPr/>
                </a:tc>
                <a:extLst>
                  <a:ext uri="{0D108BD9-81ED-4DB2-BD59-A6C34878D82A}">
                    <a16:rowId xmlns:a16="http://schemas.microsoft.com/office/drawing/2014/main" val="2157743169"/>
                  </a:ext>
                </a:extLst>
              </a:tr>
              <a:tr h="373643">
                <a:tc>
                  <a:txBody>
                    <a:bodyPr/>
                    <a:lstStyle/>
                    <a:p>
                      <a:r>
                        <a:rPr lang="en-US" dirty="0"/>
                        <a:t>A</a:t>
                      </a:r>
                      <a:endParaRPr lang="en-CA" dirty="0"/>
                    </a:p>
                  </a:txBody>
                  <a:tcPr/>
                </a:tc>
                <a:tc>
                  <a:txBody>
                    <a:bodyPr/>
                    <a:lstStyle/>
                    <a:p>
                      <a:r>
                        <a:rPr lang="en-US" dirty="0"/>
                        <a:t>10</a:t>
                      </a:r>
                      <a:endParaRPr lang="en-CA" dirty="0"/>
                    </a:p>
                  </a:txBody>
                  <a:tcPr/>
                </a:tc>
                <a:extLst>
                  <a:ext uri="{0D108BD9-81ED-4DB2-BD59-A6C34878D82A}">
                    <a16:rowId xmlns:a16="http://schemas.microsoft.com/office/drawing/2014/main" val="1108540630"/>
                  </a:ext>
                </a:extLst>
              </a:tr>
              <a:tr h="373643">
                <a:tc>
                  <a:txBody>
                    <a:bodyPr/>
                    <a:lstStyle/>
                    <a:p>
                      <a:r>
                        <a:rPr lang="en-US" dirty="0"/>
                        <a:t>B</a:t>
                      </a:r>
                      <a:endParaRPr lang="en-CA" dirty="0"/>
                    </a:p>
                  </a:txBody>
                  <a:tcPr/>
                </a:tc>
                <a:tc>
                  <a:txBody>
                    <a:bodyPr/>
                    <a:lstStyle/>
                    <a:p>
                      <a:r>
                        <a:rPr lang="en-US" dirty="0"/>
                        <a:t>20</a:t>
                      </a:r>
                      <a:endParaRPr lang="en-CA" dirty="0"/>
                    </a:p>
                  </a:txBody>
                  <a:tcPr/>
                </a:tc>
                <a:extLst>
                  <a:ext uri="{0D108BD9-81ED-4DB2-BD59-A6C34878D82A}">
                    <a16:rowId xmlns:a16="http://schemas.microsoft.com/office/drawing/2014/main" val="2855371239"/>
                  </a:ext>
                </a:extLst>
              </a:tr>
              <a:tr h="373643">
                <a:tc>
                  <a:txBody>
                    <a:bodyPr/>
                    <a:lstStyle/>
                    <a:p>
                      <a:r>
                        <a:rPr lang="en-US" dirty="0"/>
                        <a:t>C</a:t>
                      </a:r>
                      <a:endParaRPr lang="en-CA" dirty="0"/>
                    </a:p>
                  </a:txBody>
                  <a:tcPr/>
                </a:tc>
                <a:tc>
                  <a:txBody>
                    <a:bodyPr/>
                    <a:lstStyle/>
                    <a:p>
                      <a:r>
                        <a:rPr lang="en-US" dirty="0"/>
                        <a:t>30</a:t>
                      </a:r>
                      <a:endParaRPr lang="en-CA" dirty="0"/>
                    </a:p>
                  </a:txBody>
                  <a:tcPr/>
                </a:tc>
                <a:extLst>
                  <a:ext uri="{0D108BD9-81ED-4DB2-BD59-A6C34878D82A}">
                    <a16:rowId xmlns:a16="http://schemas.microsoft.com/office/drawing/2014/main" val="22606449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39903801"/>
              </p:ext>
            </p:extLst>
          </p:nvPr>
        </p:nvGraphicFramePr>
        <p:xfrm>
          <a:off x="4125939" y="4380447"/>
          <a:ext cx="1633730" cy="1494572"/>
        </p:xfrm>
        <a:graphic>
          <a:graphicData uri="http://schemas.openxmlformats.org/drawingml/2006/table">
            <a:tbl>
              <a:tblPr firstRow="1" bandRow="1"/>
              <a:tblGrid>
                <a:gridCol w="797777">
                  <a:extLst>
                    <a:ext uri="{9D8B030D-6E8A-4147-A177-3AD203B41FA5}">
                      <a16:colId xmlns:a16="http://schemas.microsoft.com/office/drawing/2014/main" val="3235706399"/>
                    </a:ext>
                  </a:extLst>
                </a:gridCol>
                <a:gridCol w="835953">
                  <a:extLst>
                    <a:ext uri="{9D8B030D-6E8A-4147-A177-3AD203B41FA5}">
                      <a16:colId xmlns:a16="http://schemas.microsoft.com/office/drawing/2014/main" val="645910953"/>
                    </a:ext>
                  </a:extLst>
                </a:gridCol>
              </a:tblGrid>
              <a:tr h="373643">
                <a:tc>
                  <a:txBody>
                    <a:bodyPr/>
                    <a:lstStyle/>
                    <a:p>
                      <a:r>
                        <a:rPr lang="en-US" dirty="0"/>
                        <a:t>s.col1</a:t>
                      </a:r>
                      <a:endParaRPr lang="en-CA" dirty="0"/>
                    </a:p>
                  </a:txBody>
                  <a:tcPr/>
                </a:tc>
                <a:tc>
                  <a:txBody>
                    <a:bodyPr/>
                    <a:lstStyle/>
                    <a:p>
                      <a:r>
                        <a:rPr lang="en-US" dirty="0"/>
                        <a:t>s.col2</a:t>
                      </a:r>
                      <a:endParaRPr lang="en-CA" dirty="0"/>
                    </a:p>
                  </a:txBody>
                  <a:tcPr/>
                </a:tc>
                <a:extLst>
                  <a:ext uri="{0D108BD9-81ED-4DB2-BD59-A6C34878D82A}">
                    <a16:rowId xmlns:a16="http://schemas.microsoft.com/office/drawing/2014/main" val="2157743169"/>
                  </a:ext>
                </a:extLst>
              </a:tr>
              <a:tr h="373643">
                <a:tc>
                  <a:txBody>
                    <a:bodyPr/>
                    <a:lstStyle/>
                    <a:p>
                      <a:r>
                        <a:rPr lang="en-US" dirty="0"/>
                        <a:t>D</a:t>
                      </a:r>
                      <a:endParaRPr lang="en-CA" dirty="0"/>
                    </a:p>
                  </a:txBody>
                  <a:tcPr/>
                </a:tc>
                <a:tc>
                  <a:txBody>
                    <a:bodyPr/>
                    <a:lstStyle/>
                    <a:p>
                      <a:r>
                        <a:rPr lang="en-US" dirty="0"/>
                        <a:t>30</a:t>
                      </a:r>
                      <a:endParaRPr lang="en-CA" dirty="0"/>
                    </a:p>
                  </a:txBody>
                  <a:tcPr/>
                </a:tc>
                <a:extLst>
                  <a:ext uri="{0D108BD9-81ED-4DB2-BD59-A6C34878D82A}">
                    <a16:rowId xmlns:a16="http://schemas.microsoft.com/office/drawing/2014/main" val="1108540630"/>
                  </a:ext>
                </a:extLst>
              </a:tr>
              <a:tr h="373643">
                <a:tc>
                  <a:txBody>
                    <a:bodyPr/>
                    <a:lstStyle/>
                    <a:p>
                      <a:r>
                        <a:rPr lang="en-US" dirty="0"/>
                        <a:t>E</a:t>
                      </a:r>
                      <a:endParaRPr lang="en-CA" dirty="0"/>
                    </a:p>
                  </a:txBody>
                  <a:tcPr/>
                </a:tc>
                <a:tc>
                  <a:txBody>
                    <a:bodyPr/>
                    <a:lstStyle/>
                    <a:p>
                      <a:r>
                        <a:rPr lang="en-US" dirty="0"/>
                        <a:t>50</a:t>
                      </a:r>
                      <a:endParaRPr lang="en-CA" dirty="0"/>
                    </a:p>
                  </a:txBody>
                  <a:tcPr/>
                </a:tc>
                <a:extLst>
                  <a:ext uri="{0D108BD9-81ED-4DB2-BD59-A6C34878D82A}">
                    <a16:rowId xmlns:a16="http://schemas.microsoft.com/office/drawing/2014/main" val="2855371239"/>
                  </a:ext>
                </a:extLst>
              </a:tr>
              <a:tr h="373643">
                <a:tc>
                  <a:txBody>
                    <a:bodyPr/>
                    <a:lstStyle/>
                    <a:p>
                      <a:r>
                        <a:rPr lang="en-US" dirty="0"/>
                        <a:t>F</a:t>
                      </a:r>
                      <a:endParaRPr lang="en-CA" dirty="0"/>
                    </a:p>
                  </a:txBody>
                  <a:tcPr/>
                </a:tc>
                <a:tc>
                  <a:txBody>
                    <a:bodyPr/>
                    <a:lstStyle/>
                    <a:p>
                      <a:r>
                        <a:rPr lang="en-US" dirty="0"/>
                        <a:t>10</a:t>
                      </a:r>
                      <a:endParaRPr lang="en-CA" dirty="0"/>
                    </a:p>
                  </a:txBody>
                  <a:tcPr/>
                </a:tc>
                <a:extLst>
                  <a:ext uri="{0D108BD9-81ED-4DB2-BD59-A6C34878D82A}">
                    <a16:rowId xmlns:a16="http://schemas.microsoft.com/office/drawing/2014/main" val="89728503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90227939"/>
              </p:ext>
            </p:extLst>
          </p:nvPr>
        </p:nvGraphicFramePr>
        <p:xfrm>
          <a:off x="6785056" y="4499921"/>
          <a:ext cx="3292893" cy="1146262"/>
        </p:xfrm>
        <a:graphic>
          <a:graphicData uri="http://schemas.openxmlformats.org/drawingml/2006/table">
            <a:tbl>
              <a:tblPr firstRow="1" bandRow="1"/>
              <a:tblGrid>
                <a:gridCol w="794700">
                  <a:extLst>
                    <a:ext uri="{9D8B030D-6E8A-4147-A177-3AD203B41FA5}">
                      <a16:colId xmlns:a16="http://schemas.microsoft.com/office/drawing/2014/main" val="3235706399"/>
                    </a:ext>
                  </a:extLst>
                </a:gridCol>
                <a:gridCol w="832731">
                  <a:extLst>
                    <a:ext uri="{9D8B030D-6E8A-4147-A177-3AD203B41FA5}">
                      <a16:colId xmlns:a16="http://schemas.microsoft.com/office/drawing/2014/main" val="645910953"/>
                    </a:ext>
                  </a:extLst>
                </a:gridCol>
                <a:gridCol w="832731">
                  <a:extLst>
                    <a:ext uri="{9D8B030D-6E8A-4147-A177-3AD203B41FA5}">
                      <a16:colId xmlns:a16="http://schemas.microsoft.com/office/drawing/2014/main" val="2431734418"/>
                    </a:ext>
                  </a:extLst>
                </a:gridCol>
                <a:gridCol w="832731">
                  <a:extLst>
                    <a:ext uri="{9D8B030D-6E8A-4147-A177-3AD203B41FA5}">
                      <a16:colId xmlns:a16="http://schemas.microsoft.com/office/drawing/2014/main" val="972463235"/>
                    </a:ext>
                  </a:extLst>
                </a:gridCol>
              </a:tblGrid>
              <a:tr h="414742">
                <a:tc>
                  <a:txBody>
                    <a:bodyPr/>
                    <a:lstStyle/>
                    <a:p>
                      <a:r>
                        <a:rPr lang="en-US" dirty="0"/>
                        <a:t>r.col1</a:t>
                      </a:r>
                      <a:endParaRPr lang="en-CA" dirty="0"/>
                    </a:p>
                  </a:txBody>
                  <a:tcPr/>
                </a:tc>
                <a:tc>
                  <a:txBody>
                    <a:bodyPr/>
                    <a:lstStyle/>
                    <a:p>
                      <a:r>
                        <a:rPr lang="en-US" dirty="0"/>
                        <a:t>r.col2</a:t>
                      </a:r>
                      <a:endParaRPr lang="en-CA" dirty="0"/>
                    </a:p>
                  </a:txBody>
                  <a:tcPr/>
                </a:tc>
                <a:tc>
                  <a:txBody>
                    <a:bodyPr/>
                    <a:lstStyle/>
                    <a:p>
                      <a:r>
                        <a:rPr lang="en-US" dirty="0"/>
                        <a:t>s.col1</a:t>
                      </a:r>
                      <a:endParaRPr lang="en-CA" dirty="0"/>
                    </a:p>
                  </a:txBody>
                  <a:tcPr/>
                </a:tc>
                <a:tc>
                  <a:txBody>
                    <a:bodyPr/>
                    <a:lstStyle/>
                    <a:p>
                      <a:r>
                        <a:rPr lang="en-US" dirty="0"/>
                        <a:t>s.col2</a:t>
                      </a:r>
                      <a:endParaRPr lang="en-CA" dirty="0"/>
                    </a:p>
                  </a:txBody>
                  <a:tcPr/>
                </a:tc>
                <a:extLst>
                  <a:ext uri="{0D108BD9-81ED-4DB2-BD59-A6C34878D82A}">
                    <a16:rowId xmlns:a16="http://schemas.microsoft.com/office/drawing/2014/main" val="2157743169"/>
                  </a:ext>
                </a:extLst>
              </a:tr>
              <a:tr h="354932">
                <a:tc>
                  <a:txBody>
                    <a:bodyPr/>
                    <a:lstStyle/>
                    <a:p>
                      <a:r>
                        <a:rPr lang="en-US" dirty="0"/>
                        <a:t>A</a:t>
                      </a:r>
                      <a:endParaRPr lang="en-CA" dirty="0"/>
                    </a:p>
                  </a:txBody>
                  <a:tcPr/>
                </a:tc>
                <a:tc>
                  <a:txBody>
                    <a:bodyPr/>
                    <a:lstStyle/>
                    <a:p>
                      <a:r>
                        <a:rPr lang="en-US" dirty="0"/>
                        <a:t>10</a:t>
                      </a:r>
                      <a:endParaRPr lang="en-CA" dirty="0"/>
                    </a:p>
                  </a:txBody>
                  <a:tcPr/>
                </a:tc>
                <a:tc>
                  <a:txBody>
                    <a:bodyPr/>
                    <a:lstStyle/>
                    <a:p>
                      <a:r>
                        <a:rPr lang="en-US" dirty="0"/>
                        <a:t>F</a:t>
                      </a:r>
                      <a:endParaRPr lang="en-CA" dirty="0"/>
                    </a:p>
                  </a:txBody>
                  <a:tcPr/>
                </a:tc>
                <a:tc>
                  <a:txBody>
                    <a:bodyPr/>
                    <a:lstStyle/>
                    <a:p>
                      <a:r>
                        <a:rPr lang="en-US" dirty="0"/>
                        <a:t>10</a:t>
                      </a:r>
                      <a:endParaRPr lang="en-CA" dirty="0"/>
                    </a:p>
                  </a:txBody>
                  <a:tcPr/>
                </a:tc>
                <a:extLst>
                  <a:ext uri="{0D108BD9-81ED-4DB2-BD59-A6C34878D82A}">
                    <a16:rowId xmlns:a16="http://schemas.microsoft.com/office/drawing/2014/main" val="1108540630"/>
                  </a:ext>
                </a:extLst>
              </a:tr>
              <a:tr h="354932">
                <a:tc>
                  <a:txBody>
                    <a:bodyPr/>
                    <a:lstStyle/>
                    <a:p>
                      <a:r>
                        <a:rPr lang="en-US" dirty="0"/>
                        <a:t>C</a:t>
                      </a:r>
                      <a:endParaRPr lang="en-CA" dirty="0"/>
                    </a:p>
                  </a:txBody>
                  <a:tcPr/>
                </a:tc>
                <a:tc>
                  <a:txBody>
                    <a:bodyPr/>
                    <a:lstStyle/>
                    <a:p>
                      <a:r>
                        <a:rPr lang="en-US" dirty="0"/>
                        <a:t>30</a:t>
                      </a:r>
                      <a:endParaRPr lang="en-CA" dirty="0"/>
                    </a:p>
                  </a:txBody>
                  <a:tcPr/>
                </a:tc>
                <a:tc>
                  <a:txBody>
                    <a:bodyPr/>
                    <a:lstStyle/>
                    <a:p>
                      <a:r>
                        <a:rPr lang="en-US" dirty="0"/>
                        <a:t>D</a:t>
                      </a:r>
                      <a:endParaRPr lang="en-CA" dirty="0"/>
                    </a:p>
                  </a:txBody>
                  <a:tcPr/>
                </a:tc>
                <a:tc>
                  <a:txBody>
                    <a:bodyPr/>
                    <a:lstStyle/>
                    <a:p>
                      <a:r>
                        <a:rPr lang="en-US" dirty="0"/>
                        <a:t>30</a:t>
                      </a:r>
                      <a:endParaRPr lang="en-CA" dirty="0"/>
                    </a:p>
                  </a:txBody>
                  <a:tcPr/>
                </a:tc>
                <a:extLst>
                  <a:ext uri="{0D108BD9-81ED-4DB2-BD59-A6C34878D82A}">
                    <a16:rowId xmlns:a16="http://schemas.microsoft.com/office/drawing/2014/main" val="2097351444"/>
                  </a:ext>
                </a:extLst>
              </a:tr>
            </a:tbl>
          </a:graphicData>
        </a:graphic>
      </p:graphicFrame>
      <p:cxnSp>
        <p:nvCxnSpPr>
          <p:cNvPr id="8" name="Straight Arrow Connector 7"/>
          <p:cNvCxnSpPr/>
          <p:nvPr/>
        </p:nvCxnSpPr>
        <p:spPr>
          <a:xfrm>
            <a:off x="2858812" y="4719145"/>
            <a:ext cx="1267127" cy="9690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858812" y="4960883"/>
            <a:ext cx="1267127" cy="54049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1818603" y="3819802"/>
                <a:ext cx="2417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a:latin typeface="Cambria Math" panose="02040503050406030204" pitchFamily="18" charset="0"/>
                        </a:rPr>
                        <m:t>𝑹</m:t>
                      </m:r>
                    </m:oMath>
                  </m:oMathPara>
                </a14:m>
                <a:endParaRPr lang="en-CA" dirty="0"/>
              </a:p>
            </p:txBody>
          </p:sp>
        </mc:Choice>
        <mc:Fallback xmlns="">
          <p:sp>
            <p:nvSpPr>
              <p:cNvPr id="13" name="TextBox 12"/>
              <p:cNvSpPr txBox="1">
                <a:spLocks noRot="1" noChangeAspect="1" noMove="1" noResize="1" noEditPoints="1" noAdjustHandles="1" noChangeArrowheads="1" noChangeShapeType="1" noTextEdit="1"/>
              </p:cNvSpPr>
              <p:nvPr/>
            </p:nvSpPr>
            <p:spPr>
              <a:xfrm>
                <a:off x="1818603" y="3819802"/>
                <a:ext cx="241738" cy="369332"/>
              </a:xfrm>
              <a:prstGeom prst="rect">
                <a:avLst/>
              </a:prstGeom>
              <a:blipFill>
                <a:blip r:embed="rId2"/>
                <a:stretch>
                  <a:fillRect r="-375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701066" y="3959798"/>
                <a:ext cx="2417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𝑺</m:t>
                      </m:r>
                    </m:oMath>
                  </m:oMathPara>
                </a14:m>
                <a:endParaRPr lang="en-CA" dirty="0"/>
              </a:p>
            </p:txBody>
          </p:sp>
        </mc:Choice>
        <mc:Fallback xmlns="">
          <p:sp>
            <p:nvSpPr>
              <p:cNvPr id="14" name="TextBox 13"/>
              <p:cNvSpPr txBox="1">
                <a:spLocks noRot="1" noChangeAspect="1" noMove="1" noResize="1" noEditPoints="1" noAdjustHandles="1" noChangeArrowheads="1" noChangeShapeType="1" noTextEdit="1"/>
              </p:cNvSpPr>
              <p:nvPr/>
            </p:nvSpPr>
            <p:spPr>
              <a:xfrm>
                <a:off x="4701066" y="3959798"/>
                <a:ext cx="241738" cy="369332"/>
              </a:xfrm>
              <a:prstGeom prst="rect">
                <a:avLst/>
              </a:prstGeom>
              <a:blipFill>
                <a:blip r:embed="rId3"/>
                <a:stretch>
                  <a:fillRect r="-275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552155" y="4112015"/>
                <a:ext cx="7984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 </m:t>
                      </m:r>
                      <m:r>
                        <a:rPr lang="en-US" b="1" i="1" smtClean="0">
                          <a:latin typeface="Cambria Math" panose="02040503050406030204" pitchFamily="18" charset="0"/>
                        </a:rPr>
                        <m:t>𝒊𝒏𝒏𝒆𝒓</m:t>
                      </m:r>
                      <m:r>
                        <a:rPr lang="en-US" b="1" i="1" smtClean="0">
                          <a:latin typeface="Cambria Math" panose="02040503050406030204" pitchFamily="18" charset="0"/>
                        </a:rPr>
                        <m:t> </m:t>
                      </m:r>
                      <m:r>
                        <a:rPr lang="en-US" b="1" i="1" smtClean="0">
                          <a:latin typeface="Cambria Math" panose="02040503050406030204" pitchFamily="18" charset="0"/>
                        </a:rPr>
                        <m:t>𝒋𝒐𝒊𝒏</m:t>
                      </m:r>
                      <m:r>
                        <a:rPr lang="en-US" b="1" i="1" smtClean="0">
                          <a:latin typeface="Cambria Math" panose="02040503050406030204" pitchFamily="18" charset="0"/>
                        </a:rPr>
                        <m:t> </m:t>
                      </m:r>
                      <m:r>
                        <a:rPr lang="en-US" b="1" i="1" smtClean="0">
                          <a:latin typeface="Cambria Math" panose="02040503050406030204" pitchFamily="18" charset="0"/>
                        </a:rPr>
                        <m:t>𝑺</m:t>
                      </m:r>
                    </m:oMath>
                  </m:oMathPara>
                </a14:m>
                <a:endParaRPr lang="en-CA"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7552155" y="4112015"/>
                <a:ext cx="798469" cy="369332"/>
              </a:xfrm>
              <a:prstGeom prst="rect">
                <a:avLst/>
              </a:prstGeom>
              <a:blipFill>
                <a:blip r:embed="rId4"/>
                <a:stretch>
                  <a:fillRect r="-112214" b="-16667"/>
                </a:stretch>
              </a:blipFill>
            </p:spPr>
            <p:txBody>
              <a:bodyPr/>
              <a:lstStyle/>
              <a:p>
                <a:r>
                  <a:rPr lang="en-CA">
                    <a:noFill/>
                  </a:rPr>
                  <a:t> </a:t>
                </a:r>
              </a:p>
            </p:txBody>
          </p:sp>
        </mc:Fallback>
      </mc:AlternateContent>
    </p:spTree>
    <p:extLst>
      <p:ext uri="{BB962C8B-B14F-4D97-AF65-F5344CB8AC3E}">
        <p14:creationId xmlns:p14="http://schemas.microsoft.com/office/powerpoint/2010/main" val="6848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Join</a:t>
            </a:r>
            <a:endParaRPr lang="en-CA" dirty="0"/>
          </a:p>
        </p:txBody>
      </p:sp>
      <p:sp>
        <p:nvSpPr>
          <p:cNvPr id="3" name="Content Placeholder 2"/>
          <p:cNvSpPr>
            <a:spLocks noGrp="1"/>
          </p:cNvSpPr>
          <p:nvPr>
            <p:ph idx="1"/>
          </p:nvPr>
        </p:nvSpPr>
        <p:spPr/>
        <p:txBody>
          <a:bodyPr/>
          <a:lstStyle/>
          <a:p>
            <a:r>
              <a:rPr lang="en-US" dirty="0"/>
              <a:t>The LEFT JOIN returns all the rows from the table on the left of the join operator even if there is no matching row for them in the table on the right of the join. </a:t>
            </a:r>
          </a:p>
          <a:p>
            <a:r>
              <a:rPr lang="en-US" dirty="0"/>
              <a:t>For the rows from the left table that have no matching rows in the right table, the values for the right table columns will be returned as null. </a:t>
            </a:r>
          </a:p>
          <a:p>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460450099"/>
              </p:ext>
            </p:extLst>
          </p:nvPr>
        </p:nvGraphicFramePr>
        <p:xfrm>
          <a:off x="1387999" y="4307189"/>
          <a:ext cx="1838683" cy="1494572"/>
        </p:xfrm>
        <a:graphic>
          <a:graphicData uri="http://schemas.openxmlformats.org/drawingml/2006/table">
            <a:tbl>
              <a:tblPr firstRow="1" bandRow="1"/>
              <a:tblGrid>
                <a:gridCol w="897859">
                  <a:extLst>
                    <a:ext uri="{9D8B030D-6E8A-4147-A177-3AD203B41FA5}">
                      <a16:colId xmlns:a16="http://schemas.microsoft.com/office/drawing/2014/main" val="3235706399"/>
                    </a:ext>
                  </a:extLst>
                </a:gridCol>
                <a:gridCol w="940824">
                  <a:extLst>
                    <a:ext uri="{9D8B030D-6E8A-4147-A177-3AD203B41FA5}">
                      <a16:colId xmlns:a16="http://schemas.microsoft.com/office/drawing/2014/main" val="645910953"/>
                    </a:ext>
                  </a:extLst>
                </a:gridCol>
              </a:tblGrid>
              <a:tr h="373643">
                <a:tc>
                  <a:txBody>
                    <a:bodyPr/>
                    <a:lstStyle/>
                    <a:p>
                      <a:r>
                        <a:rPr lang="en-US" dirty="0"/>
                        <a:t>r.col1</a:t>
                      </a:r>
                      <a:endParaRPr lang="en-CA" dirty="0"/>
                    </a:p>
                  </a:txBody>
                  <a:tcPr/>
                </a:tc>
                <a:tc>
                  <a:txBody>
                    <a:bodyPr/>
                    <a:lstStyle/>
                    <a:p>
                      <a:r>
                        <a:rPr lang="en-US" b="1" dirty="0"/>
                        <a:t>r.col2</a:t>
                      </a:r>
                      <a:endParaRPr lang="en-CA" b="1" dirty="0"/>
                    </a:p>
                  </a:txBody>
                  <a:tcPr/>
                </a:tc>
                <a:extLst>
                  <a:ext uri="{0D108BD9-81ED-4DB2-BD59-A6C34878D82A}">
                    <a16:rowId xmlns:a16="http://schemas.microsoft.com/office/drawing/2014/main" val="2157743169"/>
                  </a:ext>
                </a:extLst>
              </a:tr>
              <a:tr h="373643">
                <a:tc>
                  <a:txBody>
                    <a:bodyPr/>
                    <a:lstStyle/>
                    <a:p>
                      <a:r>
                        <a:rPr lang="en-US" dirty="0"/>
                        <a:t>A</a:t>
                      </a:r>
                      <a:endParaRPr lang="en-CA" dirty="0"/>
                    </a:p>
                  </a:txBody>
                  <a:tcPr/>
                </a:tc>
                <a:tc>
                  <a:txBody>
                    <a:bodyPr/>
                    <a:lstStyle/>
                    <a:p>
                      <a:r>
                        <a:rPr lang="en-US" dirty="0"/>
                        <a:t>10</a:t>
                      </a:r>
                      <a:endParaRPr lang="en-CA" dirty="0"/>
                    </a:p>
                  </a:txBody>
                  <a:tcPr/>
                </a:tc>
                <a:extLst>
                  <a:ext uri="{0D108BD9-81ED-4DB2-BD59-A6C34878D82A}">
                    <a16:rowId xmlns:a16="http://schemas.microsoft.com/office/drawing/2014/main" val="1108540630"/>
                  </a:ext>
                </a:extLst>
              </a:tr>
              <a:tr h="373643">
                <a:tc>
                  <a:txBody>
                    <a:bodyPr/>
                    <a:lstStyle/>
                    <a:p>
                      <a:r>
                        <a:rPr lang="en-US" dirty="0"/>
                        <a:t>B</a:t>
                      </a:r>
                      <a:endParaRPr lang="en-CA" dirty="0"/>
                    </a:p>
                  </a:txBody>
                  <a:tcPr/>
                </a:tc>
                <a:tc>
                  <a:txBody>
                    <a:bodyPr/>
                    <a:lstStyle/>
                    <a:p>
                      <a:r>
                        <a:rPr lang="en-US" dirty="0"/>
                        <a:t>20</a:t>
                      </a:r>
                      <a:endParaRPr lang="en-CA" dirty="0"/>
                    </a:p>
                  </a:txBody>
                  <a:tcPr/>
                </a:tc>
                <a:extLst>
                  <a:ext uri="{0D108BD9-81ED-4DB2-BD59-A6C34878D82A}">
                    <a16:rowId xmlns:a16="http://schemas.microsoft.com/office/drawing/2014/main" val="2855371239"/>
                  </a:ext>
                </a:extLst>
              </a:tr>
              <a:tr h="373643">
                <a:tc>
                  <a:txBody>
                    <a:bodyPr/>
                    <a:lstStyle/>
                    <a:p>
                      <a:r>
                        <a:rPr lang="en-US" dirty="0"/>
                        <a:t>C</a:t>
                      </a:r>
                      <a:endParaRPr lang="en-CA" dirty="0"/>
                    </a:p>
                  </a:txBody>
                  <a:tcPr/>
                </a:tc>
                <a:tc>
                  <a:txBody>
                    <a:bodyPr/>
                    <a:lstStyle/>
                    <a:p>
                      <a:r>
                        <a:rPr lang="en-US" dirty="0"/>
                        <a:t>30</a:t>
                      </a:r>
                      <a:endParaRPr lang="en-CA" dirty="0"/>
                    </a:p>
                  </a:txBody>
                  <a:tcPr/>
                </a:tc>
                <a:extLst>
                  <a:ext uri="{0D108BD9-81ED-4DB2-BD59-A6C34878D82A}">
                    <a16:rowId xmlns:a16="http://schemas.microsoft.com/office/drawing/2014/main" val="22606449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39861001"/>
              </p:ext>
            </p:extLst>
          </p:nvPr>
        </p:nvGraphicFramePr>
        <p:xfrm>
          <a:off x="4031348" y="4307189"/>
          <a:ext cx="1759851" cy="1494572"/>
        </p:xfrm>
        <a:graphic>
          <a:graphicData uri="http://schemas.openxmlformats.org/drawingml/2006/table">
            <a:tbl>
              <a:tblPr firstRow="1" bandRow="1"/>
              <a:tblGrid>
                <a:gridCol w="859364">
                  <a:extLst>
                    <a:ext uri="{9D8B030D-6E8A-4147-A177-3AD203B41FA5}">
                      <a16:colId xmlns:a16="http://schemas.microsoft.com/office/drawing/2014/main" val="3235706399"/>
                    </a:ext>
                  </a:extLst>
                </a:gridCol>
                <a:gridCol w="900487">
                  <a:extLst>
                    <a:ext uri="{9D8B030D-6E8A-4147-A177-3AD203B41FA5}">
                      <a16:colId xmlns:a16="http://schemas.microsoft.com/office/drawing/2014/main" val="645910953"/>
                    </a:ext>
                  </a:extLst>
                </a:gridCol>
              </a:tblGrid>
              <a:tr h="373643">
                <a:tc>
                  <a:txBody>
                    <a:bodyPr/>
                    <a:lstStyle/>
                    <a:p>
                      <a:r>
                        <a:rPr lang="en-US" dirty="0"/>
                        <a:t>s.col1</a:t>
                      </a:r>
                      <a:endParaRPr lang="en-CA" dirty="0"/>
                    </a:p>
                  </a:txBody>
                  <a:tcPr/>
                </a:tc>
                <a:tc>
                  <a:txBody>
                    <a:bodyPr/>
                    <a:lstStyle/>
                    <a:p>
                      <a:r>
                        <a:rPr lang="en-US" b="1" dirty="0"/>
                        <a:t>s.col2</a:t>
                      </a:r>
                      <a:endParaRPr lang="en-CA" b="1" dirty="0"/>
                    </a:p>
                  </a:txBody>
                  <a:tcPr/>
                </a:tc>
                <a:extLst>
                  <a:ext uri="{0D108BD9-81ED-4DB2-BD59-A6C34878D82A}">
                    <a16:rowId xmlns:a16="http://schemas.microsoft.com/office/drawing/2014/main" val="2157743169"/>
                  </a:ext>
                </a:extLst>
              </a:tr>
              <a:tr h="373643">
                <a:tc>
                  <a:txBody>
                    <a:bodyPr/>
                    <a:lstStyle/>
                    <a:p>
                      <a:r>
                        <a:rPr lang="en-US" dirty="0"/>
                        <a:t>D</a:t>
                      </a:r>
                      <a:endParaRPr lang="en-CA" dirty="0"/>
                    </a:p>
                  </a:txBody>
                  <a:tcPr/>
                </a:tc>
                <a:tc>
                  <a:txBody>
                    <a:bodyPr/>
                    <a:lstStyle/>
                    <a:p>
                      <a:r>
                        <a:rPr lang="en-US" dirty="0"/>
                        <a:t>30</a:t>
                      </a:r>
                      <a:endParaRPr lang="en-CA" dirty="0"/>
                    </a:p>
                  </a:txBody>
                  <a:tcPr/>
                </a:tc>
                <a:extLst>
                  <a:ext uri="{0D108BD9-81ED-4DB2-BD59-A6C34878D82A}">
                    <a16:rowId xmlns:a16="http://schemas.microsoft.com/office/drawing/2014/main" val="1108540630"/>
                  </a:ext>
                </a:extLst>
              </a:tr>
              <a:tr h="373643">
                <a:tc>
                  <a:txBody>
                    <a:bodyPr/>
                    <a:lstStyle/>
                    <a:p>
                      <a:r>
                        <a:rPr lang="en-US" dirty="0"/>
                        <a:t>E</a:t>
                      </a:r>
                      <a:endParaRPr lang="en-CA" dirty="0"/>
                    </a:p>
                  </a:txBody>
                  <a:tcPr/>
                </a:tc>
                <a:tc>
                  <a:txBody>
                    <a:bodyPr/>
                    <a:lstStyle/>
                    <a:p>
                      <a:r>
                        <a:rPr lang="en-US" dirty="0"/>
                        <a:t>50</a:t>
                      </a:r>
                      <a:endParaRPr lang="en-CA" dirty="0"/>
                    </a:p>
                  </a:txBody>
                  <a:tcPr/>
                </a:tc>
                <a:extLst>
                  <a:ext uri="{0D108BD9-81ED-4DB2-BD59-A6C34878D82A}">
                    <a16:rowId xmlns:a16="http://schemas.microsoft.com/office/drawing/2014/main" val="2855371239"/>
                  </a:ext>
                </a:extLst>
              </a:tr>
              <a:tr h="373643">
                <a:tc>
                  <a:txBody>
                    <a:bodyPr/>
                    <a:lstStyle/>
                    <a:p>
                      <a:r>
                        <a:rPr lang="en-US" dirty="0"/>
                        <a:t>F</a:t>
                      </a:r>
                      <a:endParaRPr lang="en-CA" dirty="0"/>
                    </a:p>
                  </a:txBody>
                  <a:tcPr/>
                </a:tc>
                <a:tc>
                  <a:txBody>
                    <a:bodyPr/>
                    <a:lstStyle/>
                    <a:p>
                      <a:r>
                        <a:rPr lang="en-US" dirty="0"/>
                        <a:t>10</a:t>
                      </a:r>
                      <a:endParaRPr lang="en-CA" dirty="0"/>
                    </a:p>
                  </a:txBody>
                  <a:tcPr/>
                </a:tc>
                <a:extLst>
                  <a:ext uri="{0D108BD9-81ED-4DB2-BD59-A6C34878D82A}">
                    <a16:rowId xmlns:a16="http://schemas.microsoft.com/office/drawing/2014/main" val="89728503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05419345"/>
              </p:ext>
            </p:extLst>
          </p:nvPr>
        </p:nvGraphicFramePr>
        <p:xfrm>
          <a:off x="6469746" y="4289739"/>
          <a:ext cx="3292893" cy="1512022"/>
        </p:xfrm>
        <a:graphic>
          <a:graphicData uri="http://schemas.openxmlformats.org/drawingml/2006/table">
            <a:tbl>
              <a:tblPr firstRow="1" bandRow="1"/>
              <a:tblGrid>
                <a:gridCol w="794700">
                  <a:extLst>
                    <a:ext uri="{9D8B030D-6E8A-4147-A177-3AD203B41FA5}">
                      <a16:colId xmlns:a16="http://schemas.microsoft.com/office/drawing/2014/main" val="3235706399"/>
                    </a:ext>
                  </a:extLst>
                </a:gridCol>
                <a:gridCol w="832731">
                  <a:extLst>
                    <a:ext uri="{9D8B030D-6E8A-4147-A177-3AD203B41FA5}">
                      <a16:colId xmlns:a16="http://schemas.microsoft.com/office/drawing/2014/main" val="645910953"/>
                    </a:ext>
                  </a:extLst>
                </a:gridCol>
                <a:gridCol w="832731">
                  <a:extLst>
                    <a:ext uri="{9D8B030D-6E8A-4147-A177-3AD203B41FA5}">
                      <a16:colId xmlns:a16="http://schemas.microsoft.com/office/drawing/2014/main" val="2431734418"/>
                    </a:ext>
                  </a:extLst>
                </a:gridCol>
                <a:gridCol w="832731">
                  <a:extLst>
                    <a:ext uri="{9D8B030D-6E8A-4147-A177-3AD203B41FA5}">
                      <a16:colId xmlns:a16="http://schemas.microsoft.com/office/drawing/2014/main" val="972463235"/>
                    </a:ext>
                  </a:extLst>
                </a:gridCol>
              </a:tblGrid>
              <a:tr h="414742">
                <a:tc>
                  <a:txBody>
                    <a:bodyPr/>
                    <a:lstStyle/>
                    <a:p>
                      <a:r>
                        <a:rPr lang="en-US" dirty="0"/>
                        <a:t>r.col1</a:t>
                      </a:r>
                      <a:endParaRPr lang="en-CA" dirty="0"/>
                    </a:p>
                  </a:txBody>
                  <a:tcPr/>
                </a:tc>
                <a:tc>
                  <a:txBody>
                    <a:bodyPr/>
                    <a:lstStyle/>
                    <a:p>
                      <a:r>
                        <a:rPr lang="en-US" dirty="0"/>
                        <a:t>r.col2</a:t>
                      </a:r>
                      <a:endParaRPr lang="en-CA" dirty="0"/>
                    </a:p>
                  </a:txBody>
                  <a:tcPr/>
                </a:tc>
                <a:tc>
                  <a:txBody>
                    <a:bodyPr/>
                    <a:lstStyle/>
                    <a:p>
                      <a:r>
                        <a:rPr lang="en-US" dirty="0"/>
                        <a:t>s.col1</a:t>
                      </a:r>
                      <a:endParaRPr lang="en-CA" dirty="0"/>
                    </a:p>
                  </a:txBody>
                  <a:tcPr/>
                </a:tc>
                <a:tc>
                  <a:txBody>
                    <a:bodyPr/>
                    <a:lstStyle/>
                    <a:p>
                      <a:r>
                        <a:rPr lang="en-US" dirty="0"/>
                        <a:t>s.col2</a:t>
                      </a:r>
                      <a:endParaRPr lang="en-CA" dirty="0"/>
                    </a:p>
                  </a:txBody>
                  <a:tcPr/>
                </a:tc>
                <a:extLst>
                  <a:ext uri="{0D108BD9-81ED-4DB2-BD59-A6C34878D82A}">
                    <a16:rowId xmlns:a16="http://schemas.microsoft.com/office/drawing/2014/main" val="2157743169"/>
                  </a:ext>
                </a:extLst>
              </a:tr>
              <a:tr h="354932">
                <a:tc>
                  <a:txBody>
                    <a:bodyPr/>
                    <a:lstStyle/>
                    <a:p>
                      <a:r>
                        <a:rPr lang="en-US" dirty="0"/>
                        <a:t>A</a:t>
                      </a:r>
                      <a:endParaRPr lang="en-CA" dirty="0"/>
                    </a:p>
                  </a:txBody>
                  <a:tcPr/>
                </a:tc>
                <a:tc>
                  <a:txBody>
                    <a:bodyPr/>
                    <a:lstStyle/>
                    <a:p>
                      <a:r>
                        <a:rPr lang="en-US" dirty="0"/>
                        <a:t>10</a:t>
                      </a:r>
                      <a:endParaRPr lang="en-CA" dirty="0"/>
                    </a:p>
                  </a:txBody>
                  <a:tcPr/>
                </a:tc>
                <a:tc>
                  <a:txBody>
                    <a:bodyPr/>
                    <a:lstStyle/>
                    <a:p>
                      <a:r>
                        <a:rPr lang="en-US" dirty="0"/>
                        <a:t>F</a:t>
                      </a:r>
                      <a:endParaRPr lang="en-CA" dirty="0"/>
                    </a:p>
                  </a:txBody>
                  <a:tcPr/>
                </a:tc>
                <a:tc>
                  <a:txBody>
                    <a:bodyPr/>
                    <a:lstStyle/>
                    <a:p>
                      <a:r>
                        <a:rPr lang="en-US" dirty="0"/>
                        <a:t>10</a:t>
                      </a:r>
                      <a:endParaRPr lang="en-CA" dirty="0"/>
                    </a:p>
                  </a:txBody>
                  <a:tcPr/>
                </a:tc>
                <a:extLst>
                  <a:ext uri="{0D108BD9-81ED-4DB2-BD59-A6C34878D82A}">
                    <a16:rowId xmlns:a16="http://schemas.microsoft.com/office/drawing/2014/main" val="1108540630"/>
                  </a:ext>
                </a:extLst>
              </a:tr>
              <a:tr h="354932">
                <a:tc>
                  <a:txBody>
                    <a:bodyPr/>
                    <a:lstStyle/>
                    <a:p>
                      <a:r>
                        <a:rPr lang="en-US" sz="1800" kern="1200" dirty="0">
                          <a:solidFill>
                            <a:schemeClr val="tx1"/>
                          </a:solidFill>
                          <a:latin typeface="+mn-lt"/>
                          <a:ea typeface="+mn-ea"/>
                          <a:cs typeface="+mn-cs"/>
                        </a:rPr>
                        <a:t>B</a:t>
                      </a:r>
                      <a:endParaRPr lang="en-CA" sz="1800" kern="1200" dirty="0">
                        <a:solidFill>
                          <a:schemeClr val="tx1"/>
                        </a:solidFill>
                        <a:latin typeface="+mn-lt"/>
                        <a:ea typeface="+mn-ea"/>
                        <a:cs typeface="+mn-cs"/>
                      </a:endParaRPr>
                    </a:p>
                  </a:txBody>
                  <a:tcPr/>
                </a:tc>
                <a:tc>
                  <a:txBody>
                    <a:bodyPr/>
                    <a:lstStyle/>
                    <a:p>
                      <a:r>
                        <a:rPr lang="en-US" sz="1800" kern="1200" dirty="0">
                          <a:solidFill>
                            <a:schemeClr val="tx1"/>
                          </a:solidFill>
                          <a:latin typeface="+mn-lt"/>
                          <a:ea typeface="+mn-ea"/>
                          <a:cs typeface="+mn-cs"/>
                        </a:rPr>
                        <a:t>20</a:t>
                      </a:r>
                      <a:endParaRPr lang="en-CA" sz="1800" kern="1200" dirty="0">
                        <a:solidFill>
                          <a:schemeClr val="tx1"/>
                        </a:solidFill>
                        <a:latin typeface="+mn-lt"/>
                        <a:ea typeface="+mn-ea"/>
                        <a:cs typeface="+mn-cs"/>
                      </a:endParaRPr>
                    </a:p>
                  </a:txBody>
                  <a:tcPr/>
                </a:tc>
                <a:tc>
                  <a:txBody>
                    <a:bodyPr/>
                    <a:lstStyle/>
                    <a:p>
                      <a:r>
                        <a:rPr lang="en-US" sz="1400" b="1" dirty="0">
                          <a:solidFill>
                            <a:srgbClr val="FF0000"/>
                          </a:solidFill>
                        </a:rPr>
                        <a:t>NULL</a:t>
                      </a:r>
                      <a:endParaRPr lang="en-CA" sz="1400" b="1" dirty="0">
                        <a:solidFill>
                          <a:srgbClr val="FF0000"/>
                        </a:solidFill>
                      </a:endParaRPr>
                    </a:p>
                  </a:txBody>
                  <a:tcPr/>
                </a:tc>
                <a:tc>
                  <a:txBody>
                    <a:bodyPr/>
                    <a:lstStyle/>
                    <a:p>
                      <a:r>
                        <a:rPr lang="en-US" sz="1400" b="1" dirty="0">
                          <a:solidFill>
                            <a:srgbClr val="FF0000"/>
                          </a:solidFill>
                        </a:rPr>
                        <a:t>NULL</a:t>
                      </a:r>
                      <a:endParaRPr lang="en-CA" sz="1400" b="1" dirty="0">
                        <a:solidFill>
                          <a:srgbClr val="FF0000"/>
                        </a:solidFill>
                      </a:endParaRPr>
                    </a:p>
                  </a:txBody>
                  <a:tcPr/>
                </a:tc>
                <a:extLst>
                  <a:ext uri="{0D108BD9-81ED-4DB2-BD59-A6C34878D82A}">
                    <a16:rowId xmlns:a16="http://schemas.microsoft.com/office/drawing/2014/main" val="2854974299"/>
                  </a:ext>
                </a:extLst>
              </a:tr>
              <a:tr h="354932">
                <a:tc>
                  <a:txBody>
                    <a:bodyPr/>
                    <a:lstStyle/>
                    <a:p>
                      <a:r>
                        <a:rPr lang="en-US" dirty="0"/>
                        <a:t>C</a:t>
                      </a:r>
                      <a:endParaRPr lang="en-CA" dirty="0"/>
                    </a:p>
                  </a:txBody>
                  <a:tcPr/>
                </a:tc>
                <a:tc>
                  <a:txBody>
                    <a:bodyPr/>
                    <a:lstStyle/>
                    <a:p>
                      <a:r>
                        <a:rPr lang="en-US" dirty="0"/>
                        <a:t>30</a:t>
                      </a:r>
                      <a:endParaRPr lang="en-CA" dirty="0"/>
                    </a:p>
                  </a:txBody>
                  <a:tcPr/>
                </a:tc>
                <a:tc>
                  <a:txBody>
                    <a:bodyPr/>
                    <a:lstStyle/>
                    <a:p>
                      <a:r>
                        <a:rPr lang="en-US" dirty="0"/>
                        <a:t>D</a:t>
                      </a:r>
                      <a:endParaRPr lang="en-CA" dirty="0"/>
                    </a:p>
                  </a:txBody>
                  <a:tcPr/>
                </a:tc>
                <a:tc>
                  <a:txBody>
                    <a:bodyPr/>
                    <a:lstStyle/>
                    <a:p>
                      <a:r>
                        <a:rPr lang="en-US" dirty="0"/>
                        <a:t>30</a:t>
                      </a:r>
                      <a:endParaRPr lang="en-CA" dirty="0"/>
                    </a:p>
                  </a:txBody>
                  <a:tcPr/>
                </a:tc>
                <a:extLst>
                  <a:ext uri="{0D108BD9-81ED-4DB2-BD59-A6C34878D82A}">
                    <a16:rowId xmlns:a16="http://schemas.microsoft.com/office/drawing/2014/main" val="2097351444"/>
                  </a:ext>
                </a:extLst>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1944733" y="3933365"/>
                <a:ext cx="2417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a:latin typeface="Cambria Math" panose="02040503050406030204" pitchFamily="18" charset="0"/>
                        </a:rPr>
                        <m:t>𝑹</m:t>
                      </m:r>
                    </m:oMath>
                  </m:oMathPara>
                </a14:m>
                <a:endParaRPr lang="en-CA" dirty="0"/>
              </a:p>
            </p:txBody>
          </p:sp>
        </mc:Choice>
        <mc:Fallback xmlns="">
          <p:sp>
            <p:nvSpPr>
              <p:cNvPr id="9" name="TextBox 8"/>
              <p:cNvSpPr txBox="1">
                <a:spLocks noRot="1" noChangeAspect="1" noMove="1" noResize="1" noEditPoints="1" noAdjustHandles="1" noChangeArrowheads="1" noChangeShapeType="1" noTextEdit="1"/>
              </p:cNvSpPr>
              <p:nvPr/>
            </p:nvSpPr>
            <p:spPr>
              <a:xfrm>
                <a:off x="1944733" y="3933365"/>
                <a:ext cx="241738" cy="369332"/>
              </a:xfrm>
              <a:prstGeom prst="rect">
                <a:avLst/>
              </a:prstGeom>
              <a:blipFill>
                <a:blip r:embed="rId2"/>
                <a:stretch>
                  <a:fillRect r="-375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606476" y="3886540"/>
                <a:ext cx="2417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𝑺</m:t>
                      </m:r>
                    </m:oMath>
                  </m:oMathPara>
                </a14:m>
                <a:endParaRPr lang="en-CA" dirty="0"/>
              </a:p>
            </p:txBody>
          </p:sp>
        </mc:Choice>
        <mc:Fallback xmlns="">
          <p:sp>
            <p:nvSpPr>
              <p:cNvPr id="10" name="TextBox 9"/>
              <p:cNvSpPr txBox="1">
                <a:spLocks noRot="1" noChangeAspect="1" noMove="1" noResize="1" noEditPoints="1" noAdjustHandles="1" noChangeArrowheads="1" noChangeShapeType="1" noTextEdit="1"/>
              </p:cNvSpPr>
              <p:nvPr/>
            </p:nvSpPr>
            <p:spPr>
              <a:xfrm>
                <a:off x="4606476" y="3886540"/>
                <a:ext cx="241738" cy="369332"/>
              </a:xfrm>
              <a:prstGeom prst="rect">
                <a:avLst/>
              </a:prstGeom>
              <a:blipFill>
                <a:blip r:embed="rId3"/>
                <a:stretch>
                  <a:fillRect r="-2820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236845" y="3901833"/>
                <a:ext cx="7984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 </m:t>
                      </m:r>
                      <m:r>
                        <a:rPr lang="en-US" b="1" i="1" smtClean="0">
                          <a:latin typeface="Cambria Math" panose="02040503050406030204" pitchFamily="18" charset="0"/>
                        </a:rPr>
                        <m:t>𝒍𝒆𝒇𝒕</m:t>
                      </m:r>
                      <m:r>
                        <a:rPr lang="en-US" b="1" i="1" smtClean="0">
                          <a:latin typeface="Cambria Math" panose="02040503050406030204" pitchFamily="18" charset="0"/>
                        </a:rPr>
                        <m:t> </m:t>
                      </m:r>
                      <m:r>
                        <a:rPr lang="en-US" b="1" i="1" smtClean="0">
                          <a:latin typeface="Cambria Math" panose="02040503050406030204" pitchFamily="18" charset="0"/>
                        </a:rPr>
                        <m:t>𝒋𝒐𝒊𝒏</m:t>
                      </m:r>
                      <m:r>
                        <a:rPr lang="en-US" b="1" i="1" smtClean="0">
                          <a:latin typeface="Cambria Math" panose="02040503050406030204" pitchFamily="18" charset="0"/>
                        </a:rPr>
                        <m:t> </m:t>
                      </m:r>
                      <m:r>
                        <a:rPr lang="en-US" b="1" i="1" smtClean="0">
                          <a:latin typeface="Cambria Math" panose="02040503050406030204" pitchFamily="18" charset="0"/>
                        </a:rPr>
                        <m:t>𝑺</m:t>
                      </m:r>
                    </m:oMath>
                  </m:oMathPara>
                </a14:m>
                <a:endParaRPr lang="en-CA"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7236845" y="3901833"/>
                <a:ext cx="798469" cy="369332"/>
              </a:xfrm>
              <a:prstGeom prst="rect">
                <a:avLst/>
              </a:prstGeom>
              <a:blipFill>
                <a:blip r:embed="rId4"/>
                <a:stretch>
                  <a:fillRect r="-89313" b="-16393"/>
                </a:stretch>
              </a:blipFill>
            </p:spPr>
            <p:txBody>
              <a:bodyPr/>
              <a:lstStyle/>
              <a:p>
                <a:r>
                  <a:rPr lang="en-CA">
                    <a:noFill/>
                  </a:rPr>
                  <a:t> </a:t>
                </a:r>
              </a:p>
            </p:txBody>
          </p:sp>
        </mc:Fallback>
      </mc:AlternateContent>
    </p:spTree>
    <p:extLst>
      <p:ext uri="{BB962C8B-B14F-4D97-AF65-F5344CB8AC3E}">
        <p14:creationId xmlns:p14="http://schemas.microsoft.com/office/powerpoint/2010/main" val="4045681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Join</a:t>
            </a:r>
            <a:endParaRPr lang="en-CA" dirty="0"/>
          </a:p>
        </p:txBody>
      </p:sp>
      <p:sp>
        <p:nvSpPr>
          <p:cNvPr id="3" name="Content Placeholder 2"/>
          <p:cNvSpPr>
            <a:spLocks noGrp="1"/>
          </p:cNvSpPr>
          <p:nvPr>
            <p:ph idx="1"/>
          </p:nvPr>
        </p:nvSpPr>
        <p:spPr/>
        <p:txBody>
          <a:bodyPr/>
          <a:lstStyle/>
          <a:p>
            <a:r>
              <a:rPr lang="en-US" dirty="0"/>
              <a:t>The Right JOIN returns all the rows from the table on the right of the join operator even if there is no matching row for them in the table on the left of the join. </a:t>
            </a:r>
          </a:p>
          <a:p>
            <a:r>
              <a:rPr lang="en-US" dirty="0"/>
              <a:t>For the rows from the right table that have no matching rows in the left table, the values for the left table columns will be returned as null.</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4025847149"/>
              </p:ext>
            </p:extLst>
          </p:nvPr>
        </p:nvGraphicFramePr>
        <p:xfrm>
          <a:off x="1387999" y="4307189"/>
          <a:ext cx="1596945" cy="1494572"/>
        </p:xfrm>
        <a:graphic>
          <a:graphicData uri="http://schemas.openxmlformats.org/drawingml/2006/table">
            <a:tbl>
              <a:tblPr firstRow="1" bandRow="1"/>
              <a:tblGrid>
                <a:gridCol w="779814">
                  <a:extLst>
                    <a:ext uri="{9D8B030D-6E8A-4147-A177-3AD203B41FA5}">
                      <a16:colId xmlns:a16="http://schemas.microsoft.com/office/drawing/2014/main" val="3235706399"/>
                    </a:ext>
                  </a:extLst>
                </a:gridCol>
                <a:gridCol w="817131">
                  <a:extLst>
                    <a:ext uri="{9D8B030D-6E8A-4147-A177-3AD203B41FA5}">
                      <a16:colId xmlns:a16="http://schemas.microsoft.com/office/drawing/2014/main" val="645910953"/>
                    </a:ext>
                  </a:extLst>
                </a:gridCol>
              </a:tblGrid>
              <a:tr h="373643">
                <a:tc>
                  <a:txBody>
                    <a:bodyPr/>
                    <a:lstStyle/>
                    <a:p>
                      <a:r>
                        <a:rPr lang="en-US" dirty="0"/>
                        <a:t>r.col1</a:t>
                      </a:r>
                      <a:endParaRPr lang="en-CA" dirty="0"/>
                    </a:p>
                  </a:txBody>
                  <a:tcPr/>
                </a:tc>
                <a:tc>
                  <a:txBody>
                    <a:bodyPr/>
                    <a:lstStyle/>
                    <a:p>
                      <a:r>
                        <a:rPr lang="en-US" dirty="0"/>
                        <a:t>r.col2</a:t>
                      </a:r>
                      <a:endParaRPr lang="en-CA" dirty="0"/>
                    </a:p>
                  </a:txBody>
                  <a:tcPr/>
                </a:tc>
                <a:extLst>
                  <a:ext uri="{0D108BD9-81ED-4DB2-BD59-A6C34878D82A}">
                    <a16:rowId xmlns:a16="http://schemas.microsoft.com/office/drawing/2014/main" val="2157743169"/>
                  </a:ext>
                </a:extLst>
              </a:tr>
              <a:tr h="373643">
                <a:tc>
                  <a:txBody>
                    <a:bodyPr/>
                    <a:lstStyle/>
                    <a:p>
                      <a:r>
                        <a:rPr lang="en-US" dirty="0"/>
                        <a:t>A</a:t>
                      </a:r>
                      <a:endParaRPr lang="en-CA" dirty="0"/>
                    </a:p>
                  </a:txBody>
                  <a:tcPr/>
                </a:tc>
                <a:tc>
                  <a:txBody>
                    <a:bodyPr/>
                    <a:lstStyle/>
                    <a:p>
                      <a:r>
                        <a:rPr lang="en-US" dirty="0"/>
                        <a:t>10</a:t>
                      </a:r>
                      <a:endParaRPr lang="en-CA" dirty="0"/>
                    </a:p>
                  </a:txBody>
                  <a:tcPr/>
                </a:tc>
                <a:extLst>
                  <a:ext uri="{0D108BD9-81ED-4DB2-BD59-A6C34878D82A}">
                    <a16:rowId xmlns:a16="http://schemas.microsoft.com/office/drawing/2014/main" val="1108540630"/>
                  </a:ext>
                </a:extLst>
              </a:tr>
              <a:tr h="373643">
                <a:tc>
                  <a:txBody>
                    <a:bodyPr/>
                    <a:lstStyle/>
                    <a:p>
                      <a:r>
                        <a:rPr lang="en-US" dirty="0"/>
                        <a:t>B</a:t>
                      </a:r>
                      <a:endParaRPr lang="en-CA" dirty="0"/>
                    </a:p>
                  </a:txBody>
                  <a:tcPr/>
                </a:tc>
                <a:tc>
                  <a:txBody>
                    <a:bodyPr/>
                    <a:lstStyle/>
                    <a:p>
                      <a:r>
                        <a:rPr lang="en-US" dirty="0"/>
                        <a:t>20</a:t>
                      </a:r>
                      <a:endParaRPr lang="en-CA" dirty="0"/>
                    </a:p>
                  </a:txBody>
                  <a:tcPr/>
                </a:tc>
                <a:extLst>
                  <a:ext uri="{0D108BD9-81ED-4DB2-BD59-A6C34878D82A}">
                    <a16:rowId xmlns:a16="http://schemas.microsoft.com/office/drawing/2014/main" val="2855371239"/>
                  </a:ext>
                </a:extLst>
              </a:tr>
              <a:tr h="373643">
                <a:tc>
                  <a:txBody>
                    <a:bodyPr/>
                    <a:lstStyle/>
                    <a:p>
                      <a:r>
                        <a:rPr lang="en-US" dirty="0"/>
                        <a:t>C</a:t>
                      </a:r>
                      <a:endParaRPr lang="en-CA" dirty="0"/>
                    </a:p>
                  </a:txBody>
                  <a:tcPr/>
                </a:tc>
                <a:tc>
                  <a:txBody>
                    <a:bodyPr/>
                    <a:lstStyle/>
                    <a:p>
                      <a:r>
                        <a:rPr lang="en-US" dirty="0"/>
                        <a:t>30</a:t>
                      </a:r>
                      <a:endParaRPr lang="en-CA" dirty="0"/>
                    </a:p>
                  </a:txBody>
                  <a:tcPr/>
                </a:tc>
                <a:extLst>
                  <a:ext uri="{0D108BD9-81ED-4DB2-BD59-A6C34878D82A}">
                    <a16:rowId xmlns:a16="http://schemas.microsoft.com/office/drawing/2014/main" val="22606449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51075956"/>
              </p:ext>
            </p:extLst>
          </p:nvPr>
        </p:nvGraphicFramePr>
        <p:xfrm>
          <a:off x="4031349" y="4307189"/>
          <a:ext cx="1633730" cy="1868215"/>
        </p:xfrm>
        <a:graphic>
          <a:graphicData uri="http://schemas.openxmlformats.org/drawingml/2006/table">
            <a:tbl>
              <a:tblPr firstRow="1" bandRow="1"/>
              <a:tblGrid>
                <a:gridCol w="797777">
                  <a:extLst>
                    <a:ext uri="{9D8B030D-6E8A-4147-A177-3AD203B41FA5}">
                      <a16:colId xmlns:a16="http://schemas.microsoft.com/office/drawing/2014/main" val="3235706399"/>
                    </a:ext>
                  </a:extLst>
                </a:gridCol>
                <a:gridCol w="835953">
                  <a:extLst>
                    <a:ext uri="{9D8B030D-6E8A-4147-A177-3AD203B41FA5}">
                      <a16:colId xmlns:a16="http://schemas.microsoft.com/office/drawing/2014/main" val="645910953"/>
                    </a:ext>
                  </a:extLst>
                </a:gridCol>
              </a:tblGrid>
              <a:tr h="373643">
                <a:tc>
                  <a:txBody>
                    <a:bodyPr/>
                    <a:lstStyle/>
                    <a:p>
                      <a:r>
                        <a:rPr lang="en-US" dirty="0"/>
                        <a:t>s.col1</a:t>
                      </a:r>
                      <a:endParaRPr lang="en-CA" dirty="0"/>
                    </a:p>
                  </a:txBody>
                  <a:tcPr/>
                </a:tc>
                <a:tc>
                  <a:txBody>
                    <a:bodyPr/>
                    <a:lstStyle/>
                    <a:p>
                      <a:r>
                        <a:rPr lang="en-US" dirty="0"/>
                        <a:t>s.col2</a:t>
                      </a:r>
                      <a:endParaRPr lang="en-CA" dirty="0"/>
                    </a:p>
                  </a:txBody>
                  <a:tcPr/>
                </a:tc>
                <a:extLst>
                  <a:ext uri="{0D108BD9-81ED-4DB2-BD59-A6C34878D82A}">
                    <a16:rowId xmlns:a16="http://schemas.microsoft.com/office/drawing/2014/main" val="2157743169"/>
                  </a:ext>
                </a:extLst>
              </a:tr>
              <a:tr h="373643">
                <a:tc>
                  <a:txBody>
                    <a:bodyPr/>
                    <a:lstStyle/>
                    <a:p>
                      <a:r>
                        <a:rPr lang="en-US" dirty="0"/>
                        <a:t>D</a:t>
                      </a:r>
                      <a:endParaRPr lang="en-CA" dirty="0"/>
                    </a:p>
                  </a:txBody>
                  <a:tcPr/>
                </a:tc>
                <a:tc>
                  <a:txBody>
                    <a:bodyPr/>
                    <a:lstStyle/>
                    <a:p>
                      <a:r>
                        <a:rPr lang="en-US" dirty="0"/>
                        <a:t>30</a:t>
                      </a:r>
                      <a:endParaRPr lang="en-CA" dirty="0"/>
                    </a:p>
                  </a:txBody>
                  <a:tcPr/>
                </a:tc>
                <a:extLst>
                  <a:ext uri="{0D108BD9-81ED-4DB2-BD59-A6C34878D82A}">
                    <a16:rowId xmlns:a16="http://schemas.microsoft.com/office/drawing/2014/main" val="1108540630"/>
                  </a:ext>
                </a:extLst>
              </a:tr>
              <a:tr h="373643">
                <a:tc>
                  <a:txBody>
                    <a:bodyPr/>
                    <a:lstStyle/>
                    <a:p>
                      <a:r>
                        <a:rPr lang="en-US" dirty="0"/>
                        <a:t>E</a:t>
                      </a:r>
                      <a:endParaRPr lang="en-CA" dirty="0"/>
                    </a:p>
                  </a:txBody>
                  <a:tcPr/>
                </a:tc>
                <a:tc>
                  <a:txBody>
                    <a:bodyPr/>
                    <a:lstStyle/>
                    <a:p>
                      <a:r>
                        <a:rPr lang="en-US" dirty="0"/>
                        <a:t>50</a:t>
                      </a:r>
                      <a:endParaRPr lang="en-CA" dirty="0"/>
                    </a:p>
                  </a:txBody>
                  <a:tcPr/>
                </a:tc>
                <a:extLst>
                  <a:ext uri="{0D108BD9-81ED-4DB2-BD59-A6C34878D82A}">
                    <a16:rowId xmlns:a16="http://schemas.microsoft.com/office/drawing/2014/main" val="2855371239"/>
                  </a:ext>
                </a:extLst>
              </a:tr>
              <a:tr h="373643">
                <a:tc>
                  <a:txBody>
                    <a:bodyPr/>
                    <a:lstStyle/>
                    <a:p>
                      <a:r>
                        <a:rPr lang="en-US" dirty="0"/>
                        <a:t>F</a:t>
                      </a:r>
                      <a:endParaRPr lang="en-CA" dirty="0"/>
                    </a:p>
                  </a:txBody>
                  <a:tcPr/>
                </a:tc>
                <a:tc>
                  <a:txBody>
                    <a:bodyPr/>
                    <a:lstStyle/>
                    <a:p>
                      <a:r>
                        <a:rPr lang="en-US" dirty="0"/>
                        <a:t>10</a:t>
                      </a:r>
                      <a:endParaRPr lang="en-CA" dirty="0"/>
                    </a:p>
                  </a:txBody>
                  <a:tcPr/>
                </a:tc>
                <a:extLst>
                  <a:ext uri="{0D108BD9-81ED-4DB2-BD59-A6C34878D82A}">
                    <a16:rowId xmlns:a16="http://schemas.microsoft.com/office/drawing/2014/main" val="897285038"/>
                  </a:ext>
                </a:extLst>
              </a:tr>
              <a:tr h="373643">
                <a:tc>
                  <a:txBody>
                    <a:bodyPr/>
                    <a:lstStyle/>
                    <a:p>
                      <a:r>
                        <a:rPr lang="en-US" dirty="0"/>
                        <a:t>G</a:t>
                      </a:r>
                      <a:endParaRPr lang="en-CA" dirty="0"/>
                    </a:p>
                  </a:txBody>
                  <a:tcPr/>
                </a:tc>
                <a:tc>
                  <a:txBody>
                    <a:bodyPr/>
                    <a:lstStyle/>
                    <a:p>
                      <a:r>
                        <a:rPr lang="en-US" dirty="0"/>
                        <a:t>20</a:t>
                      </a:r>
                      <a:endParaRPr lang="en-CA" dirty="0"/>
                    </a:p>
                  </a:txBody>
                  <a:tcPr/>
                </a:tc>
                <a:extLst>
                  <a:ext uri="{0D108BD9-81ED-4DB2-BD59-A6C34878D82A}">
                    <a16:rowId xmlns:a16="http://schemas.microsoft.com/office/drawing/2014/main" val="81966277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52028228"/>
              </p:ext>
            </p:extLst>
          </p:nvPr>
        </p:nvGraphicFramePr>
        <p:xfrm>
          <a:off x="6469746" y="4289739"/>
          <a:ext cx="3292893" cy="1877782"/>
        </p:xfrm>
        <a:graphic>
          <a:graphicData uri="http://schemas.openxmlformats.org/drawingml/2006/table">
            <a:tbl>
              <a:tblPr firstRow="1" bandRow="1"/>
              <a:tblGrid>
                <a:gridCol w="794700">
                  <a:extLst>
                    <a:ext uri="{9D8B030D-6E8A-4147-A177-3AD203B41FA5}">
                      <a16:colId xmlns:a16="http://schemas.microsoft.com/office/drawing/2014/main" val="3235706399"/>
                    </a:ext>
                  </a:extLst>
                </a:gridCol>
                <a:gridCol w="832731">
                  <a:extLst>
                    <a:ext uri="{9D8B030D-6E8A-4147-A177-3AD203B41FA5}">
                      <a16:colId xmlns:a16="http://schemas.microsoft.com/office/drawing/2014/main" val="645910953"/>
                    </a:ext>
                  </a:extLst>
                </a:gridCol>
                <a:gridCol w="832731">
                  <a:extLst>
                    <a:ext uri="{9D8B030D-6E8A-4147-A177-3AD203B41FA5}">
                      <a16:colId xmlns:a16="http://schemas.microsoft.com/office/drawing/2014/main" val="2431734418"/>
                    </a:ext>
                  </a:extLst>
                </a:gridCol>
                <a:gridCol w="832731">
                  <a:extLst>
                    <a:ext uri="{9D8B030D-6E8A-4147-A177-3AD203B41FA5}">
                      <a16:colId xmlns:a16="http://schemas.microsoft.com/office/drawing/2014/main" val="972463235"/>
                    </a:ext>
                  </a:extLst>
                </a:gridCol>
              </a:tblGrid>
              <a:tr h="414742">
                <a:tc>
                  <a:txBody>
                    <a:bodyPr/>
                    <a:lstStyle/>
                    <a:p>
                      <a:r>
                        <a:rPr lang="en-US" dirty="0"/>
                        <a:t>r.col1</a:t>
                      </a:r>
                      <a:endParaRPr lang="en-CA" dirty="0"/>
                    </a:p>
                  </a:txBody>
                  <a:tcPr/>
                </a:tc>
                <a:tc>
                  <a:txBody>
                    <a:bodyPr/>
                    <a:lstStyle/>
                    <a:p>
                      <a:r>
                        <a:rPr lang="en-US" dirty="0"/>
                        <a:t>r.col2</a:t>
                      </a:r>
                      <a:endParaRPr lang="en-CA" dirty="0"/>
                    </a:p>
                  </a:txBody>
                  <a:tcPr/>
                </a:tc>
                <a:tc>
                  <a:txBody>
                    <a:bodyPr/>
                    <a:lstStyle/>
                    <a:p>
                      <a:r>
                        <a:rPr lang="en-US" dirty="0"/>
                        <a:t>s.col1</a:t>
                      </a:r>
                      <a:endParaRPr lang="en-CA" dirty="0"/>
                    </a:p>
                  </a:txBody>
                  <a:tcPr/>
                </a:tc>
                <a:tc>
                  <a:txBody>
                    <a:bodyPr/>
                    <a:lstStyle/>
                    <a:p>
                      <a:r>
                        <a:rPr lang="en-US" dirty="0"/>
                        <a:t>s.col2</a:t>
                      </a:r>
                      <a:endParaRPr lang="en-CA" dirty="0"/>
                    </a:p>
                  </a:txBody>
                  <a:tcPr/>
                </a:tc>
                <a:extLst>
                  <a:ext uri="{0D108BD9-81ED-4DB2-BD59-A6C34878D82A}">
                    <a16:rowId xmlns:a16="http://schemas.microsoft.com/office/drawing/2014/main" val="2157743169"/>
                  </a:ext>
                </a:extLst>
              </a:tr>
              <a:tr h="354932">
                <a:tc>
                  <a:txBody>
                    <a:bodyPr/>
                    <a:lstStyle/>
                    <a:p>
                      <a:r>
                        <a:rPr lang="en-US" dirty="0"/>
                        <a:t>C</a:t>
                      </a:r>
                      <a:endParaRPr lang="en-CA" dirty="0"/>
                    </a:p>
                  </a:txBody>
                  <a:tcPr/>
                </a:tc>
                <a:tc>
                  <a:txBody>
                    <a:bodyPr/>
                    <a:lstStyle/>
                    <a:p>
                      <a:r>
                        <a:rPr lang="en-US" dirty="0"/>
                        <a:t>30</a:t>
                      </a:r>
                      <a:endParaRPr lang="en-CA" dirty="0"/>
                    </a:p>
                  </a:txBody>
                  <a:tcPr/>
                </a:tc>
                <a:tc>
                  <a:txBody>
                    <a:bodyPr/>
                    <a:lstStyle/>
                    <a:p>
                      <a:r>
                        <a:rPr lang="en-US" dirty="0"/>
                        <a:t>D</a:t>
                      </a:r>
                      <a:endParaRPr lang="en-CA" dirty="0"/>
                    </a:p>
                  </a:txBody>
                  <a:tcPr/>
                </a:tc>
                <a:tc>
                  <a:txBody>
                    <a:bodyPr/>
                    <a:lstStyle/>
                    <a:p>
                      <a:r>
                        <a:rPr lang="en-US" dirty="0"/>
                        <a:t>30</a:t>
                      </a:r>
                      <a:endParaRPr lang="en-CA" dirty="0"/>
                    </a:p>
                  </a:txBody>
                  <a:tcPr/>
                </a:tc>
                <a:extLst>
                  <a:ext uri="{0D108BD9-81ED-4DB2-BD59-A6C34878D82A}">
                    <a16:rowId xmlns:a16="http://schemas.microsoft.com/office/drawing/2014/main" val="1108540630"/>
                  </a:ext>
                </a:extLst>
              </a:tr>
              <a:tr h="354932">
                <a:tc>
                  <a:txBody>
                    <a:bodyPr/>
                    <a:lstStyle/>
                    <a:p>
                      <a:r>
                        <a:rPr lang="en-US" sz="1400" b="1" dirty="0">
                          <a:solidFill>
                            <a:srgbClr val="FF0000"/>
                          </a:solidFill>
                        </a:rPr>
                        <a:t>NULL</a:t>
                      </a:r>
                      <a:endParaRPr lang="en-CA" sz="1400" b="1" dirty="0">
                        <a:solidFill>
                          <a:srgbClr val="FF0000"/>
                        </a:solidFill>
                      </a:endParaRPr>
                    </a:p>
                  </a:txBody>
                  <a:tcPr/>
                </a:tc>
                <a:tc>
                  <a:txBody>
                    <a:bodyPr/>
                    <a:lstStyle/>
                    <a:p>
                      <a:r>
                        <a:rPr lang="en-US" sz="1400" b="1" dirty="0">
                          <a:solidFill>
                            <a:srgbClr val="FF0000"/>
                          </a:solidFill>
                        </a:rPr>
                        <a:t>NULL</a:t>
                      </a:r>
                      <a:endParaRPr lang="en-CA" sz="1400" b="1" dirty="0">
                        <a:solidFill>
                          <a:srgbClr val="FF0000"/>
                        </a:solidFill>
                      </a:endParaRPr>
                    </a:p>
                  </a:txBody>
                  <a:tcPr/>
                </a:tc>
                <a:tc>
                  <a:txBody>
                    <a:bodyPr/>
                    <a:lstStyle/>
                    <a:p>
                      <a:r>
                        <a:rPr lang="en-US" dirty="0"/>
                        <a:t>E</a:t>
                      </a:r>
                      <a:endParaRPr lang="en-CA" dirty="0"/>
                    </a:p>
                  </a:txBody>
                  <a:tcPr/>
                </a:tc>
                <a:tc>
                  <a:txBody>
                    <a:bodyPr/>
                    <a:lstStyle/>
                    <a:p>
                      <a:r>
                        <a:rPr lang="en-US" dirty="0"/>
                        <a:t>50</a:t>
                      </a:r>
                      <a:endParaRPr lang="en-CA" dirty="0"/>
                    </a:p>
                  </a:txBody>
                  <a:tcPr/>
                </a:tc>
                <a:extLst>
                  <a:ext uri="{0D108BD9-81ED-4DB2-BD59-A6C34878D82A}">
                    <a16:rowId xmlns:a16="http://schemas.microsoft.com/office/drawing/2014/main" val="2854974299"/>
                  </a:ext>
                </a:extLst>
              </a:tr>
              <a:tr h="354932">
                <a:tc>
                  <a:txBody>
                    <a:bodyPr/>
                    <a:lstStyle/>
                    <a:p>
                      <a:r>
                        <a:rPr lang="en-US" dirty="0"/>
                        <a:t>A</a:t>
                      </a:r>
                      <a:endParaRPr lang="en-CA" dirty="0"/>
                    </a:p>
                  </a:txBody>
                  <a:tcPr/>
                </a:tc>
                <a:tc>
                  <a:txBody>
                    <a:bodyPr/>
                    <a:lstStyle/>
                    <a:p>
                      <a:r>
                        <a:rPr lang="en-US" dirty="0"/>
                        <a:t>10</a:t>
                      </a:r>
                      <a:endParaRPr lang="en-CA" dirty="0"/>
                    </a:p>
                  </a:txBody>
                  <a:tcPr/>
                </a:tc>
                <a:tc>
                  <a:txBody>
                    <a:bodyPr/>
                    <a:lstStyle/>
                    <a:p>
                      <a:r>
                        <a:rPr lang="en-US" dirty="0"/>
                        <a:t>F</a:t>
                      </a:r>
                      <a:endParaRPr lang="en-CA" dirty="0"/>
                    </a:p>
                  </a:txBody>
                  <a:tcPr/>
                </a:tc>
                <a:tc>
                  <a:txBody>
                    <a:bodyPr/>
                    <a:lstStyle/>
                    <a:p>
                      <a:r>
                        <a:rPr lang="en-US" dirty="0"/>
                        <a:t>10</a:t>
                      </a:r>
                      <a:endParaRPr lang="en-CA" dirty="0"/>
                    </a:p>
                  </a:txBody>
                  <a:tcPr/>
                </a:tc>
                <a:extLst>
                  <a:ext uri="{0D108BD9-81ED-4DB2-BD59-A6C34878D82A}">
                    <a16:rowId xmlns:a16="http://schemas.microsoft.com/office/drawing/2014/main" val="2097351444"/>
                  </a:ext>
                </a:extLst>
              </a:tr>
              <a:tr h="354932">
                <a:tc>
                  <a:txBody>
                    <a:bodyPr/>
                    <a:lstStyle/>
                    <a:p>
                      <a:r>
                        <a:rPr lang="en-US" sz="1800" kern="1200" dirty="0">
                          <a:solidFill>
                            <a:schemeClr val="tx1"/>
                          </a:solidFill>
                          <a:latin typeface="+mn-lt"/>
                          <a:ea typeface="+mn-ea"/>
                          <a:cs typeface="+mn-cs"/>
                        </a:rPr>
                        <a:t>B</a:t>
                      </a:r>
                      <a:endParaRPr lang="en-CA" sz="1800" kern="1200" dirty="0">
                        <a:solidFill>
                          <a:schemeClr val="tx1"/>
                        </a:solidFill>
                        <a:latin typeface="+mn-lt"/>
                        <a:ea typeface="+mn-ea"/>
                        <a:cs typeface="+mn-cs"/>
                      </a:endParaRPr>
                    </a:p>
                  </a:txBody>
                  <a:tcPr/>
                </a:tc>
                <a:tc>
                  <a:txBody>
                    <a:bodyPr/>
                    <a:lstStyle/>
                    <a:p>
                      <a:r>
                        <a:rPr lang="en-US" sz="1800" kern="1200" dirty="0">
                          <a:solidFill>
                            <a:schemeClr val="tx1"/>
                          </a:solidFill>
                          <a:latin typeface="+mn-lt"/>
                          <a:ea typeface="+mn-ea"/>
                          <a:cs typeface="+mn-cs"/>
                        </a:rPr>
                        <a:t>20</a:t>
                      </a:r>
                      <a:endParaRPr lang="en-CA" sz="1800" kern="1200" dirty="0">
                        <a:solidFill>
                          <a:schemeClr val="tx1"/>
                        </a:solidFill>
                        <a:latin typeface="+mn-lt"/>
                        <a:ea typeface="+mn-ea"/>
                        <a:cs typeface="+mn-cs"/>
                      </a:endParaRPr>
                    </a:p>
                  </a:txBody>
                  <a:tcPr/>
                </a:tc>
                <a:tc>
                  <a:txBody>
                    <a:bodyPr/>
                    <a:lstStyle/>
                    <a:p>
                      <a:r>
                        <a:rPr lang="en-US" dirty="0"/>
                        <a:t>G</a:t>
                      </a:r>
                      <a:endParaRPr lang="en-CA" dirty="0"/>
                    </a:p>
                  </a:txBody>
                  <a:tcPr/>
                </a:tc>
                <a:tc>
                  <a:txBody>
                    <a:bodyPr/>
                    <a:lstStyle/>
                    <a:p>
                      <a:r>
                        <a:rPr lang="en-US" dirty="0"/>
                        <a:t>20</a:t>
                      </a:r>
                      <a:endParaRPr lang="en-CA" dirty="0"/>
                    </a:p>
                  </a:txBody>
                  <a:tcPr/>
                </a:tc>
                <a:extLst>
                  <a:ext uri="{0D108BD9-81ED-4DB2-BD59-A6C34878D82A}">
                    <a16:rowId xmlns:a16="http://schemas.microsoft.com/office/drawing/2014/main" val="3760083895"/>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1944733" y="3933365"/>
                <a:ext cx="2417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a:latin typeface="Cambria Math" panose="02040503050406030204" pitchFamily="18" charset="0"/>
                        </a:rPr>
                        <m:t>𝑹</m:t>
                      </m:r>
                    </m:oMath>
                  </m:oMathPara>
                </a14:m>
                <a:endParaRPr lang="en-CA" dirty="0"/>
              </a:p>
            </p:txBody>
          </p:sp>
        </mc:Choice>
        <mc:Fallback xmlns="">
          <p:sp>
            <p:nvSpPr>
              <p:cNvPr id="7" name="TextBox 6"/>
              <p:cNvSpPr txBox="1">
                <a:spLocks noRot="1" noChangeAspect="1" noMove="1" noResize="1" noEditPoints="1" noAdjustHandles="1" noChangeArrowheads="1" noChangeShapeType="1" noTextEdit="1"/>
              </p:cNvSpPr>
              <p:nvPr/>
            </p:nvSpPr>
            <p:spPr>
              <a:xfrm>
                <a:off x="1944733" y="3933365"/>
                <a:ext cx="241738" cy="369332"/>
              </a:xfrm>
              <a:prstGeom prst="rect">
                <a:avLst/>
              </a:prstGeom>
              <a:blipFill>
                <a:blip r:embed="rId2"/>
                <a:stretch>
                  <a:fillRect r="-375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606476" y="3886540"/>
                <a:ext cx="2417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𝑺</m:t>
                      </m:r>
                    </m:oMath>
                  </m:oMathPara>
                </a14:m>
                <a:endParaRPr lang="en-CA" dirty="0"/>
              </a:p>
            </p:txBody>
          </p:sp>
        </mc:Choice>
        <mc:Fallback xmlns="">
          <p:sp>
            <p:nvSpPr>
              <p:cNvPr id="8" name="TextBox 7"/>
              <p:cNvSpPr txBox="1">
                <a:spLocks noRot="1" noChangeAspect="1" noMove="1" noResize="1" noEditPoints="1" noAdjustHandles="1" noChangeArrowheads="1" noChangeShapeType="1" noTextEdit="1"/>
              </p:cNvSpPr>
              <p:nvPr/>
            </p:nvSpPr>
            <p:spPr>
              <a:xfrm>
                <a:off x="4606476" y="3886540"/>
                <a:ext cx="241738" cy="369332"/>
              </a:xfrm>
              <a:prstGeom prst="rect">
                <a:avLst/>
              </a:prstGeom>
              <a:blipFill>
                <a:blip r:embed="rId3"/>
                <a:stretch>
                  <a:fillRect r="-2820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236845" y="3901833"/>
                <a:ext cx="7984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 </m:t>
                      </m:r>
                      <m:r>
                        <a:rPr lang="en-US" b="1" i="1" smtClean="0">
                          <a:latin typeface="Cambria Math" panose="02040503050406030204" pitchFamily="18" charset="0"/>
                        </a:rPr>
                        <m:t>𝒓𝒊𝒈𝒉𝒕</m:t>
                      </m:r>
                      <m:r>
                        <a:rPr lang="en-US" b="1" i="1" smtClean="0">
                          <a:latin typeface="Cambria Math" panose="02040503050406030204" pitchFamily="18" charset="0"/>
                        </a:rPr>
                        <m:t> </m:t>
                      </m:r>
                      <m:r>
                        <a:rPr lang="en-US" b="1" i="1" smtClean="0">
                          <a:latin typeface="Cambria Math" panose="02040503050406030204" pitchFamily="18" charset="0"/>
                        </a:rPr>
                        <m:t>𝒋𝒐𝒊𝒏</m:t>
                      </m:r>
                      <m:r>
                        <a:rPr lang="en-US" b="1" i="1" smtClean="0">
                          <a:latin typeface="Cambria Math" panose="02040503050406030204" pitchFamily="18" charset="0"/>
                        </a:rPr>
                        <m:t> </m:t>
                      </m:r>
                      <m:r>
                        <a:rPr lang="en-US" b="1" i="1" smtClean="0">
                          <a:latin typeface="Cambria Math" panose="02040503050406030204" pitchFamily="18" charset="0"/>
                        </a:rPr>
                        <m:t>𝑺</m:t>
                      </m:r>
                    </m:oMath>
                  </m:oMathPara>
                </a14:m>
                <a:endParaRPr lang="en-CA" b="1" dirty="0"/>
              </a:p>
            </p:txBody>
          </p:sp>
        </mc:Choice>
        <mc:Fallback xmlns="">
          <p:sp>
            <p:nvSpPr>
              <p:cNvPr id="9" name="TextBox 8"/>
              <p:cNvSpPr txBox="1">
                <a:spLocks noRot="1" noChangeAspect="1" noMove="1" noResize="1" noEditPoints="1" noAdjustHandles="1" noChangeArrowheads="1" noChangeShapeType="1" noTextEdit="1"/>
              </p:cNvSpPr>
              <p:nvPr/>
            </p:nvSpPr>
            <p:spPr>
              <a:xfrm>
                <a:off x="7236845" y="3901833"/>
                <a:ext cx="798469" cy="369332"/>
              </a:xfrm>
              <a:prstGeom prst="rect">
                <a:avLst/>
              </a:prstGeom>
              <a:blipFill>
                <a:blip r:embed="rId4"/>
                <a:stretch>
                  <a:fillRect r="-109924" b="-16393"/>
                </a:stretch>
              </a:blipFill>
            </p:spPr>
            <p:txBody>
              <a:bodyPr/>
              <a:lstStyle/>
              <a:p>
                <a:r>
                  <a:rPr lang="en-CA">
                    <a:noFill/>
                  </a:rPr>
                  <a:t> </a:t>
                </a:r>
              </a:p>
            </p:txBody>
          </p:sp>
        </mc:Fallback>
      </mc:AlternateContent>
    </p:spTree>
    <p:extLst>
      <p:ext uri="{BB962C8B-B14F-4D97-AF65-F5344CB8AC3E}">
        <p14:creationId xmlns:p14="http://schemas.microsoft.com/office/powerpoint/2010/main" val="398925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View</a:t>
            </a:r>
            <a:endParaRPr lang="en-CA" dirty="0">
              <a:solidFill>
                <a:srgbClr val="C00000"/>
              </a:solidFill>
            </a:endParaRPr>
          </a:p>
        </p:txBody>
      </p:sp>
      <p:sp>
        <p:nvSpPr>
          <p:cNvPr id="3" name="Content Placeholder 2"/>
          <p:cNvSpPr>
            <a:spLocks noGrp="1"/>
          </p:cNvSpPr>
          <p:nvPr>
            <p:ph idx="1"/>
          </p:nvPr>
        </p:nvSpPr>
        <p:spPr/>
        <p:txBody>
          <a:bodyPr/>
          <a:lstStyle/>
          <a:p>
            <a:pPr marL="0" indent="0">
              <a:buNone/>
            </a:pPr>
            <a:r>
              <a:rPr lang="en-US" dirty="0"/>
              <a:t>A view is like a virtual table. </a:t>
            </a:r>
          </a:p>
          <a:p>
            <a:pPr lvl="1"/>
            <a:r>
              <a:rPr lang="en-US" dirty="0"/>
              <a:t>It does not physically exist. </a:t>
            </a:r>
          </a:p>
          <a:p>
            <a:pPr lvl="1"/>
            <a:r>
              <a:rPr lang="en-US" dirty="0"/>
              <a:t>It cannot store data.</a:t>
            </a:r>
          </a:p>
          <a:p>
            <a:pPr lvl="1"/>
            <a:r>
              <a:rPr lang="en-US" dirty="0"/>
              <a:t>It can be created by a select statement selecting rows and columns from one or more tables.</a:t>
            </a:r>
          </a:p>
          <a:p>
            <a:pPr lvl="1">
              <a:spcBef>
                <a:spcPct val="30000"/>
              </a:spcBef>
            </a:pPr>
            <a:r>
              <a:rPr lang="en-US" altLang="en-US" dirty="0"/>
              <a:t>It can be used to save a Select statement for repeated execution (don’t have to re-enter the SELECT statement every time).</a:t>
            </a:r>
          </a:p>
          <a:p>
            <a:pPr marL="457200" lvl="1" indent="0">
              <a:spcBef>
                <a:spcPct val="30000"/>
              </a:spcBef>
              <a:buNone/>
            </a:pPr>
            <a:endParaRPr lang="en-US" altLang="en-US" dirty="0"/>
          </a:p>
          <a:p>
            <a:pPr>
              <a:spcBef>
                <a:spcPct val="30000"/>
              </a:spcBef>
            </a:pPr>
            <a:r>
              <a:rPr lang="en-US" altLang="en-US" dirty="0"/>
              <a:t>The user “sees” the VIEW as a table.</a:t>
            </a:r>
          </a:p>
          <a:p>
            <a:pPr lvl="1"/>
            <a:endParaRPr lang="en-US" dirty="0"/>
          </a:p>
        </p:txBody>
      </p:sp>
    </p:spTree>
    <p:extLst>
      <p:ext uri="{BB962C8B-B14F-4D97-AF65-F5344CB8AC3E}">
        <p14:creationId xmlns:p14="http://schemas.microsoft.com/office/powerpoint/2010/main" val="1851639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C00000"/>
                </a:solidFill>
              </a:rPr>
              <a:t>Create VIEW</a:t>
            </a:r>
          </a:p>
        </p:txBody>
      </p:sp>
      <p:sp>
        <p:nvSpPr>
          <p:cNvPr id="3" name="Content Placeholder 2"/>
          <p:cNvSpPr>
            <a:spLocks noGrp="1"/>
          </p:cNvSpPr>
          <p:nvPr>
            <p:ph idx="1"/>
          </p:nvPr>
        </p:nvSpPr>
        <p:spPr/>
        <p:txBody>
          <a:bodyPr>
            <a:normAutofit/>
          </a:bodyPr>
          <a:lstStyle/>
          <a:p>
            <a:r>
              <a:rPr lang="en-US" dirty="0"/>
              <a:t>Syntax:</a:t>
            </a:r>
            <a:br>
              <a:rPr lang="en-US" dirty="0"/>
            </a:br>
            <a:endParaRPr lang="en-US" dirty="0"/>
          </a:p>
          <a:p>
            <a:pPr marL="457200" lvl="1" indent="0">
              <a:buNone/>
            </a:pPr>
            <a:r>
              <a:rPr lang="en-US" sz="2000" b="1" dirty="0">
                <a:latin typeface="Courier New" panose="02070309020205020404" pitchFamily="49" charset="0"/>
                <a:cs typeface="Courier New" panose="02070309020205020404" pitchFamily="49" charset="0"/>
              </a:rPr>
              <a:t>CREATE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VIEW</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view_name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AS</a:t>
            </a:r>
            <a:r>
              <a:rPr lang="en-US" sz="2000" dirty="0">
                <a:latin typeface="Courier New" panose="02070309020205020404" pitchFamily="49" charset="0"/>
                <a:cs typeface="Courier New" panose="02070309020205020404" pitchFamily="49" charset="0"/>
              </a:rPr>
              <a:t> </a:t>
            </a:r>
          </a:p>
          <a:p>
            <a:pPr marL="457200" lvl="1" indent="0">
              <a:buNone/>
            </a:pPr>
            <a:r>
              <a:rPr lang="en-US" sz="2000" b="1" dirty="0">
                <a:latin typeface="Courier New" panose="02070309020205020404" pitchFamily="49" charset="0"/>
                <a:cs typeface="Courier New" panose="02070309020205020404" pitchFamily="49" charset="0"/>
              </a:rPr>
              <a:t>SELECT</a:t>
            </a:r>
            <a:r>
              <a:rPr lang="en-US" sz="2000" dirty="0">
                <a:latin typeface="Courier New" panose="02070309020205020404" pitchFamily="49" charset="0"/>
                <a:cs typeface="Courier New" panose="02070309020205020404" pitchFamily="49" charset="0"/>
              </a:rPr>
              <a:t> columns </a:t>
            </a:r>
          </a:p>
          <a:p>
            <a:pPr marL="457200" lvl="1" indent="0">
              <a:buNone/>
            </a:pPr>
            <a:r>
              <a:rPr lang="en-US" sz="2000" b="1" dirty="0">
                <a:latin typeface="Courier New" panose="02070309020205020404" pitchFamily="49" charset="0"/>
                <a:cs typeface="Courier New" panose="02070309020205020404" pitchFamily="49" charset="0"/>
              </a:rPr>
              <a:t>FROM</a:t>
            </a:r>
            <a:r>
              <a:rPr lang="en-US" sz="2000" dirty="0">
                <a:latin typeface="Courier New" panose="02070309020205020404" pitchFamily="49" charset="0"/>
                <a:cs typeface="Courier New" panose="02070309020205020404" pitchFamily="49" charset="0"/>
              </a:rPr>
              <a:t> tables </a:t>
            </a:r>
          </a:p>
          <a:p>
            <a:pPr marL="457200" lvl="1" indent="0">
              <a:buNone/>
            </a:pPr>
            <a:r>
              <a:rPr lang="en-US" sz="2000" dirty="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WHERE</a:t>
            </a:r>
            <a:r>
              <a:rPr lang="en-US" sz="2000" dirty="0">
                <a:latin typeface="Courier New" panose="02070309020205020404" pitchFamily="49" charset="0"/>
                <a:cs typeface="Courier New" panose="02070309020205020404" pitchFamily="49" charset="0"/>
              </a:rPr>
              <a:t> conditions];</a:t>
            </a:r>
          </a:p>
          <a:p>
            <a:pPr marL="0" indent="0">
              <a:buNone/>
            </a:pPr>
            <a:r>
              <a:rPr lang="en-US" i="1" dirty="0"/>
              <a:t>Example:</a:t>
            </a:r>
          </a:p>
          <a:p>
            <a:pPr marL="457200" lvl="1" indent="0">
              <a:buNone/>
            </a:pPr>
            <a:r>
              <a:rPr lang="en-US" sz="2000" b="1" dirty="0">
                <a:latin typeface="Courier New" panose="02070309020205020404" pitchFamily="49" charset="0"/>
                <a:cs typeface="Courier New" panose="02070309020205020404" pitchFamily="49" charset="0"/>
              </a:rPr>
              <a:t>CREATE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VIEW</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prod_supllier</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AS</a:t>
            </a:r>
            <a:r>
              <a:rPr 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	</a:t>
            </a:r>
          </a:p>
          <a:p>
            <a:pPr marL="457200" lvl="1" indent="0">
              <a:buNone/>
            </a:pPr>
            <a:r>
              <a:rPr lang="en-US" altLang="en-US" sz="2000" dirty="0">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SELECT</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p.Product_ID</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p.Product_Name</a:t>
            </a:r>
            <a:r>
              <a:rPr lang="en-US" altLang="en-US" sz="2000" dirty="0">
                <a:latin typeface="Courier New" panose="02070309020205020404" pitchFamily="49" charset="0"/>
                <a:cs typeface="Courier New" panose="02070309020205020404" pitchFamily="49" charset="0"/>
              </a:rPr>
              <a:t>,  </a:t>
            </a:r>
          </a:p>
          <a:p>
            <a:pPr marL="457200" lvl="1" indent="0">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p.SID</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s.Supplier_Name</a:t>
            </a:r>
            <a:r>
              <a:rPr lang="en-US" altLang="en-US" sz="2000" dirty="0">
                <a:latin typeface="Courier New" panose="02070309020205020404" pitchFamily="49" charset="0"/>
                <a:cs typeface="Courier New" panose="02070309020205020404" pitchFamily="49" charset="0"/>
              </a:rPr>
              <a:t> </a:t>
            </a:r>
          </a:p>
          <a:p>
            <a:pPr marL="457200" lvl="1" indent="0">
              <a:buNone/>
            </a:pPr>
            <a:r>
              <a:rPr lang="en-US" altLang="en-US" sz="2000" b="1" dirty="0">
                <a:latin typeface="Courier New" panose="02070309020205020404" pitchFamily="49" charset="0"/>
                <a:cs typeface="Courier New" panose="02070309020205020404" pitchFamily="49" charset="0"/>
              </a:rPr>
              <a:t>FROM</a:t>
            </a:r>
            <a:r>
              <a:rPr lang="en-US" altLang="en-US" sz="2000" dirty="0">
                <a:latin typeface="Courier New" panose="02070309020205020404" pitchFamily="49" charset="0"/>
                <a:cs typeface="Courier New" panose="02070309020205020404" pitchFamily="49" charset="0"/>
              </a:rPr>
              <a:t>  	PRODUCTS  p,   SUPPLIERS  s </a:t>
            </a:r>
          </a:p>
          <a:p>
            <a:pPr marL="457200" lvl="1" indent="0">
              <a:buNone/>
            </a:pPr>
            <a:r>
              <a:rPr lang="en-US" altLang="en-US" sz="2000" b="1" dirty="0">
                <a:latin typeface="Courier New" panose="02070309020205020404" pitchFamily="49" charset="0"/>
                <a:cs typeface="Courier New" panose="02070309020205020404" pitchFamily="49" charset="0"/>
              </a:rPr>
              <a:t>WHERE</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p.SID</a:t>
            </a:r>
            <a:r>
              <a:rPr lang="en-US" altLang="en-US" sz="2000" dirty="0">
                <a:latin typeface="Courier New" panose="02070309020205020404" pitchFamily="49" charset="0"/>
                <a:cs typeface="Courier New" panose="02070309020205020404" pitchFamily="49" charset="0"/>
              </a:rPr>
              <a:t> = </a:t>
            </a:r>
            <a:r>
              <a:rPr lang="en-US" altLang="en-US" sz="2000" dirty="0" err="1">
                <a:latin typeface="Courier New" panose="02070309020205020404" pitchFamily="49" charset="0"/>
                <a:cs typeface="Courier New" panose="02070309020205020404" pitchFamily="49" charset="0"/>
              </a:rPr>
              <a:t>s.Supp_ID</a:t>
            </a:r>
            <a:r>
              <a:rPr lang="en-US" altLang="en-US" sz="20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453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C00000"/>
                </a:solidFill>
              </a:rPr>
              <a:t>Update VIEW</a:t>
            </a:r>
            <a:endParaRPr lang="en-CA" dirty="0"/>
          </a:p>
        </p:txBody>
      </p:sp>
      <p:sp>
        <p:nvSpPr>
          <p:cNvPr id="3" name="Content Placeholder 2"/>
          <p:cNvSpPr>
            <a:spLocks noGrp="1"/>
          </p:cNvSpPr>
          <p:nvPr>
            <p:ph idx="1"/>
          </p:nvPr>
        </p:nvSpPr>
        <p:spPr/>
        <p:txBody>
          <a:bodyPr>
            <a:normAutofit fontScale="77500" lnSpcReduction="20000"/>
          </a:bodyPr>
          <a:lstStyle/>
          <a:p>
            <a:r>
              <a:rPr lang="en-US" dirty="0"/>
              <a:t>The </a:t>
            </a:r>
            <a:r>
              <a:rPr lang="en-US" b="1" dirty="0"/>
              <a:t>CREATE VIEW </a:t>
            </a:r>
            <a:r>
              <a:rPr lang="en-US" dirty="0"/>
              <a:t>statement creates a new view.</a:t>
            </a:r>
          </a:p>
          <a:p>
            <a:r>
              <a:rPr lang="en-US" dirty="0"/>
              <a:t>If the view does not exist, </a:t>
            </a:r>
            <a:r>
              <a:rPr lang="en-US" b="1" dirty="0"/>
              <a:t>CREATE OR REPLACE VIEW</a:t>
            </a:r>
            <a:r>
              <a:rPr lang="en-US" dirty="0"/>
              <a:t> creates the view. </a:t>
            </a:r>
          </a:p>
          <a:p>
            <a:r>
              <a:rPr lang="en-US" dirty="0"/>
              <a:t>If the view does exist, </a:t>
            </a:r>
            <a:r>
              <a:rPr lang="en-US" b="1" dirty="0"/>
              <a:t>CREATE OR REPLACE VIEW</a:t>
            </a:r>
            <a:r>
              <a:rPr lang="en-US" dirty="0"/>
              <a:t> replaces the old view with the new one. </a:t>
            </a:r>
          </a:p>
          <a:p>
            <a:r>
              <a:rPr lang="en-US" dirty="0"/>
              <a:t>Syntax:</a:t>
            </a:r>
            <a:br>
              <a:rPr lang="en-US" dirty="0"/>
            </a:br>
            <a:endParaRPr lang="en-US" dirty="0"/>
          </a:p>
          <a:p>
            <a:pPr marL="457200" lvl="1" indent="0">
              <a:buNone/>
            </a:pPr>
            <a:r>
              <a:rPr lang="en-US" sz="2000" b="1" dirty="0">
                <a:latin typeface="Courier New" panose="02070309020205020404" pitchFamily="49" charset="0"/>
                <a:cs typeface="Courier New" panose="02070309020205020404" pitchFamily="49" charset="0"/>
              </a:rPr>
              <a:t>CREATE OR REPLACE VIEW</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view_name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AS</a:t>
            </a:r>
            <a:r>
              <a:rPr lang="en-US" sz="2000" dirty="0">
                <a:latin typeface="Courier New" panose="02070309020205020404" pitchFamily="49" charset="0"/>
                <a:cs typeface="Courier New" panose="02070309020205020404" pitchFamily="49" charset="0"/>
              </a:rPr>
              <a:t> </a:t>
            </a:r>
          </a:p>
          <a:p>
            <a:pPr marL="457200" lvl="1" indent="0">
              <a:buNone/>
            </a:pPr>
            <a:r>
              <a:rPr lang="en-US" sz="2000" b="1" dirty="0">
                <a:latin typeface="Courier New" panose="02070309020205020404" pitchFamily="49" charset="0"/>
                <a:cs typeface="Courier New" panose="02070309020205020404" pitchFamily="49" charset="0"/>
              </a:rPr>
              <a:t>SELECT</a:t>
            </a:r>
            <a:r>
              <a:rPr lang="en-US" sz="2000" dirty="0">
                <a:latin typeface="Courier New" panose="02070309020205020404" pitchFamily="49" charset="0"/>
                <a:cs typeface="Courier New" panose="02070309020205020404" pitchFamily="49" charset="0"/>
              </a:rPr>
              <a:t> columns </a:t>
            </a:r>
          </a:p>
          <a:p>
            <a:pPr marL="457200" lvl="1" indent="0">
              <a:buNone/>
            </a:pPr>
            <a:r>
              <a:rPr lang="en-US" sz="2000" b="1" dirty="0">
                <a:latin typeface="Courier New" panose="02070309020205020404" pitchFamily="49" charset="0"/>
                <a:cs typeface="Courier New" panose="02070309020205020404" pitchFamily="49" charset="0"/>
              </a:rPr>
              <a:t>FROM</a:t>
            </a:r>
            <a:r>
              <a:rPr lang="en-US" sz="2000" dirty="0">
                <a:latin typeface="Courier New" panose="02070309020205020404" pitchFamily="49" charset="0"/>
                <a:cs typeface="Courier New" panose="02070309020205020404" pitchFamily="49" charset="0"/>
              </a:rPr>
              <a:t> table </a:t>
            </a:r>
          </a:p>
          <a:p>
            <a:pPr marL="457200" lvl="1" indent="0">
              <a:buNone/>
            </a:pPr>
            <a:r>
              <a:rPr lang="en-US" sz="2000" dirty="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WHERE</a:t>
            </a:r>
            <a:r>
              <a:rPr lang="en-US" sz="2000" dirty="0">
                <a:latin typeface="Courier New" panose="02070309020205020404" pitchFamily="49" charset="0"/>
                <a:cs typeface="Courier New" panose="02070309020205020404" pitchFamily="49" charset="0"/>
              </a:rPr>
              <a:t> conditions];</a:t>
            </a:r>
          </a:p>
          <a:p>
            <a:pPr marL="0" indent="0">
              <a:buNone/>
            </a:pPr>
            <a:r>
              <a:rPr lang="en-US" dirty="0"/>
              <a:t>Example:</a:t>
            </a:r>
          </a:p>
          <a:p>
            <a:pPr marL="457200" lvl="1" indent="0">
              <a:buNone/>
            </a:pPr>
            <a:r>
              <a:rPr lang="en-US" sz="2000" b="1" dirty="0">
                <a:latin typeface="Courier New" panose="02070309020205020404" pitchFamily="49" charset="0"/>
                <a:cs typeface="Courier New" panose="02070309020205020404" pitchFamily="49" charset="0"/>
              </a:rPr>
              <a:t>CREATE OR REPLACE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VIEW</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prod_supllier</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AS</a:t>
            </a:r>
            <a:r>
              <a:rPr 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	</a:t>
            </a:r>
          </a:p>
          <a:p>
            <a:pPr marL="457200" lvl="1" indent="0">
              <a:buNone/>
            </a:pPr>
            <a:r>
              <a:rPr lang="en-US" altLang="en-US" sz="2000" dirty="0">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SELECT</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p.Product_ID</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p.Product_Name</a:t>
            </a:r>
            <a:r>
              <a:rPr lang="en-US" altLang="en-US" sz="2000" dirty="0">
                <a:latin typeface="Courier New" panose="02070309020205020404" pitchFamily="49" charset="0"/>
                <a:cs typeface="Courier New" panose="02070309020205020404" pitchFamily="49" charset="0"/>
              </a:rPr>
              <a:t>,  </a:t>
            </a:r>
          </a:p>
          <a:p>
            <a:pPr marL="457200" lvl="1" indent="0">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p.SID</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s.Supplier_Name</a:t>
            </a:r>
            <a:r>
              <a:rPr lang="en-US" altLang="en-US" sz="2000" dirty="0">
                <a:latin typeface="Courier New" panose="02070309020205020404" pitchFamily="49" charset="0"/>
                <a:cs typeface="Courier New" panose="02070309020205020404" pitchFamily="49" charset="0"/>
              </a:rPr>
              <a:t> </a:t>
            </a:r>
          </a:p>
          <a:p>
            <a:pPr marL="457200" lvl="1" indent="0">
              <a:buNone/>
            </a:pPr>
            <a:r>
              <a:rPr lang="en-US" altLang="en-US" sz="2000" b="1" dirty="0">
                <a:latin typeface="Courier New" panose="02070309020205020404" pitchFamily="49" charset="0"/>
                <a:cs typeface="Courier New" panose="02070309020205020404" pitchFamily="49" charset="0"/>
              </a:rPr>
              <a:t>FROM</a:t>
            </a:r>
            <a:r>
              <a:rPr lang="en-US" altLang="en-US" sz="2000" dirty="0">
                <a:latin typeface="Courier New" panose="02070309020205020404" pitchFamily="49" charset="0"/>
                <a:cs typeface="Courier New" panose="02070309020205020404" pitchFamily="49" charset="0"/>
              </a:rPr>
              <a:t>  	PRODUCTS  p,   SUPPLIERS  s </a:t>
            </a:r>
          </a:p>
          <a:p>
            <a:pPr marL="457200" lvl="1" indent="0">
              <a:buNone/>
            </a:pPr>
            <a:r>
              <a:rPr lang="en-US" altLang="en-US" sz="2000" b="1" dirty="0">
                <a:latin typeface="Courier New" panose="02070309020205020404" pitchFamily="49" charset="0"/>
                <a:cs typeface="Courier New" panose="02070309020205020404" pitchFamily="49" charset="0"/>
              </a:rPr>
              <a:t>WHERE</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p.SID</a:t>
            </a:r>
            <a:r>
              <a:rPr lang="en-US" altLang="en-US" sz="2000" dirty="0">
                <a:latin typeface="Courier New" panose="02070309020205020404" pitchFamily="49" charset="0"/>
                <a:cs typeface="Courier New" panose="02070309020205020404" pitchFamily="49" charset="0"/>
              </a:rPr>
              <a:t> = </a:t>
            </a:r>
            <a:r>
              <a:rPr lang="en-US" altLang="en-US" sz="2000" dirty="0" err="1">
                <a:latin typeface="Courier New" panose="02070309020205020404" pitchFamily="49" charset="0"/>
                <a:cs typeface="Courier New" panose="02070309020205020404" pitchFamily="49" charset="0"/>
              </a:rPr>
              <a:t>s.Supp_ID</a:t>
            </a:r>
            <a:r>
              <a:rPr lang="en-US" altLang="en-US" sz="2000" dirty="0">
                <a:latin typeface="Courier New" panose="02070309020205020404" pitchFamily="49" charset="0"/>
                <a:cs typeface="Courier New" panose="02070309020205020404" pitchFamily="49" charset="0"/>
              </a:rPr>
              <a:t> and </a:t>
            </a:r>
            <a:r>
              <a:rPr lang="en-US" altLang="en-US" sz="2000" dirty="0" err="1">
                <a:solidFill>
                  <a:srgbClr val="C00000"/>
                </a:solidFill>
                <a:latin typeface="Courier New" panose="02070309020205020404" pitchFamily="49" charset="0"/>
                <a:cs typeface="Courier New" panose="02070309020205020404" pitchFamily="49" charset="0"/>
              </a:rPr>
              <a:t>s.Supplier_Name</a:t>
            </a:r>
            <a:r>
              <a:rPr lang="en-US" altLang="en-US" sz="2000" dirty="0">
                <a:solidFill>
                  <a:srgbClr val="C00000"/>
                </a:solidFill>
                <a:latin typeface="Courier New" panose="02070309020205020404" pitchFamily="49" charset="0"/>
                <a:cs typeface="Courier New" panose="02070309020205020404" pitchFamily="49" charset="0"/>
              </a:rPr>
              <a:t> like ‘S%’</a:t>
            </a:r>
            <a:r>
              <a:rPr lang="en-US" altLang="en-US" sz="2000" dirty="0">
                <a:latin typeface="Courier New" panose="02070309020205020404" pitchFamily="49" charset="0"/>
                <a:cs typeface="Courier New" panose="02070309020205020404" pitchFamily="49" charset="0"/>
              </a:rPr>
              <a:t>)</a:t>
            </a:r>
            <a:endParaRPr lang="en-CA"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61101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Drop View</a:t>
            </a:r>
            <a:endParaRPr lang="en-CA" dirty="0">
              <a:solidFill>
                <a:srgbClr val="C00000"/>
              </a:solidFill>
            </a:endParaRPr>
          </a:p>
        </p:txBody>
      </p:sp>
      <p:sp>
        <p:nvSpPr>
          <p:cNvPr id="3" name="Content Placeholder 2"/>
          <p:cNvSpPr>
            <a:spLocks noGrp="1"/>
          </p:cNvSpPr>
          <p:nvPr>
            <p:ph idx="1"/>
          </p:nvPr>
        </p:nvSpPr>
        <p:spPr/>
        <p:txBody>
          <a:bodyPr/>
          <a:lstStyle/>
          <a:p>
            <a:r>
              <a:rPr lang="en-US" dirty="0"/>
              <a:t>Syntax</a:t>
            </a:r>
          </a:p>
          <a:p>
            <a:pPr marL="0" indent="0">
              <a:buNone/>
            </a:pPr>
            <a:r>
              <a:rPr lang="en-CA" dirty="0"/>
              <a:t>	</a:t>
            </a:r>
            <a:r>
              <a:rPr lang="en-CA" b="1" dirty="0">
                <a:latin typeface="Courier New" panose="02070309020205020404" pitchFamily="49" charset="0"/>
                <a:cs typeface="Courier New" panose="02070309020205020404" pitchFamily="49" charset="0"/>
              </a:rPr>
              <a:t>DROP VIEW</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view_name</a:t>
            </a:r>
            <a:r>
              <a:rPr lang="en-CA"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t>Example:</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 </a:t>
            </a:r>
            <a:r>
              <a:rPr lang="en-CA" b="1" dirty="0">
                <a:latin typeface="Courier New" panose="02070309020205020404" pitchFamily="49" charset="0"/>
                <a:cs typeface="Courier New" panose="02070309020205020404" pitchFamily="49" charset="0"/>
              </a:rPr>
              <a:t>DROP VIEW </a:t>
            </a:r>
            <a:r>
              <a:rPr lang="en-US" dirty="0" err="1">
                <a:latin typeface="Courier New" panose="02070309020205020404" pitchFamily="49" charset="0"/>
                <a:cs typeface="Courier New" panose="02070309020205020404" pitchFamily="49" charset="0"/>
              </a:rPr>
              <a:t>prod_supllier</a:t>
            </a:r>
            <a:r>
              <a:rPr lang="en-CA"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7086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Using a View</a:t>
            </a:r>
            <a:endParaRPr lang="en-CA" dirty="0">
              <a:solidFill>
                <a:srgbClr val="C00000"/>
              </a:solidFill>
            </a:endParaRPr>
          </a:p>
        </p:txBody>
      </p:sp>
      <p:sp>
        <p:nvSpPr>
          <p:cNvPr id="3" name="Content Placeholder 2"/>
          <p:cNvSpPr>
            <a:spLocks noGrp="1"/>
          </p:cNvSpPr>
          <p:nvPr>
            <p:ph idx="1"/>
          </p:nvPr>
        </p:nvSpPr>
        <p:spPr/>
        <p:txBody>
          <a:bodyPr>
            <a:normAutofit/>
          </a:bodyPr>
          <a:lstStyle/>
          <a:p>
            <a:r>
              <a:rPr lang="en-US" dirty="0"/>
              <a:t>The database user sees a view as a table. You can select from a view as if it is a table.</a:t>
            </a:r>
          </a:p>
          <a:p>
            <a:pPr marL="457200" lvl="1" indent="0">
              <a:buNone/>
            </a:pPr>
            <a:br>
              <a:rPr lang="en-US" altLang="en-US"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SELECT</a:t>
            </a:r>
            <a:r>
              <a:rPr lang="en-US" altLang="en-US" dirty="0">
                <a:latin typeface="Courier New" panose="02070309020205020404" pitchFamily="49" charset="0"/>
                <a:cs typeface="Courier New" panose="02070309020205020404" pitchFamily="49" charset="0"/>
              </a:rPr>
              <a:t> columns </a:t>
            </a:r>
          </a:p>
          <a:p>
            <a:pPr marL="457200" lvl="1" indent="0">
              <a:buNone/>
            </a:pPr>
            <a:r>
              <a:rPr lang="en-US" altLang="en-US" b="1" dirty="0">
                <a:latin typeface="Courier New" panose="02070309020205020404" pitchFamily="49" charset="0"/>
                <a:cs typeface="Courier New" panose="02070309020205020404" pitchFamily="49" charset="0"/>
              </a:rPr>
              <a:t>FROM</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view_name</a:t>
            </a:r>
            <a:endParaRPr lang="en-US" alt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WHERE</a:t>
            </a:r>
            <a:r>
              <a:rPr lang="en-US" dirty="0">
                <a:latin typeface="Courier New" panose="02070309020205020404" pitchFamily="49" charset="0"/>
                <a:cs typeface="Courier New" panose="02070309020205020404" pitchFamily="49" charset="0"/>
              </a:rPr>
              <a:t> conditions]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t>Example:</a:t>
            </a:r>
            <a:br>
              <a:rPr lang="en-US" dirty="0"/>
            </a:br>
            <a:endParaRPr lang="en-US" dirty="0"/>
          </a:p>
          <a:p>
            <a:pPr marL="457200" lvl="1" indent="0">
              <a:buNone/>
            </a:pPr>
            <a:r>
              <a:rPr lang="en-US" altLang="en-US" b="1" dirty="0">
                <a:latin typeface="Courier New" panose="02070309020205020404" pitchFamily="49" charset="0"/>
                <a:cs typeface="Courier New" panose="02070309020205020404" pitchFamily="49" charset="0"/>
              </a:rPr>
              <a:t>SELECT</a:t>
            </a:r>
            <a:r>
              <a:rPr lang="en-US" altLang="en-US" dirty="0">
                <a:latin typeface="Courier New" panose="02070309020205020404" pitchFamily="49" charset="0"/>
                <a:cs typeface="Courier New" panose="02070309020205020404" pitchFamily="49" charset="0"/>
              </a:rPr>
              <a:t> * </a:t>
            </a:r>
          </a:p>
          <a:p>
            <a:pPr marL="457200" lvl="1" indent="0">
              <a:buNone/>
            </a:pPr>
            <a:r>
              <a:rPr lang="en-US" altLang="en-US" b="1" dirty="0">
                <a:latin typeface="Courier New" panose="02070309020205020404" pitchFamily="49" charset="0"/>
                <a:cs typeface="Courier New" panose="02070309020205020404" pitchFamily="49" charset="0"/>
              </a:rPr>
              <a:t>FROM</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prod_supplier</a:t>
            </a:r>
            <a:r>
              <a:rPr lang="en-US" alt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217871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Calculated Values</a:t>
            </a:r>
            <a:endParaRPr lang="en-CA" dirty="0">
              <a:solidFill>
                <a:srgbClr val="C00000"/>
              </a:solidFill>
            </a:endParaRPr>
          </a:p>
        </p:txBody>
      </p:sp>
      <p:sp>
        <p:nvSpPr>
          <p:cNvPr id="3" name="Content Placeholder 2"/>
          <p:cNvSpPr>
            <a:spLocks noGrp="1"/>
          </p:cNvSpPr>
          <p:nvPr>
            <p:ph idx="1"/>
          </p:nvPr>
        </p:nvSpPr>
        <p:spPr/>
        <p:txBody>
          <a:bodyPr/>
          <a:lstStyle/>
          <a:p>
            <a:pPr>
              <a:spcBef>
                <a:spcPct val="30000"/>
              </a:spcBef>
              <a:spcAft>
                <a:spcPct val="40000"/>
              </a:spcAft>
            </a:pPr>
            <a:r>
              <a:rPr lang="en-US" altLang="en-US" dirty="0"/>
              <a:t>A calculated field can be added to a Select statement at any time</a:t>
            </a:r>
          </a:p>
          <a:p>
            <a:pPr>
              <a:spcBef>
                <a:spcPct val="30000"/>
              </a:spcBef>
              <a:spcAft>
                <a:spcPct val="40000"/>
              </a:spcAft>
            </a:pPr>
            <a:r>
              <a:rPr lang="en-US" altLang="en-US" dirty="0"/>
              <a:t>A calculated field is a simple math or string expression</a:t>
            </a:r>
          </a:p>
          <a:p>
            <a:endParaRPr lang="en-CA" dirty="0"/>
          </a:p>
        </p:txBody>
      </p:sp>
    </p:spTree>
    <p:extLst>
      <p:ext uri="{BB962C8B-B14F-4D97-AF65-F5344CB8AC3E}">
        <p14:creationId xmlns:p14="http://schemas.microsoft.com/office/powerpoint/2010/main" val="244765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Agenda</a:t>
            </a:r>
            <a:endParaRPr lang="en-CA" dirty="0">
              <a:solidFill>
                <a:srgbClr val="C00000"/>
              </a:solidFill>
            </a:endParaRPr>
          </a:p>
        </p:txBody>
      </p:sp>
      <p:sp>
        <p:nvSpPr>
          <p:cNvPr id="3" name="Content Placeholder 2"/>
          <p:cNvSpPr>
            <a:spLocks noGrp="1"/>
          </p:cNvSpPr>
          <p:nvPr>
            <p:ph idx="1"/>
          </p:nvPr>
        </p:nvSpPr>
        <p:spPr/>
        <p:txBody>
          <a:bodyPr/>
          <a:lstStyle/>
          <a:p>
            <a:pPr>
              <a:spcBef>
                <a:spcPct val="0"/>
              </a:spcBef>
              <a:defRPr/>
            </a:pPr>
            <a:r>
              <a:rPr lang="en-US" altLang="en-US" dirty="0"/>
              <a:t>Join</a:t>
            </a:r>
          </a:p>
          <a:p>
            <a:pPr>
              <a:spcBef>
                <a:spcPct val="0"/>
              </a:spcBef>
              <a:defRPr/>
            </a:pPr>
            <a:r>
              <a:rPr lang="en-US" altLang="en-US" dirty="0"/>
              <a:t>View  </a:t>
            </a:r>
          </a:p>
          <a:p>
            <a:pPr>
              <a:spcBef>
                <a:spcPct val="0"/>
              </a:spcBef>
              <a:defRPr/>
            </a:pPr>
            <a:r>
              <a:rPr lang="en-US" altLang="en-US" dirty="0"/>
              <a:t>Calculated Values</a:t>
            </a:r>
          </a:p>
          <a:p>
            <a:pPr>
              <a:spcBef>
                <a:spcPct val="0"/>
              </a:spcBef>
              <a:defRPr/>
            </a:pPr>
            <a:r>
              <a:rPr lang="en-US" altLang="en-US" dirty="0"/>
              <a:t>Copying data from one table to another</a:t>
            </a:r>
          </a:p>
          <a:p>
            <a:endParaRPr lang="en-CA" dirty="0"/>
          </a:p>
        </p:txBody>
      </p:sp>
    </p:spTree>
    <p:extLst>
      <p:ext uri="{BB962C8B-B14F-4D97-AF65-F5344CB8AC3E}">
        <p14:creationId xmlns:p14="http://schemas.microsoft.com/office/powerpoint/2010/main" val="261184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Join</a:t>
            </a:r>
            <a:endParaRPr lang="en-CA" dirty="0">
              <a:solidFill>
                <a:srgbClr val="C00000"/>
              </a:solidFill>
            </a:endParaRPr>
          </a:p>
        </p:txBody>
      </p:sp>
      <p:sp>
        <p:nvSpPr>
          <p:cNvPr id="3" name="Content Placeholder 2"/>
          <p:cNvSpPr>
            <a:spLocks noGrp="1"/>
          </p:cNvSpPr>
          <p:nvPr>
            <p:ph idx="1"/>
          </p:nvPr>
        </p:nvSpPr>
        <p:spPr/>
        <p:txBody>
          <a:bodyPr>
            <a:normAutofit/>
          </a:bodyPr>
          <a:lstStyle/>
          <a:p>
            <a:r>
              <a:rPr lang="en-US" altLang="en-US" dirty="0"/>
              <a:t>Selecting data from more than one table</a:t>
            </a:r>
          </a:p>
          <a:p>
            <a:r>
              <a:rPr lang="en-US" dirty="0"/>
              <a:t>To join tables, the tables are mutually related using primary (in parent tables) and foreign keys (child tables).</a:t>
            </a:r>
            <a:br>
              <a:rPr lang="en-US" altLang="en-US" dirty="0"/>
            </a:br>
            <a:endParaRPr lang="en-US" altLang="en-US" dirty="0"/>
          </a:p>
          <a:p>
            <a:pPr>
              <a:spcBef>
                <a:spcPct val="0"/>
              </a:spcBef>
              <a:spcAft>
                <a:spcPct val="60000"/>
              </a:spcAft>
            </a:pPr>
            <a:r>
              <a:rPr lang="en-US" altLang="en-US" dirty="0"/>
              <a:t>To create a join, specify the name of tables that you want to be included in the select statement</a:t>
            </a:r>
          </a:p>
          <a:p>
            <a:pPr>
              <a:spcBef>
                <a:spcPct val="0"/>
              </a:spcBef>
            </a:pPr>
            <a:r>
              <a:rPr lang="en-US" altLang="en-US" dirty="0"/>
              <a:t>Include the full name of the columns in the select statement:</a:t>
            </a:r>
          </a:p>
          <a:p>
            <a:pPr lvl="1">
              <a:spcBef>
                <a:spcPct val="0"/>
              </a:spcBef>
            </a:pPr>
            <a:r>
              <a:rPr lang="en-US" altLang="en-US" i="1" dirty="0" err="1">
                <a:solidFill>
                  <a:srgbClr val="C00000"/>
                </a:solidFill>
              </a:rPr>
              <a:t>table_name.column_name</a:t>
            </a:r>
            <a:endParaRPr lang="en-US" altLang="en-US" i="1" dirty="0">
              <a:solidFill>
                <a:srgbClr val="C00000"/>
              </a:solidFill>
            </a:endParaRPr>
          </a:p>
          <a:p>
            <a:pPr lvl="1">
              <a:spcBef>
                <a:spcPct val="0"/>
              </a:spcBef>
            </a:pPr>
            <a:r>
              <a:rPr lang="en-US" altLang="en-US" dirty="0"/>
              <a:t>You need to determine the origin of selected columns by adding the table name to the column name. </a:t>
            </a:r>
          </a:p>
          <a:p>
            <a:pPr lvl="1">
              <a:spcBef>
                <a:spcPct val="0"/>
              </a:spcBef>
              <a:spcAft>
                <a:spcPct val="60000"/>
              </a:spcAft>
            </a:pPr>
            <a:r>
              <a:rPr lang="en-US" altLang="en-US" dirty="0"/>
              <a:t>We can use table aliases for readability.</a:t>
            </a:r>
          </a:p>
          <a:p>
            <a:pPr>
              <a:spcBef>
                <a:spcPct val="30000"/>
              </a:spcBef>
            </a:pPr>
            <a:r>
              <a:rPr lang="en-US" altLang="en-US" dirty="0"/>
              <a:t>Must use the WHERE clause of the SELECT statement.  The WHERE clause controls what is being joined</a:t>
            </a:r>
          </a:p>
          <a:p>
            <a:pPr marL="0" indent="0">
              <a:spcBef>
                <a:spcPct val="30000"/>
              </a:spcBef>
              <a:buNone/>
            </a:pPr>
            <a:endParaRPr lang="en-US" altLang="en-US" dirty="0"/>
          </a:p>
          <a:p>
            <a:endParaRPr lang="en-CA" dirty="0"/>
          </a:p>
        </p:txBody>
      </p:sp>
    </p:spTree>
    <p:extLst>
      <p:ext uri="{BB962C8B-B14F-4D97-AF65-F5344CB8AC3E}">
        <p14:creationId xmlns:p14="http://schemas.microsoft.com/office/powerpoint/2010/main" val="218672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Alias</a:t>
            </a:r>
            <a:endParaRPr lang="en-CA" dirty="0">
              <a:solidFill>
                <a:srgbClr val="C00000"/>
              </a:solidFill>
            </a:endParaRPr>
          </a:p>
        </p:txBody>
      </p:sp>
      <p:sp>
        <p:nvSpPr>
          <p:cNvPr id="3" name="Content Placeholder 2"/>
          <p:cNvSpPr>
            <a:spLocks noGrp="1"/>
          </p:cNvSpPr>
          <p:nvPr>
            <p:ph idx="1"/>
          </p:nvPr>
        </p:nvSpPr>
        <p:spPr/>
        <p:txBody>
          <a:bodyPr/>
          <a:lstStyle/>
          <a:p>
            <a:r>
              <a:rPr lang="en-US" dirty="0"/>
              <a:t>An ALIASE can be used to as a temporary name for a column or a table.</a:t>
            </a:r>
          </a:p>
          <a:p>
            <a:r>
              <a:rPr lang="en-US" dirty="0"/>
              <a:t>EMPLOYEES </a:t>
            </a:r>
            <a:r>
              <a:rPr lang="en-US" dirty="0">
                <a:solidFill>
                  <a:srgbClr val="C00000"/>
                </a:solidFill>
              </a:rPr>
              <a:t>EMP                	</a:t>
            </a:r>
            <a:r>
              <a:rPr lang="en-US" dirty="0" err="1"/>
              <a:t>emp</a:t>
            </a:r>
            <a:r>
              <a:rPr lang="en-US" dirty="0"/>
              <a:t> is the alias for table EMPLOYEES</a:t>
            </a:r>
          </a:p>
          <a:p>
            <a:r>
              <a:rPr lang="en-US" dirty="0"/>
              <a:t>PROJECTS</a:t>
            </a:r>
            <a:r>
              <a:rPr lang="en-US" dirty="0">
                <a:solidFill>
                  <a:srgbClr val="C00000"/>
                </a:solidFill>
              </a:rPr>
              <a:t> PRJ               	</a:t>
            </a:r>
            <a:r>
              <a:rPr lang="en-US" dirty="0" err="1"/>
              <a:t>prj</a:t>
            </a:r>
            <a:r>
              <a:rPr lang="en-US" dirty="0"/>
              <a:t> is the alias for table PROJECTS</a:t>
            </a:r>
          </a:p>
          <a:p>
            <a:r>
              <a:rPr lang="en-US" sz="1400" dirty="0"/>
              <a:t>EMPLOYEES.EMPLOYEE_ID 	    is the full name of employee in table EMPLOYEES </a:t>
            </a:r>
          </a:p>
          <a:p>
            <a:r>
              <a:rPr lang="en-US" dirty="0"/>
              <a:t>The alias can also be used</a:t>
            </a:r>
          </a:p>
          <a:p>
            <a:pPr lvl="1"/>
            <a:r>
              <a:rPr lang="en-US" dirty="0"/>
              <a:t>EMP.EMPLOYEE_ID</a:t>
            </a:r>
          </a:p>
          <a:p>
            <a:pPr marL="0" indent="0">
              <a:buNone/>
            </a:pPr>
            <a:endParaRPr lang="en-CA" dirty="0"/>
          </a:p>
        </p:txBody>
      </p:sp>
      <p:cxnSp>
        <p:nvCxnSpPr>
          <p:cNvPr id="5" name="Straight Arrow Connector 4"/>
          <p:cNvCxnSpPr/>
          <p:nvPr/>
        </p:nvCxnSpPr>
        <p:spPr>
          <a:xfrm>
            <a:off x="3879552" y="2966115"/>
            <a:ext cx="86184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235568" y="3357291"/>
            <a:ext cx="86184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34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Joining Two Tables</a:t>
            </a:r>
            <a:endParaRPr lang="en-CA" dirty="0">
              <a:solidFill>
                <a:srgbClr val="C00000"/>
              </a:solidFill>
            </a:endParaRPr>
          </a:p>
        </p:txBody>
      </p:sp>
      <p:sp>
        <p:nvSpPr>
          <p:cNvPr id="3" name="Content Placeholder 2"/>
          <p:cNvSpPr>
            <a:spLocks noGrp="1"/>
          </p:cNvSpPr>
          <p:nvPr>
            <p:ph idx="1"/>
          </p:nvPr>
        </p:nvSpPr>
        <p:spPr/>
        <p:txBody>
          <a:bodyPr>
            <a:normAutofit/>
          </a:bodyPr>
          <a:lstStyle/>
          <a:p>
            <a:pPr marL="0" indent="0">
              <a:spcBef>
                <a:spcPct val="40000"/>
              </a:spcBef>
              <a:spcAft>
                <a:spcPct val="40000"/>
              </a:spcAft>
              <a:buNone/>
            </a:pPr>
            <a:r>
              <a:rPr lang="en-US" altLang="en-US" dirty="0"/>
              <a:t>To join two tables, you need to find a column that both tables share (</a:t>
            </a:r>
            <a:r>
              <a:rPr lang="en-US" altLang="en-US" i="1" dirty="0"/>
              <a:t>common colu</a:t>
            </a:r>
            <a:r>
              <a:rPr lang="en-US" altLang="en-US" dirty="0"/>
              <a:t>mn) and use it as your join condition.</a:t>
            </a:r>
          </a:p>
          <a:p>
            <a:pPr marL="0" indent="0">
              <a:spcBef>
                <a:spcPct val="40000"/>
              </a:spcBef>
              <a:spcAft>
                <a:spcPct val="40000"/>
              </a:spcAft>
              <a:buNone/>
            </a:pPr>
            <a:r>
              <a:rPr lang="en-US" altLang="en-US" dirty="0"/>
              <a:t>CUSTOMER and SALESREP are related by a FOREIGN KEY</a:t>
            </a:r>
            <a:r>
              <a:rPr lang="en-US" altLang="en-US" sz="3200" dirty="0"/>
              <a:t> </a:t>
            </a:r>
          </a:p>
          <a:p>
            <a:pPr marL="0" indent="0">
              <a:spcBef>
                <a:spcPct val="40000"/>
              </a:spcBef>
              <a:spcAft>
                <a:spcPct val="40000"/>
              </a:spcAft>
              <a:buNone/>
            </a:pPr>
            <a:r>
              <a:rPr lang="en-US" altLang="en-US" sz="2400" i="1" dirty="0" err="1">
                <a:latin typeface="Times New Roman" panose="02020603050405020304" pitchFamily="18" charset="0"/>
              </a:rPr>
              <a:t>Sales_Rep_Number</a:t>
            </a:r>
            <a:r>
              <a:rPr lang="en-US" altLang="en-US" sz="3200" dirty="0"/>
              <a:t> </a:t>
            </a:r>
            <a:r>
              <a:rPr lang="en-US" altLang="en-US" dirty="0">
                <a:latin typeface="Calibri" panose="020F0502020204030204" pitchFamily="34" charset="0"/>
              </a:rPr>
              <a:t>is the field common to both tables</a:t>
            </a:r>
            <a:r>
              <a:rPr lang="en-US" altLang="en-US" dirty="0">
                <a:latin typeface="Times New Roman" panose="02020603050405020304" pitchFamily="18" charset="0"/>
              </a:rPr>
              <a:t>.</a:t>
            </a:r>
            <a:r>
              <a:rPr lang="en-US" altLang="en-US" sz="3200" dirty="0"/>
              <a:t> </a:t>
            </a:r>
          </a:p>
          <a:p>
            <a:pPr marL="0" indent="0">
              <a:spcBef>
                <a:spcPct val="0"/>
              </a:spcBef>
              <a:spcAft>
                <a:spcPct val="35000"/>
              </a:spcAft>
              <a:buNone/>
            </a:pPr>
            <a:r>
              <a:rPr lang="en-US" altLang="en-US" dirty="0">
                <a:latin typeface="Calibri" panose="020F0502020204030204" pitchFamily="34" charset="0"/>
              </a:rPr>
              <a:t>The</a:t>
            </a:r>
            <a:r>
              <a:rPr lang="en-US" altLang="en-US" sz="3200" dirty="0"/>
              <a:t> </a:t>
            </a:r>
            <a:r>
              <a:rPr lang="en-US" altLang="en-US" sz="2400" i="1" dirty="0" err="1">
                <a:latin typeface="Times New Roman" panose="02020603050405020304" pitchFamily="18" charset="0"/>
              </a:rPr>
              <a:t>Sales_Rep_Number</a:t>
            </a:r>
            <a:r>
              <a:rPr lang="en-US" altLang="en-US" sz="3200" dirty="0"/>
              <a:t> </a:t>
            </a:r>
            <a:r>
              <a:rPr lang="en-US" altLang="en-US" dirty="0">
                <a:latin typeface="Calibri" panose="020F0502020204030204" pitchFamily="34" charset="0"/>
              </a:rPr>
              <a:t>on CUSTOMER points to the  </a:t>
            </a:r>
            <a:r>
              <a:rPr lang="en-US" altLang="en-US" sz="2400" i="1" dirty="0" err="1">
                <a:latin typeface="Times New Roman" panose="02020603050405020304" pitchFamily="18" charset="0"/>
              </a:rPr>
              <a:t>Sales_Rep_Number</a:t>
            </a:r>
            <a:r>
              <a:rPr lang="en-US" altLang="en-US" sz="3200" dirty="0"/>
              <a:t> </a:t>
            </a:r>
            <a:r>
              <a:rPr lang="en-US" altLang="en-US" dirty="0">
                <a:latin typeface="Calibri" panose="020F0502020204030204" pitchFamily="34" charset="0"/>
              </a:rPr>
              <a:t>on SALESREP</a:t>
            </a:r>
          </a:p>
          <a:p>
            <a:pPr marL="0" indent="0">
              <a:spcBef>
                <a:spcPct val="40000"/>
              </a:spcBef>
              <a:spcAft>
                <a:spcPct val="35000"/>
              </a:spcAft>
              <a:buNone/>
            </a:pPr>
            <a:r>
              <a:rPr lang="en-US" altLang="en-US" dirty="0"/>
              <a:t>Let’s list the Customer’s First and Last Name and the corresponding </a:t>
            </a:r>
            <a:r>
              <a:rPr lang="en-US" altLang="en-US" dirty="0" err="1"/>
              <a:t>Salesrep’s</a:t>
            </a:r>
            <a:r>
              <a:rPr lang="en-US" altLang="en-US" dirty="0"/>
              <a:t> First and Last Name.</a:t>
            </a:r>
          </a:p>
          <a:p>
            <a:pPr marL="0" indent="0">
              <a:spcBef>
                <a:spcPct val="30000"/>
              </a:spcBef>
              <a:buNone/>
            </a:pPr>
            <a:endParaRPr lang="en-US" altLang="en-US" i="1" dirty="0">
              <a:latin typeface="Times New Roman" panose="02020603050405020304" pitchFamily="18" charset="0"/>
            </a:endParaRPr>
          </a:p>
          <a:p>
            <a:endParaRPr lang="en-CA" dirty="0"/>
          </a:p>
        </p:txBody>
      </p:sp>
    </p:spTree>
    <p:extLst>
      <p:ext uri="{BB962C8B-B14F-4D97-AF65-F5344CB8AC3E}">
        <p14:creationId xmlns:p14="http://schemas.microsoft.com/office/powerpoint/2010/main" val="204527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Joining Two Tables</a:t>
            </a:r>
            <a:endParaRPr lang="en-CA" dirty="0"/>
          </a:p>
        </p:txBody>
      </p:sp>
      <p:sp>
        <p:nvSpPr>
          <p:cNvPr id="3" name="Content Placeholder 2"/>
          <p:cNvSpPr>
            <a:spLocks noGrp="1"/>
          </p:cNvSpPr>
          <p:nvPr>
            <p:ph idx="1"/>
          </p:nvPr>
        </p:nvSpPr>
        <p:spPr/>
        <p:txBody>
          <a:bodyPr>
            <a:normAutofit/>
          </a:bodyPr>
          <a:lstStyle/>
          <a:p>
            <a:pPr>
              <a:lnSpc>
                <a:spcPct val="120000"/>
              </a:lnSpc>
              <a:spcBef>
                <a:spcPct val="0"/>
              </a:spcBef>
            </a:pPr>
            <a:r>
              <a:rPr lang="en-US" dirty="0"/>
              <a:t>Join syntax:</a:t>
            </a:r>
          </a:p>
          <a:p>
            <a:pPr>
              <a:lnSpc>
                <a:spcPct val="120000"/>
              </a:lnSpc>
              <a:spcBef>
                <a:spcPct val="0"/>
              </a:spcBef>
              <a:buNone/>
            </a:pPr>
            <a:endParaRPr lang="en-US" sz="2200" dirty="0">
              <a:latin typeface="Courier New" panose="02070309020205020404" pitchFamily="49" charset="0"/>
              <a:cs typeface="Courier New" panose="02070309020205020404" pitchFamily="49" charset="0"/>
            </a:endParaRPr>
          </a:p>
          <a:p>
            <a:pPr>
              <a:lnSpc>
                <a:spcPct val="120000"/>
              </a:lnSpc>
              <a:spcBef>
                <a:spcPct val="0"/>
              </a:spcBef>
              <a:buNone/>
            </a:pPr>
            <a:r>
              <a:rPr lang="en-US" sz="2200" dirty="0">
                <a:latin typeface="Courier New" panose="02070309020205020404" pitchFamily="49" charset="0"/>
                <a:cs typeface="Courier New" panose="02070309020205020404" pitchFamily="49" charset="0"/>
              </a:rPr>
              <a:t>SELECT table1_name.columns, table2_names.columns </a:t>
            </a:r>
          </a:p>
          <a:p>
            <a:pPr>
              <a:lnSpc>
                <a:spcPct val="120000"/>
              </a:lnSpc>
              <a:spcBef>
                <a:spcPct val="0"/>
              </a:spcBef>
              <a:buNone/>
            </a:pPr>
            <a:r>
              <a:rPr lang="en-US" sz="2200" dirty="0">
                <a:latin typeface="Courier New" panose="02070309020205020404" pitchFamily="49" charset="0"/>
                <a:cs typeface="Courier New" panose="02070309020205020404" pitchFamily="49" charset="0"/>
              </a:rPr>
              <a:t>FROM table1_name, table2_name </a:t>
            </a:r>
          </a:p>
          <a:p>
            <a:pPr>
              <a:lnSpc>
                <a:spcPct val="120000"/>
              </a:lnSpc>
              <a:spcBef>
                <a:spcPct val="0"/>
              </a:spcBef>
              <a:buNone/>
            </a:pPr>
            <a:r>
              <a:rPr lang="en-US" sz="2200" dirty="0">
                <a:latin typeface="Courier New" panose="02070309020205020404" pitchFamily="49" charset="0"/>
                <a:cs typeface="Courier New" panose="02070309020205020404" pitchFamily="49" charset="0"/>
              </a:rPr>
              <a:t>WHERE table1_name.column = table2_name.column;</a:t>
            </a:r>
            <a:endParaRPr lang="en-US" altLang="en-US" sz="2200" dirty="0">
              <a:latin typeface="Courier New" panose="02070309020205020404" pitchFamily="49" charset="0"/>
              <a:cs typeface="Courier New" panose="02070309020205020404" pitchFamily="49" charset="0"/>
            </a:endParaRPr>
          </a:p>
          <a:p>
            <a:pPr>
              <a:spcBef>
                <a:spcPct val="0"/>
              </a:spcBef>
              <a:buNone/>
            </a:pPr>
            <a:endParaRPr lang="en-US" altLang="en-US" sz="2400" dirty="0"/>
          </a:p>
          <a:p>
            <a:endParaRPr lang="en-CA" dirty="0"/>
          </a:p>
        </p:txBody>
      </p:sp>
    </p:spTree>
    <p:extLst>
      <p:ext uri="{BB962C8B-B14F-4D97-AF65-F5344CB8AC3E}">
        <p14:creationId xmlns:p14="http://schemas.microsoft.com/office/powerpoint/2010/main" val="311668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Joining Two Tables </a:t>
            </a:r>
            <a:r>
              <a:rPr lang="en-US" sz="3600" dirty="0">
                <a:solidFill>
                  <a:srgbClr val="C00000"/>
                </a:solidFill>
              </a:rPr>
              <a:t>(Example)</a:t>
            </a:r>
            <a:endParaRPr lang="en-CA" sz="3600" dirty="0"/>
          </a:p>
        </p:txBody>
      </p:sp>
      <p:sp>
        <p:nvSpPr>
          <p:cNvPr id="3" name="Content Placeholder 2"/>
          <p:cNvSpPr>
            <a:spLocks noGrp="1"/>
          </p:cNvSpPr>
          <p:nvPr>
            <p:ph idx="1"/>
          </p:nvPr>
        </p:nvSpPr>
        <p:spPr/>
        <p:txBody>
          <a:bodyPr/>
          <a:lstStyle/>
          <a:p>
            <a:r>
              <a:rPr lang="en-US" dirty="0"/>
              <a:t>Join tables PRODUCTS and SUPPLIERS</a:t>
            </a:r>
            <a:endParaRPr lang="en-CA" dirty="0"/>
          </a:p>
        </p:txBody>
      </p:sp>
      <p:graphicFrame>
        <p:nvGraphicFramePr>
          <p:cNvPr id="4" name="Group 321"/>
          <p:cNvGraphicFramePr>
            <a:graphicFrameLocks noGrp="1"/>
          </p:cNvGraphicFramePr>
          <p:nvPr>
            <p:extLst>
              <p:ext uri="{D42A27DB-BD31-4B8C-83A1-F6EECF244321}">
                <p14:modId xmlns:p14="http://schemas.microsoft.com/office/powerpoint/2010/main" val="2583469250"/>
              </p:ext>
            </p:extLst>
          </p:nvPr>
        </p:nvGraphicFramePr>
        <p:xfrm>
          <a:off x="6752897" y="2674381"/>
          <a:ext cx="2743200" cy="3733802"/>
        </p:xfrm>
        <a:graphic>
          <a:graphicData uri="http://schemas.openxmlformats.org/drawingml/2006/table">
            <a:tbl>
              <a:tblPr/>
              <a:tblGrid>
                <a:gridCol w="1233488">
                  <a:extLst>
                    <a:ext uri="{9D8B030D-6E8A-4147-A177-3AD203B41FA5}">
                      <a16:colId xmlns:a16="http://schemas.microsoft.com/office/drawing/2014/main" val="20000"/>
                    </a:ext>
                  </a:extLst>
                </a:gridCol>
                <a:gridCol w="1509712">
                  <a:extLst>
                    <a:ext uri="{9D8B030D-6E8A-4147-A177-3AD203B41FA5}">
                      <a16:colId xmlns:a16="http://schemas.microsoft.com/office/drawing/2014/main" val="20001"/>
                    </a:ext>
                  </a:extLst>
                </a:gridCol>
              </a:tblGrid>
              <a:tr h="430213">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charset="0"/>
                          <a:cs typeface="Arial" charset="0"/>
                        </a:rPr>
                        <a:t>Supp_Id</a:t>
                      </a:r>
                      <a:endParaRPr kumimoji="0" lang="en-US" altLang="en-US" sz="1400" b="0" i="0" u="none" strike="noStrike" cap="none" normalizeH="0" baseline="0">
                        <a:ln>
                          <a:noFill/>
                        </a:ln>
                        <a:solidFill>
                          <a:schemeClr val="tx1"/>
                        </a:solidFill>
                        <a:effectLst/>
                        <a:latin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charset="0"/>
                          <a:cs typeface="Arial" charset="0"/>
                        </a:rPr>
                        <a:t>SupplierName</a:t>
                      </a:r>
                      <a:endParaRPr kumimoji="0" lang="en-US" altLang="en-US" sz="1400" b="0" i="0" u="none" strike="noStrike" cap="none" normalizeH="0" baseline="0">
                        <a:ln>
                          <a:noFill/>
                        </a:ln>
                        <a:solidFill>
                          <a:schemeClr val="tx1"/>
                        </a:solidFill>
                        <a:effectLst/>
                        <a:latin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466725">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charset="0"/>
                          <a:cs typeface="Arial" charset="0"/>
                        </a:rPr>
                        <a:t>1</a:t>
                      </a:r>
                      <a:endParaRPr kumimoji="0" lang="en-US" altLang="en-US" sz="1400" b="0" i="0" u="none" strike="noStrike" cap="none" normalizeH="0" baseline="0">
                        <a:ln>
                          <a:noFill/>
                        </a:ln>
                        <a:solidFill>
                          <a:schemeClr val="tx1"/>
                        </a:solidFill>
                        <a:effectLst/>
                        <a:latin typeface="Arial"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charset="0"/>
                          <a:cs typeface="Arial" charset="0"/>
                        </a:rPr>
                        <a:t>Nabisco</a:t>
                      </a:r>
                      <a:endParaRPr kumimoji="0" lang="en-US" altLang="en-US" sz="1400" b="0" i="0" u="none" strike="noStrike" cap="none" normalizeH="0" baseline="0">
                        <a:ln>
                          <a:noFill/>
                        </a:ln>
                        <a:solidFill>
                          <a:schemeClr val="tx1"/>
                        </a:solidFill>
                        <a:effectLst/>
                        <a:latin typeface="Arial"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46100">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charset="0"/>
                          <a:cs typeface="Arial" charset="0"/>
                        </a:rPr>
                        <a:t>2</a:t>
                      </a:r>
                      <a:endParaRPr kumimoji="0" lang="en-US" altLang="en-US" sz="1400" b="0" i="0" u="none" strike="noStrike" cap="none" normalizeH="0" baseline="0">
                        <a:ln>
                          <a:noFill/>
                        </a:ln>
                        <a:solidFill>
                          <a:schemeClr val="tx1"/>
                        </a:solidFill>
                        <a:effectLst/>
                        <a:latin typeface="Arial"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charset="0"/>
                          <a:cs typeface="Arial" charset="0"/>
                        </a:rPr>
                        <a:t>President's Choice</a:t>
                      </a:r>
                      <a:endParaRPr kumimoji="0" lang="en-US" altLang="en-US" sz="1400" b="0" i="0" u="none" strike="noStrike" cap="none" normalizeH="0" baseline="0">
                        <a:ln>
                          <a:noFill/>
                        </a:ln>
                        <a:solidFill>
                          <a:schemeClr val="tx1"/>
                        </a:solidFill>
                        <a:effectLst/>
                        <a:latin typeface="Arial"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77838">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charset="0"/>
                          <a:cs typeface="Arial" charset="0"/>
                        </a:rPr>
                        <a:t>3</a:t>
                      </a:r>
                      <a:endParaRPr kumimoji="0" lang="en-US" altLang="en-US" sz="1400" b="0" i="0" u="none" strike="noStrike" cap="none" normalizeH="0" baseline="0">
                        <a:ln>
                          <a:noFill/>
                        </a:ln>
                        <a:solidFill>
                          <a:schemeClr val="tx1"/>
                        </a:solidFill>
                        <a:effectLst/>
                        <a:latin typeface="Arial"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charset="0"/>
                          <a:cs typeface="Arial" charset="0"/>
                        </a:rPr>
                        <a:t>Noname</a:t>
                      </a:r>
                      <a:endParaRPr kumimoji="0" lang="en-US" altLang="en-US" sz="1400" b="0" i="0" u="none" strike="noStrike" cap="none" normalizeH="0" baseline="0">
                        <a:ln>
                          <a:noFill/>
                        </a:ln>
                        <a:solidFill>
                          <a:schemeClr val="tx1"/>
                        </a:solidFill>
                        <a:effectLst/>
                        <a:latin typeface="Arial"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74663">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charset="0"/>
                          <a:cs typeface="Arial" charset="0"/>
                        </a:rPr>
                        <a:t>4</a:t>
                      </a:r>
                      <a:endParaRPr kumimoji="0" lang="en-US" altLang="en-US" sz="1400" b="0" i="0" u="none" strike="noStrike" cap="none" normalizeH="0" baseline="0">
                        <a:ln>
                          <a:noFill/>
                        </a:ln>
                        <a:solidFill>
                          <a:schemeClr val="tx1"/>
                        </a:solidFill>
                        <a:effectLst/>
                        <a:latin typeface="Arial"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charset="0"/>
                          <a:cs typeface="Arial" charset="0"/>
                        </a:rPr>
                        <a:t>Kraft</a:t>
                      </a:r>
                      <a:endParaRPr kumimoji="0" lang="en-US" altLang="en-US" sz="1400" b="0" i="0" u="none" strike="noStrike" cap="none" normalizeH="0" baseline="0">
                        <a:ln>
                          <a:noFill/>
                        </a:ln>
                        <a:solidFill>
                          <a:schemeClr val="tx1"/>
                        </a:solidFill>
                        <a:effectLst/>
                        <a:latin typeface="Arial"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644525">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charset="0"/>
                          <a:cs typeface="Arial" charset="0"/>
                        </a:rPr>
                        <a:t>5</a:t>
                      </a:r>
                      <a:endParaRPr kumimoji="0" lang="en-US" altLang="en-US" sz="1400" b="0" i="0" u="none" strike="noStrike" cap="none" normalizeH="0" baseline="0">
                        <a:ln>
                          <a:noFill/>
                        </a:ln>
                        <a:solidFill>
                          <a:schemeClr val="tx1"/>
                        </a:solidFill>
                        <a:effectLst/>
                        <a:latin typeface="Arial"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charset="0"/>
                          <a:cs typeface="Arial" charset="0"/>
                        </a:rPr>
                        <a:t>General Mills</a:t>
                      </a:r>
                      <a:endParaRPr kumimoji="0" lang="en-US" altLang="en-US" sz="1400" b="0" i="0" u="none" strike="noStrike" cap="none" normalizeH="0" baseline="0">
                        <a:ln>
                          <a:noFill/>
                        </a:ln>
                        <a:solidFill>
                          <a:schemeClr val="tx1"/>
                        </a:solidFill>
                        <a:effectLst/>
                        <a:latin typeface="Arial"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693738">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charset="0"/>
                          <a:cs typeface="Arial" charset="0"/>
                        </a:rPr>
                        <a:t>6</a:t>
                      </a:r>
                      <a:endParaRPr kumimoji="0" lang="en-US" altLang="en-US" sz="1400" b="0" i="0" u="none" strike="noStrike" cap="none" normalizeH="0" baseline="0">
                        <a:ln>
                          <a:noFill/>
                        </a:ln>
                        <a:solidFill>
                          <a:schemeClr val="tx1"/>
                        </a:solidFill>
                        <a:effectLst/>
                        <a:latin typeface="Arial"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charset="0"/>
                          <a:cs typeface="Arial" charset="0"/>
                        </a:rPr>
                        <a:t>Christie</a:t>
                      </a:r>
                      <a:endParaRPr kumimoji="0" lang="en-US" altLang="en-US" sz="1400" b="0" i="0" u="none" strike="noStrike" cap="none" normalizeH="0" baseline="0">
                        <a:ln>
                          <a:noFill/>
                        </a:ln>
                        <a:solidFill>
                          <a:schemeClr val="tx1"/>
                        </a:solidFill>
                        <a:effectLst/>
                        <a:latin typeface="Arial"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graphicFrame>
        <p:nvGraphicFramePr>
          <p:cNvPr id="5" name="Group 356"/>
          <p:cNvGraphicFramePr>
            <a:graphicFrameLocks noGrp="1"/>
          </p:cNvGraphicFramePr>
          <p:nvPr>
            <p:extLst>
              <p:ext uri="{D42A27DB-BD31-4B8C-83A1-F6EECF244321}">
                <p14:modId xmlns:p14="http://schemas.microsoft.com/office/powerpoint/2010/main" val="3257022186"/>
              </p:ext>
            </p:extLst>
          </p:nvPr>
        </p:nvGraphicFramePr>
        <p:xfrm>
          <a:off x="1647497" y="3215662"/>
          <a:ext cx="4267200" cy="2834370"/>
        </p:xfrm>
        <a:graphic>
          <a:graphicData uri="http://schemas.openxmlformats.org/drawingml/2006/table">
            <a:tbl>
              <a:tblPr/>
              <a:tblGrid>
                <a:gridCol w="998538">
                  <a:extLst>
                    <a:ext uri="{9D8B030D-6E8A-4147-A177-3AD203B41FA5}">
                      <a16:colId xmlns:a16="http://schemas.microsoft.com/office/drawing/2014/main" val="20000"/>
                    </a:ext>
                  </a:extLst>
                </a:gridCol>
                <a:gridCol w="2354262">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838026">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charset="0"/>
                          <a:cs typeface="Arial" charset="0"/>
                        </a:rPr>
                        <a:t>ProductID</a:t>
                      </a:r>
                      <a:endParaRPr kumimoji="0" lang="en-US" altLang="en-US" sz="1600" b="0" i="0" u="none" strike="noStrike" cap="none" normalizeH="0" baseline="0">
                        <a:ln>
                          <a:noFill/>
                        </a:ln>
                        <a:solidFill>
                          <a:schemeClr val="tx1"/>
                        </a:solidFill>
                        <a:effectLst/>
                        <a:latin typeface="Arial" charset="0"/>
                      </a:endParaRPr>
                    </a:p>
                  </a:txBody>
                  <a:tcPr marL="90488" marR="90488" marT="44442" marB="4444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charset="0"/>
                          <a:cs typeface="Arial" charset="0"/>
                        </a:rPr>
                        <a:t>ProductName</a:t>
                      </a:r>
                      <a:endParaRPr kumimoji="0" lang="en-US" altLang="en-US" sz="1600" b="0" i="0" u="none" strike="noStrike" cap="none" normalizeH="0" baseline="0">
                        <a:ln>
                          <a:noFill/>
                        </a:ln>
                        <a:solidFill>
                          <a:schemeClr val="tx1"/>
                        </a:solidFill>
                        <a:effectLst/>
                        <a:latin typeface="Arial" charset="0"/>
                      </a:endParaRPr>
                    </a:p>
                  </a:txBody>
                  <a:tcPr marL="90488" marR="90488" marT="44442" marB="4444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charset="0"/>
                          <a:cs typeface="Arial" charset="0"/>
                        </a:rPr>
                        <a:t>    SID</a:t>
                      </a:r>
                      <a:endParaRPr kumimoji="0" lang="en-US" altLang="en-US" sz="1600" b="0" i="0" u="none" strike="noStrike" cap="none" normalizeH="0" baseline="0">
                        <a:ln>
                          <a:noFill/>
                        </a:ln>
                        <a:solidFill>
                          <a:schemeClr val="tx1"/>
                        </a:solidFill>
                        <a:effectLst/>
                        <a:latin typeface="Arial" charset="0"/>
                      </a:endParaRPr>
                    </a:p>
                  </a:txBody>
                  <a:tcPr marL="90488" marR="90488" marT="44442" marB="4444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332720">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charset="0"/>
                          <a:cs typeface="Arial" charset="0"/>
                        </a:rPr>
                        <a:t>5</a:t>
                      </a:r>
                      <a:endParaRPr kumimoji="0" lang="en-US" altLang="en-US" sz="1600" b="0" i="0" u="none" strike="noStrike" cap="none" normalizeH="0" baseline="0" dirty="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Pesto</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32720">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6</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Ginger Snap Cookies</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32720">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7</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Triscuits Crackers</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2</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32720">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8</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Penne Pasta</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4</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32720">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9</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Horse radish</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4</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32720">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10</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cs typeface="Arial" charset="0"/>
                        </a:rPr>
                        <a:t>Bread &amp; Butter Pickles</a:t>
                      </a:r>
                      <a:endParaRPr kumimoji="0" lang="en-US" altLang="en-US" sz="1600" b="0" i="0" u="none" strike="noStrike" cap="none" normalizeH="0" baseline="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hlink"/>
                        </a:buClr>
                        <a:buSzPct val="80000"/>
                        <a:buFont typeface="Wingdings" pitchFamily="2" charset="2"/>
                        <a:defRPr sz="2800">
                          <a:solidFill>
                            <a:schemeClr val="tx1"/>
                          </a:solidFill>
                          <a:latin typeface="Arial" charset="0"/>
                        </a:defRPr>
                      </a:lvl1pPr>
                      <a:lvl2pPr>
                        <a:spcBef>
                          <a:spcPct val="20000"/>
                        </a:spcBef>
                        <a:buClr>
                          <a:schemeClr val="accent1"/>
                        </a:buClr>
                        <a:buSzPct val="7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hlink"/>
                        </a:buClr>
                        <a:buSzPct val="60000"/>
                        <a:buFont typeface="Wingdings" pitchFamily="2" charset="2"/>
                        <a:defRPr>
                          <a:solidFill>
                            <a:schemeClr val="tx1"/>
                          </a:solidFill>
                          <a:latin typeface="Arial" charset="0"/>
                        </a:defRPr>
                      </a:lvl4pPr>
                      <a:lvl5pPr>
                        <a:spcBef>
                          <a:spcPct val="20000"/>
                        </a:spcBef>
                        <a:buClr>
                          <a:schemeClr val="bg2"/>
                        </a:buClr>
                        <a:buSzPct val="40000"/>
                        <a:buFont typeface="Wingdings" pitchFamily="2" charset="2"/>
                        <a:defRPr>
                          <a:solidFill>
                            <a:schemeClr val="tx1"/>
                          </a:solidFill>
                          <a:latin typeface="Arial" charset="0"/>
                        </a:defRPr>
                      </a:lvl5pPr>
                      <a:lvl6pPr fontAlgn="base">
                        <a:spcBef>
                          <a:spcPct val="20000"/>
                        </a:spcBef>
                        <a:spcAft>
                          <a:spcPct val="0"/>
                        </a:spcAft>
                        <a:buClr>
                          <a:schemeClr val="bg2"/>
                        </a:buClr>
                        <a:buSzPct val="40000"/>
                        <a:buFont typeface="Wingdings" pitchFamily="2" charset="2"/>
                        <a:defRPr>
                          <a:solidFill>
                            <a:schemeClr val="tx1"/>
                          </a:solidFill>
                          <a:latin typeface="Arial" charset="0"/>
                        </a:defRPr>
                      </a:lvl6pPr>
                      <a:lvl7pPr fontAlgn="base">
                        <a:spcBef>
                          <a:spcPct val="20000"/>
                        </a:spcBef>
                        <a:spcAft>
                          <a:spcPct val="0"/>
                        </a:spcAft>
                        <a:buClr>
                          <a:schemeClr val="bg2"/>
                        </a:buClr>
                        <a:buSzPct val="40000"/>
                        <a:buFont typeface="Wingdings" pitchFamily="2" charset="2"/>
                        <a:defRPr>
                          <a:solidFill>
                            <a:schemeClr val="tx1"/>
                          </a:solidFill>
                          <a:latin typeface="Arial" charset="0"/>
                        </a:defRPr>
                      </a:lvl7pPr>
                      <a:lvl8pPr fontAlgn="base">
                        <a:spcBef>
                          <a:spcPct val="20000"/>
                        </a:spcBef>
                        <a:spcAft>
                          <a:spcPct val="0"/>
                        </a:spcAft>
                        <a:buClr>
                          <a:schemeClr val="bg2"/>
                        </a:buClr>
                        <a:buSzPct val="40000"/>
                        <a:buFont typeface="Wingdings" pitchFamily="2" charset="2"/>
                        <a:defRPr>
                          <a:solidFill>
                            <a:schemeClr val="tx1"/>
                          </a:solidFill>
                          <a:latin typeface="Arial" charset="0"/>
                        </a:defRPr>
                      </a:lvl8pPr>
                      <a:lvl9pPr fontAlgn="base">
                        <a:spcBef>
                          <a:spcPct val="20000"/>
                        </a:spcBef>
                        <a:spcAft>
                          <a:spcPct val="0"/>
                        </a:spcAft>
                        <a:buClr>
                          <a:schemeClr val="bg2"/>
                        </a:buClr>
                        <a:buSzPct val="4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charset="0"/>
                          <a:cs typeface="Arial" charset="0"/>
                        </a:rPr>
                        <a:t>6</a:t>
                      </a:r>
                      <a:endParaRPr kumimoji="0" lang="en-US" altLang="en-US" sz="1600" b="0" i="0" u="none" strike="noStrike" cap="none" normalizeH="0" baseline="0" dirty="0">
                        <a:ln>
                          <a:noFill/>
                        </a:ln>
                        <a:solidFill>
                          <a:schemeClr val="tx1"/>
                        </a:solidFill>
                        <a:effectLst/>
                        <a:latin typeface="Arial" charset="0"/>
                      </a:endParaRPr>
                    </a:p>
                  </a:txBody>
                  <a:tcPr marL="90488" marR="90488" marT="44442" marB="44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sp>
        <p:nvSpPr>
          <p:cNvPr id="6" name="Line 357"/>
          <p:cNvSpPr>
            <a:spLocks noChangeShapeType="1"/>
          </p:cNvSpPr>
          <p:nvPr/>
        </p:nvSpPr>
        <p:spPr bwMode="auto">
          <a:xfrm flipV="1">
            <a:off x="5914697" y="3741181"/>
            <a:ext cx="8382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7" name="Line 358"/>
          <p:cNvSpPr>
            <a:spLocks noChangeShapeType="1"/>
          </p:cNvSpPr>
          <p:nvPr/>
        </p:nvSpPr>
        <p:spPr bwMode="auto">
          <a:xfrm flipV="1">
            <a:off x="5914697" y="3817381"/>
            <a:ext cx="8382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8" name="Line 359"/>
          <p:cNvSpPr>
            <a:spLocks noChangeShapeType="1"/>
          </p:cNvSpPr>
          <p:nvPr/>
        </p:nvSpPr>
        <p:spPr bwMode="auto">
          <a:xfrm flipV="1">
            <a:off x="5914697" y="3969781"/>
            <a:ext cx="838200" cy="838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9" name="Line 360"/>
          <p:cNvSpPr>
            <a:spLocks noChangeShapeType="1"/>
          </p:cNvSpPr>
          <p:nvPr/>
        </p:nvSpPr>
        <p:spPr bwMode="auto">
          <a:xfrm flipV="1">
            <a:off x="5914697" y="4731781"/>
            <a:ext cx="8382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10" name="Line 361"/>
          <p:cNvSpPr>
            <a:spLocks noChangeShapeType="1"/>
          </p:cNvSpPr>
          <p:nvPr/>
        </p:nvSpPr>
        <p:spPr bwMode="auto">
          <a:xfrm flipV="1">
            <a:off x="5914697" y="4884181"/>
            <a:ext cx="83820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11" name="Line 362"/>
          <p:cNvSpPr>
            <a:spLocks noChangeShapeType="1"/>
          </p:cNvSpPr>
          <p:nvPr/>
        </p:nvSpPr>
        <p:spPr bwMode="auto">
          <a:xfrm>
            <a:off x="5914697" y="5798581"/>
            <a:ext cx="8382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
        <p:nvSpPr>
          <p:cNvPr id="13" name="TextBox 12"/>
          <p:cNvSpPr txBox="1"/>
          <p:nvPr/>
        </p:nvSpPr>
        <p:spPr>
          <a:xfrm>
            <a:off x="2626823" y="2389981"/>
            <a:ext cx="1787522" cy="369332"/>
          </a:xfrm>
          <a:prstGeom prst="rect">
            <a:avLst/>
          </a:prstGeom>
          <a:noFill/>
        </p:spPr>
        <p:txBody>
          <a:bodyPr wrap="square" rtlCol="0">
            <a:spAutoFit/>
          </a:bodyPr>
          <a:lstStyle/>
          <a:p>
            <a:r>
              <a:rPr lang="en-US" b="1" dirty="0"/>
              <a:t>PRODUCTS</a:t>
            </a:r>
            <a:endParaRPr lang="en-CA" b="1" dirty="0"/>
          </a:p>
        </p:txBody>
      </p:sp>
      <p:sp>
        <p:nvSpPr>
          <p:cNvPr id="14" name="TextBox 13"/>
          <p:cNvSpPr txBox="1"/>
          <p:nvPr/>
        </p:nvSpPr>
        <p:spPr>
          <a:xfrm>
            <a:off x="7192537" y="2251489"/>
            <a:ext cx="1730746" cy="369332"/>
          </a:xfrm>
          <a:prstGeom prst="rect">
            <a:avLst/>
          </a:prstGeom>
          <a:noFill/>
        </p:spPr>
        <p:txBody>
          <a:bodyPr wrap="square" rtlCol="0">
            <a:spAutoFit/>
          </a:bodyPr>
          <a:lstStyle/>
          <a:p>
            <a:r>
              <a:rPr lang="en-US" b="1" dirty="0"/>
              <a:t>SUPPLIERS</a:t>
            </a:r>
            <a:endParaRPr lang="en-CA" b="1" dirty="0"/>
          </a:p>
        </p:txBody>
      </p:sp>
    </p:spTree>
    <p:extLst>
      <p:ext uri="{BB962C8B-B14F-4D97-AF65-F5344CB8AC3E}">
        <p14:creationId xmlns:p14="http://schemas.microsoft.com/office/powerpoint/2010/main" val="257003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Joining Two Tables </a:t>
            </a:r>
            <a:r>
              <a:rPr lang="en-US" sz="3600" dirty="0">
                <a:solidFill>
                  <a:srgbClr val="C00000"/>
                </a:solidFill>
              </a:rPr>
              <a:t>(Example)</a:t>
            </a:r>
            <a:endParaRPr lang="en-CA" dirty="0"/>
          </a:p>
        </p:txBody>
      </p:sp>
      <p:sp>
        <p:nvSpPr>
          <p:cNvPr id="3" name="Content Placeholder 2"/>
          <p:cNvSpPr>
            <a:spLocks noGrp="1"/>
          </p:cNvSpPr>
          <p:nvPr>
            <p:ph idx="1"/>
          </p:nvPr>
        </p:nvSpPr>
        <p:spPr/>
        <p:txBody>
          <a:bodyPr>
            <a:normAutofit/>
          </a:bodyPr>
          <a:lstStyle/>
          <a:p>
            <a:pPr>
              <a:spcBef>
                <a:spcPct val="30000"/>
              </a:spcBef>
            </a:pPr>
            <a:r>
              <a:rPr lang="en-US" altLang="en-US" dirty="0"/>
              <a:t>Write a select statement to display product ID, product name, and supplier name:</a:t>
            </a:r>
          </a:p>
          <a:p>
            <a:pPr lvl="1">
              <a:spcBef>
                <a:spcPct val="30000"/>
              </a:spcBef>
            </a:pPr>
            <a:r>
              <a:rPr lang="en-US" altLang="en-US" dirty="0"/>
              <a:t>You need to select from two tables</a:t>
            </a:r>
          </a:p>
          <a:p>
            <a:pPr lvl="2">
              <a:spcBef>
                <a:spcPct val="30000"/>
              </a:spcBef>
            </a:pPr>
            <a:r>
              <a:rPr lang="en-US" altLang="en-US" dirty="0"/>
              <a:t>You need to select columns product ID and product name from table PRODUCTS</a:t>
            </a:r>
          </a:p>
          <a:p>
            <a:pPr lvl="2">
              <a:spcBef>
                <a:spcPct val="30000"/>
              </a:spcBef>
            </a:pPr>
            <a:r>
              <a:rPr lang="en-US" altLang="en-US" dirty="0"/>
              <a:t>You need to select supplier name from table SUPPLIERS</a:t>
            </a:r>
          </a:p>
          <a:p>
            <a:pPr marL="533400" indent="-533400">
              <a:buNone/>
            </a:pPr>
            <a:r>
              <a:rPr lang="en-US" altLang="en-US" dirty="0"/>
              <a:t>	</a:t>
            </a:r>
            <a:r>
              <a:rPr lang="en-US" altLang="en-US" sz="2000" b="1" dirty="0">
                <a:latin typeface="Courier New" panose="02070309020205020404" pitchFamily="49" charset="0"/>
                <a:cs typeface="Courier New" panose="02070309020205020404" pitchFamily="49" charset="0"/>
              </a:rPr>
              <a:t>SELECT</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p.ProductID</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p.ProductName</a:t>
            </a:r>
            <a:r>
              <a:rPr lang="en-US" altLang="en-US" sz="2000" dirty="0">
                <a:latin typeface="Courier New" panose="02070309020205020404" pitchFamily="49" charset="0"/>
                <a:cs typeface="Courier New" panose="02070309020205020404" pitchFamily="49" charset="0"/>
              </a:rPr>
              <a:t>,  </a:t>
            </a:r>
          </a:p>
          <a:p>
            <a:pPr marL="533400" indent="-533400">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p.SID</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s.SupplierName</a:t>
            </a:r>
            <a:r>
              <a:rPr lang="en-US" altLang="en-US" sz="2000" dirty="0">
                <a:latin typeface="Courier New" panose="02070309020205020404" pitchFamily="49" charset="0"/>
                <a:cs typeface="Courier New" panose="02070309020205020404" pitchFamily="49" charset="0"/>
              </a:rPr>
              <a:t> </a:t>
            </a:r>
          </a:p>
          <a:p>
            <a:pPr marL="533400" indent="-533400">
              <a:buNone/>
            </a:pP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FROM</a:t>
            </a:r>
            <a:r>
              <a:rPr lang="en-US" altLang="en-US" sz="2000" dirty="0">
                <a:latin typeface="Courier New" panose="02070309020205020404" pitchFamily="49" charset="0"/>
                <a:cs typeface="Courier New" panose="02070309020205020404" pitchFamily="49" charset="0"/>
              </a:rPr>
              <a:t>  	PRODUCTS  p,   SUPPLIERS  s </a:t>
            </a:r>
          </a:p>
          <a:p>
            <a:pPr marL="533400" indent="-533400">
              <a:buNone/>
            </a:pP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WHERE</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p.SID</a:t>
            </a:r>
            <a:r>
              <a:rPr lang="en-US" altLang="en-US" sz="2000" dirty="0">
                <a:latin typeface="Courier New" panose="02070309020205020404" pitchFamily="49" charset="0"/>
                <a:cs typeface="Courier New" panose="02070309020205020404" pitchFamily="49" charset="0"/>
              </a:rPr>
              <a:t> = </a:t>
            </a:r>
            <a:r>
              <a:rPr lang="en-US" altLang="en-US" sz="2000" dirty="0" err="1">
                <a:latin typeface="Courier New" panose="02070309020205020404" pitchFamily="49" charset="0"/>
                <a:cs typeface="Courier New" panose="02070309020205020404" pitchFamily="49" charset="0"/>
              </a:rPr>
              <a:t>s.Supp_ID</a:t>
            </a:r>
            <a:endParaRPr lang="en-US" altLang="en-US" sz="2000" dirty="0">
              <a:latin typeface="Courier New" panose="02070309020205020404" pitchFamily="49" charset="0"/>
              <a:cs typeface="Courier New" panose="02070309020205020404" pitchFamily="49" charset="0"/>
            </a:endParaRPr>
          </a:p>
          <a:p>
            <a:r>
              <a:rPr lang="en-US" i="1" dirty="0"/>
              <a:t>SID</a:t>
            </a:r>
            <a:r>
              <a:rPr lang="en-US" dirty="0"/>
              <a:t> in table </a:t>
            </a:r>
            <a:r>
              <a:rPr lang="en-US" i="1" dirty="0"/>
              <a:t>PRODUCTS</a:t>
            </a:r>
            <a:r>
              <a:rPr lang="en-US" dirty="0"/>
              <a:t> refers to </a:t>
            </a:r>
            <a:r>
              <a:rPr lang="en-US" i="1" dirty="0"/>
              <a:t>SUPP_ID</a:t>
            </a:r>
            <a:r>
              <a:rPr lang="en-US" dirty="0"/>
              <a:t> in table SUPPLIERS.</a:t>
            </a:r>
            <a:endParaRPr lang="en-CA" dirty="0"/>
          </a:p>
        </p:txBody>
      </p:sp>
    </p:spTree>
    <p:extLst>
      <p:ext uri="{BB962C8B-B14F-4D97-AF65-F5344CB8AC3E}">
        <p14:creationId xmlns:p14="http://schemas.microsoft.com/office/powerpoint/2010/main" val="1582950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MySQL </a:t>
            </a:r>
            <a:r>
              <a:rPr lang="en-US" dirty="0"/>
              <a:t>Joins</a:t>
            </a:r>
            <a:endParaRPr lang="en-CA" dirty="0"/>
          </a:p>
        </p:txBody>
      </p:sp>
      <p:sp>
        <p:nvSpPr>
          <p:cNvPr id="3" name="Content Placeholder 2"/>
          <p:cNvSpPr>
            <a:spLocks noGrp="1"/>
          </p:cNvSpPr>
          <p:nvPr>
            <p:ph idx="1"/>
          </p:nvPr>
        </p:nvSpPr>
        <p:spPr/>
        <p:txBody>
          <a:bodyPr/>
          <a:lstStyle/>
          <a:p>
            <a:r>
              <a:rPr lang="en-US" dirty="0"/>
              <a:t>There different types of joins in MySQL</a:t>
            </a:r>
          </a:p>
          <a:p>
            <a:pPr lvl="1"/>
            <a:r>
              <a:rPr lang="en-US" dirty="0"/>
              <a:t>Cross Join</a:t>
            </a:r>
          </a:p>
          <a:p>
            <a:pPr lvl="1"/>
            <a:r>
              <a:rPr lang="en-US" dirty="0"/>
              <a:t>Inner Join</a:t>
            </a:r>
          </a:p>
          <a:p>
            <a:pPr lvl="1"/>
            <a:r>
              <a:rPr lang="en-US" dirty="0"/>
              <a:t>Left Join</a:t>
            </a:r>
          </a:p>
          <a:p>
            <a:pPr lvl="1"/>
            <a:r>
              <a:rPr lang="en-US" dirty="0"/>
              <a:t>Right Join</a:t>
            </a:r>
          </a:p>
          <a:p>
            <a:pPr lvl="1"/>
            <a:endParaRPr lang="en-CA" dirty="0"/>
          </a:p>
        </p:txBody>
      </p:sp>
    </p:spTree>
    <p:extLst>
      <p:ext uri="{BB962C8B-B14F-4D97-AF65-F5344CB8AC3E}">
        <p14:creationId xmlns:p14="http://schemas.microsoft.com/office/powerpoint/2010/main" val="1628903453"/>
      </p:ext>
    </p:extLst>
  </p:cSld>
  <p:clrMapOvr>
    <a:masterClrMapping/>
  </p:clrMapOvr>
</p:sld>
</file>

<file path=ppt/theme/theme1.xml><?xml version="1.0" encoding="utf-8"?>
<a:theme xmlns:a="http://schemas.openxmlformats.org/drawingml/2006/main" name="View">
  <a:themeElements>
    <a:clrScheme name="Custom 3">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2614</TotalTime>
  <Words>1314</Words>
  <Application>Microsoft Office PowerPoint</Application>
  <PresentationFormat>Widescreen</PresentationFormat>
  <Paragraphs>310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 Math</vt:lpstr>
      <vt:lpstr>Century Schoolbook</vt:lpstr>
      <vt:lpstr>Courier New</vt:lpstr>
      <vt:lpstr>Times New Roman</vt:lpstr>
      <vt:lpstr>Wingdings 2</vt:lpstr>
      <vt:lpstr>View</vt:lpstr>
      <vt:lpstr>Advanced SQL  JOINs/VIEWs</vt:lpstr>
      <vt:lpstr>Agenda</vt:lpstr>
      <vt:lpstr>Join</vt:lpstr>
      <vt:lpstr>Alias</vt:lpstr>
      <vt:lpstr>Joining Two Tables</vt:lpstr>
      <vt:lpstr>Joining Two Tables</vt:lpstr>
      <vt:lpstr>Joining Two Tables (Example)</vt:lpstr>
      <vt:lpstr>Joining Two Tables (Example)</vt:lpstr>
      <vt:lpstr>MySQL Joins</vt:lpstr>
      <vt:lpstr>Cross Join</vt:lpstr>
      <vt:lpstr>Inner Join</vt:lpstr>
      <vt:lpstr>Left Join</vt:lpstr>
      <vt:lpstr>Right Join</vt:lpstr>
      <vt:lpstr>View</vt:lpstr>
      <vt:lpstr>Create VIEW</vt:lpstr>
      <vt:lpstr>Update VIEW</vt:lpstr>
      <vt:lpstr>Drop View</vt:lpstr>
      <vt:lpstr>Using a View</vt:lpstr>
      <vt:lpstr>Calculated 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dc:title>
  <dc:creator>Nasim</dc:creator>
  <cp:lastModifiedBy>anita.malek@gmail.com</cp:lastModifiedBy>
  <cp:revision>65</cp:revision>
  <dcterms:created xsi:type="dcterms:W3CDTF">2019-07-09T03:54:30Z</dcterms:created>
  <dcterms:modified xsi:type="dcterms:W3CDTF">2023-09-25T23:59:35Z</dcterms:modified>
</cp:coreProperties>
</file>